
<file path=[Content_Types].xml><?xml version="1.0" encoding="utf-8"?>
<Types xmlns="http://schemas.openxmlformats.org/package/2006/content-types">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66"/>
  </p:notesMasterIdLst>
  <p:handoutMasterIdLst>
    <p:handoutMasterId r:id="rId67"/>
  </p:handout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 id="316" r:id="rId63"/>
    <p:sldId id="317" r:id="rId64"/>
    <p:sldId id="318" r:id="rId65"/>
  </p:sldIdLst>
  <p:sldSz cx="15113000" cy="10699750"/>
  <p:notesSz cx="15113000" cy="10699750"/>
  <p:defaultTextStyle>
    <a:defPPr>
      <a:defRPr kern="0"/>
    </a:defPPr>
  </p:defaultTextStyle>
  <p:extLst>
    <p:ext uri="{EFAFB233-063F-42B5-8137-9DF3F51BA10A}">
      <p15:sldGuideLst xmlns:p15="http://schemas.microsoft.com/office/powerpoint/2012/main">
        <p15:guide id="1" orient="horz" pos="288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无样式，无网格">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1536" y="-84"/>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0" Type="http://schemas.openxmlformats.org/officeDocument/2006/relationships/tableStyles" Target="tableStyles.xml"/><Relationship Id="rId7" Type="http://schemas.openxmlformats.org/officeDocument/2006/relationships/slide" Target="slides/slide5.xml"/><Relationship Id="rId69" Type="http://schemas.openxmlformats.org/officeDocument/2006/relationships/viewProps" Target="viewProps.xml"/><Relationship Id="rId68" Type="http://schemas.openxmlformats.org/officeDocument/2006/relationships/presProps" Target="presProps.xml"/><Relationship Id="rId67" Type="http://schemas.openxmlformats.org/officeDocument/2006/relationships/handoutMaster" Target="handoutMasters/handoutMaster1.xml"/><Relationship Id="rId66" Type="http://schemas.openxmlformats.org/officeDocument/2006/relationships/notesMaster" Target="notesMasters/notesMaster1.xml"/><Relationship Id="rId65" Type="http://schemas.openxmlformats.org/officeDocument/2006/relationships/slide" Target="slides/slide63.xml"/><Relationship Id="rId64" Type="http://schemas.openxmlformats.org/officeDocument/2006/relationships/slide" Target="slides/slide62.xml"/><Relationship Id="rId63" Type="http://schemas.openxmlformats.org/officeDocument/2006/relationships/slide" Target="slides/slide61.xml"/><Relationship Id="rId62" Type="http://schemas.openxmlformats.org/officeDocument/2006/relationships/slide" Target="slides/slide60.xml"/><Relationship Id="rId61" Type="http://schemas.openxmlformats.org/officeDocument/2006/relationships/slide" Target="slides/slide59.xml"/><Relationship Id="rId60" Type="http://schemas.openxmlformats.org/officeDocument/2006/relationships/slide" Target="slides/slide58.xml"/><Relationship Id="rId6" Type="http://schemas.openxmlformats.org/officeDocument/2006/relationships/slide" Target="slides/slide4.xml"/><Relationship Id="rId59" Type="http://schemas.openxmlformats.org/officeDocument/2006/relationships/slide" Target="slides/slide57.xml"/><Relationship Id="rId58" Type="http://schemas.openxmlformats.org/officeDocument/2006/relationships/slide" Target="slides/slide56.xml"/><Relationship Id="rId57" Type="http://schemas.openxmlformats.org/officeDocument/2006/relationships/slide" Target="slides/slide55.xml"/><Relationship Id="rId56" Type="http://schemas.openxmlformats.org/officeDocument/2006/relationships/slide" Target="slides/slide54.xml"/><Relationship Id="rId55" Type="http://schemas.openxmlformats.org/officeDocument/2006/relationships/slide" Target="slides/slide53.xml"/><Relationship Id="rId54" Type="http://schemas.openxmlformats.org/officeDocument/2006/relationships/slide" Target="slides/slide52.xml"/><Relationship Id="rId53" Type="http://schemas.openxmlformats.org/officeDocument/2006/relationships/slide" Target="slides/slide51.xml"/><Relationship Id="rId52" Type="http://schemas.openxmlformats.org/officeDocument/2006/relationships/slide" Target="slides/slide50.xml"/><Relationship Id="rId51" Type="http://schemas.openxmlformats.org/officeDocument/2006/relationships/slide" Target="slides/slide49.xml"/><Relationship Id="rId50" Type="http://schemas.openxmlformats.org/officeDocument/2006/relationships/slide" Target="slides/slide48.xml"/><Relationship Id="rId5" Type="http://schemas.openxmlformats.org/officeDocument/2006/relationships/slide" Target="slides/slide3.xml"/><Relationship Id="rId49" Type="http://schemas.openxmlformats.org/officeDocument/2006/relationships/slide" Target="slides/slide47.xml"/><Relationship Id="rId48" Type="http://schemas.openxmlformats.org/officeDocument/2006/relationships/slide" Target="slides/slide46.xml"/><Relationship Id="rId47" Type="http://schemas.openxmlformats.org/officeDocument/2006/relationships/slide" Target="slides/slide45.xml"/><Relationship Id="rId46" Type="http://schemas.openxmlformats.org/officeDocument/2006/relationships/slide" Target="slides/slide44.xml"/><Relationship Id="rId45" Type="http://schemas.openxmlformats.org/officeDocument/2006/relationships/slide" Target="slides/slide43.xml"/><Relationship Id="rId44" Type="http://schemas.openxmlformats.org/officeDocument/2006/relationships/slide" Target="slides/slide42.xml"/><Relationship Id="rId43" Type="http://schemas.openxmlformats.org/officeDocument/2006/relationships/slide" Target="slides/slide41.xml"/><Relationship Id="rId42" Type="http://schemas.openxmlformats.org/officeDocument/2006/relationships/slide" Target="slides/slide40.xml"/><Relationship Id="rId41" Type="http://schemas.openxmlformats.org/officeDocument/2006/relationships/slide" Target="slides/slide39.xml"/><Relationship Id="rId40" Type="http://schemas.openxmlformats.org/officeDocument/2006/relationships/slide" Target="slides/slide38.xml"/><Relationship Id="rId4" Type="http://schemas.openxmlformats.org/officeDocument/2006/relationships/slide" Target="slides/slide2.xml"/><Relationship Id="rId39" Type="http://schemas.openxmlformats.org/officeDocument/2006/relationships/slide" Target="slides/slide37.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14431982" cy="628184"/>
          </a:xfrm>
          <a:prstGeom prst="rect">
            <a:avLst/>
          </a:prstGeom>
        </p:spPr>
        <p:txBody>
          <a:bodyPr vert="horz" lIns="91440" tIns="45720" rIns="91440" bIns="45720" rtlCol="0"/>
          <a:lstStyle>
            <a:lvl1pPr algn="l">
              <a:defRPr sz="1645"/>
            </a:lvl1pPr>
          </a:lstStyle>
          <a:p>
            <a:endParaRPr lang="zh-CN" altLang="en-US"/>
          </a:p>
        </p:txBody>
      </p:sp>
      <p:sp>
        <p:nvSpPr>
          <p:cNvPr id="3" name="日期占位符 2"/>
          <p:cNvSpPr>
            <a:spLocks noGrp="1"/>
          </p:cNvSpPr>
          <p:nvPr>
            <p:ph type="dt" sz="quarter" idx="1"/>
          </p:nvPr>
        </p:nvSpPr>
        <p:spPr>
          <a:xfrm>
            <a:off x="18864885" y="0"/>
            <a:ext cx="14431982" cy="628184"/>
          </a:xfrm>
          <a:prstGeom prst="rect">
            <a:avLst/>
          </a:prstGeom>
        </p:spPr>
        <p:txBody>
          <a:bodyPr vert="horz" lIns="91440" tIns="45720" rIns="91440" bIns="45720" rtlCol="0"/>
          <a:lstStyle>
            <a:lvl1pPr algn="r">
              <a:defRPr sz="1645"/>
            </a:lvl1pPr>
          </a:lstStyle>
          <a:p>
            <a:fld id="{0F9B84EA-7D68-4D60-9CB1-D50884785D1C}" type="datetimeFigureOut">
              <a:rPr lang="zh-CN" altLang="en-US" smtClean="0"/>
            </a:fld>
            <a:endParaRPr lang="zh-CN" altLang="en-US"/>
          </a:p>
        </p:txBody>
      </p:sp>
      <p:sp>
        <p:nvSpPr>
          <p:cNvPr id="4" name="页脚占位符 3"/>
          <p:cNvSpPr>
            <a:spLocks noGrp="1"/>
          </p:cNvSpPr>
          <p:nvPr>
            <p:ph type="ftr" sz="quarter" idx="2"/>
          </p:nvPr>
        </p:nvSpPr>
        <p:spPr>
          <a:xfrm>
            <a:off x="0" y="11892011"/>
            <a:ext cx="14431982" cy="628183"/>
          </a:xfrm>
          <a:prstGeom prst="rect">
            <a:avLst/>
          </a:prstGeom>
        </p:spPr>
        <p:txBody>
          <a:bodyPr vert="horz" lIns="91440" tIns="45720" rIns="91440" bIns="45720" rtlCol="0" anchor="b"/>
          <a:lstStyle>
            <a:lvl1pPr algn="l">
              <a:defRPr sz="1645"/>
            </a:lvl1pPr>
          </a:lstStyle>
          <a:p>
            <a:endParaRPr lang="zh-CN" altLang="en-US"/>
          </a:p>
        </p:txBody>
      </p:sp>
      <p:sp>
        <p:nvSpPr>
          <p:cNvPr id="5" name="灯片编号占位符 4"/>
          <p:cNvSpPr>
            <a:spLocks noGrp="1"/>
          </p:cNvSpPr>
          <p:nvPr>
            <p:ph type="sldNum" sz="quarter" idx="3"/>
          </p:nvPr>
        </p:nvSpPr>
        <p:spPr>
          <a:xfrm>
            <a:off x="18864885" y="11892011"/>
            <a:ext cx="14431982" cy="628183"/>
          </a:xfrm>
          <a:prstGeom prst="rect">
            <a:avLst/>
          </a:prstGeom>
        </p:spPr>
        <p:txBody>
          <a:bodyPr vert="horz" lIns="91440" tIns="45720" rIns="91440" bIns="45720" rtlCol="0" anchor="b"/>
          <a:lstStyle>
            <a:lvl1pPr algn="r">
              <a:defRPr sz="1645"/>
            </a:lvl1pPr>
          </a:lstStyle>
          <a:p>
            <a:fld id="{8D4E0FC9-F1F8-4FAE-9988-3BA365CFD46F}" type="slidenum">
              <a:rPr lang="zh-CN" altLang="en-US" smtClean="0"/>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14431982" cy="628184"/>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18864885" y="0"/>
            <a:ext cx="14431982" cy="628184"/>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12896229" y="1565024"/>
            <a:ext cx="7512116" cy="4225565"/>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3330457" y="6025343"/>
            <a:ext cx="26643659" cy="4929826"/>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11892011"/>
            <a:ext cx="14431982" cy="628183"/>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18864885" y="11892011"/>
            <a:ext cx="14431982" cy="628183"/>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67213" y="3316922"/>
            <a:ext cx="6428422" cy="2246947"/>
          </a:xfrm>
          <a:prstGeom prst="rect">
            <a:avLst/>
          </a:prstGeom>
        </p:spPr>
        <p:txBody>
          <a:bodyPr wrap="square" lIns="0" tIns="0" rIns="0" bIns="0">
            <a:spAutoFit/>
          </a:bodyPr>
          <a:lstStyle>
            <a:lvl1pPr>
              <a:defRPr sz="3600" b="0" i="0">
                <a:solidFill>
                  <a:schemeClr val="tx1"/>
                </a:solidFill>
                <a:latin typeface="微软雅黑" panose="020B0503020204020204" charset="-122"/>
                <a:cs typeface="微软雅黑" panose="020B0503020204020204" charset="-122"/>
              </a:defRPr>
            </a:lvl1pPr>
          </a:lstStyle>
          <a:p/>
        </p:txBody>
      </p:sp>
      <p:sp>
        <p:nvSpPr>
          <p:cNvPr id="3" name="Holder 3"/>
          <p:cNvSpPr>
            <a:spLocks noGrp="1"/>
          </p:cNvSpPr>
          <p:nvPr>
            <p:ph type="subTitle" idx="4"/>
          </p:nvPr>
        </p:nvSpPr>
        <p:spPr>
          <a:xfrm>
            <a:off x="1134427" y="5991860"/>
            <a:ext cx="5293995" cy="2674937"/>
          </a:xfrm>
          <a:prstGeom prst="rect">
            <a:avLst/>
          </a:prstGeom>
        </p:spPr>
        <p:txBody>
          <a:bodyPr wrap="square" lIns="0" tIns="0" rIns="0" bIns="0">
            <a:spAutoFit/>
          </a:bodyPr>
          <a:lstStyle>
            <a:lvl1pPr>
              <a:defRPr/>
            </a:lvl1pPr>
          </a:lstStyle>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6" name="Holder 6"/>
          <p:cNvSpPr>
            <a:spLocks noGrp="1"/>
          </p:cNvSpPr>
          <p:nvPr>
            <p:ph type="sldNum" sz="quarter" idx="7"/>
          </p:nvPr>
        </p:nvSpPr>
        <p:spPr/>
        <p:txBody>
          <a:bodyPr lIns="0" tIns="0" rIns="0" bIns="0"/>
          <a:lstStyle>
            <a:lvl1pPr>
              <a:defRPr sz="900" b="0" i="0">
                <a:solidFill>
                  <a:schemeClr val="tx1"/>
                </a:solidFill>
                <a:latin typeface="Calibri" panose="020F0502020204030204"/>
                <a:cs typeface="Calibri" panose="020F0502020204030204"/>
              </a:defRPr>
            </a:lvl1pPr>
          </a:lstStyle>
          <a:p>
            <a:pPr marL="38100">
              <a:lnSpc>
                <a:spcPts val="955"/>
              </a:lnSpc>
            </a:pPr>
            <a:fld id="{81D60167-4931-47E6-BA6A-407CBD079E47}" type="slidenum">
              <a:rPr spc="-25" dirty="0"/>
            </a:fld>
            <a:endParaRPr spc="-25"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00" b="0" i="0">
                <a:solidFill>
                  <a:schemeClr val="tx1"/>
                </a:solidFill>
                <a:latin typeface="微软雅黑" panose="020B0503020204020204" charset="-122"/>
                <a:cs typeface="微软雅黑" panose="020B0503020204020204" charset="-122"/>
              </a:defRPr>
            </a:lvl1pPr>
          </a:lstStyle>
          <a:p/>
        </p:txBody>
      </p:sp>
      <p:sp>
        <p:nvSpPr>
          <p:cNvPr id="3" name="Holder 3"/>
          <p:cNvSpPr>
            <a:spLocks noGrp="1"/>
          </p:cNvSpPr>
          <p:nvPr>
            <p:ph type="body" idx="1"/>
          </p:nvPr>
        </p:nvSpPr>
        <p:spPr/>
        <p:txBody>
          <a:bodyPr lIns="0" tIns="0" rIns="0" bIns="0"/>
          <a:lstStyle>
            <a:lvl1pPr>
              <a:defRPr/>
            </a:lvl1pPr>
          </a:lstStyle>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6" name="Holder 6"/>
          <p:cNvSpPr>
            <a:spLocks noGrp="1"/>
          </p:cNvSpPr>
          <p:nvPr>
            <p:ph type="sldNum" sz="quarter" idx="7"/>
          </p:nvPr>
        </p:nvSpPr>
        <p:spPr/>
        <p:txBody>
          <a:bodyPr lIns="0" tIns="0" rIns="0" bIns="0"/>
          <a:lstStyle>
            <a:lvl1pPr>
              <a:defRPr sz="900" b="0" i="0">
                <a:solidFill>
                  <a:schemeClr val="tx1"/>
                </a:solidFill>
                <a:latin typeface="Calibri" panose="020F0502020204030204"/>
                <a:cs typeface="Calibri" panose="020F0502020204030204"/>
              </a:defRPr>
            </a:lvl1pPr>
          </a:lstStyle>
          <a:p>
            <a:pPr marL="38100">
              <a:lnSpc>
                <a:spcPts val="955"/>
              </a:lnSpc>
            </a:pPr>
            <a:fld id="{81D60167-4931-47E6-BA6A-407CBD079E47}" type="slidenum">
              <a:rPr spc="-25" dirty="0"/>
            </a:fld>
            <a:endParaRPr spc="-25"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00" b="0" i="0">
                <a:solidFill>
                  <a:schemeClr val="tx1"/>
                </a:solidFill>
                <a:latin typeface="微软雅黑" panose="020B0503020204020204" charset="-122"/>
                <a:cs typeface="微软雅黑" panose="020B0503020204020204" charset="-122"/>
              </a:defRPr>
            </a:lvl1pPr>
          </a:lstStyle>
          <a:p/>
        </p:txBody>
      </p:sp>
      <p:sp>
        <p:nvSpPr>
          <p:cNvPr id="3" name="Holder 3"/>
          <p:cNvSpPr>
            <a:spLocks noGrp="1"/>
          </p:cNvSpPr>
          <p:nvPr>
            <p:ph sz="half" idx="2"/>
          </p:nvPr>
        </p:nvSpPr>
        <p:spPr>
          <a:xfrm>
            <a:off x="378142" y="2460942"/>
            <a:ext cx="3289839" cy="7061835"/>
          </a:xfrm>
          <a:prstGeom prst="rect">
            <a:avLst/>
          </a:prstGeom>
        </p:spPr>
        <p:txBody>
          <a:bodyPr wrap="square" lIns="0" tIns="0" rIns="0" bIns="0">
            <a:spAutoFit/>
          </a:bodyPr>
          <a:lstStyle>
            <a:lvl1pPr>
              <a:defRPr/>
            </a:lvl1pPr>
          </a:lstStyle>
          <a:p/>
        </p:txBody>
      </p:sp>
      <p:sp>
        <p:nvSpPr>
          <p:cNvPr id="4" name="Holder 4"/>
          <p:cNvSpPr>
            <a:spLocks noGrp="1"/>
          </p:cNvSpPr>
          <p:nvPr>
            <p:ph sz="half" idx="3"/>
          </p:nvPr>
        </p:nvSpPr>
        <p:spPr>
          <a:xfrm>
            <a:off x="3894867" y="2460942"/>
            <a:ext cx="3289839" cy="7061835"/>
          </a:xfrm>
          <a:prstGeom prst="rect">
            <a:avLst/>
          </a:prstGeom>
        </p:spPr>
        <p:txBody>
          <a:bodyPr wrap="square" lIns="0" tIns="0" rIns="0" bIns="0">
            <a:spAutoFit/>
          </a:bodyPr>
          <a:lstStyle>
            <a:lvl1pPr>
              <a:defRPr/>
            </a:lvl1pPr>
          </a:lstStyle>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7" name="Holder 7"/>
          <p:cNvSpPr>
            <a:spLocks noGrp="1"/>
          </p:cNvSpPr>
          <p:nvPr>
            <p:ph type="sldNum" sz="quarter" idx="7"/>
          </p:nvPr>
        </p:nvSpPr>
        <p:spPr/>
        <p:txBody>
          <a:bodyPr lIns="0" tIns="0" rIns="0" bIns="0"/>
          <a:lstStyle>
            <a:lvl1pPr>
              <a:defRPr sz="900" b="0" i="0">
                <a:solidFill>
                  <a:schemeClr val="tx1"/>
                </a:solidFill>
                <a:latin typeface="Calibri" panose="020F0502020204030204"/>
                <a:cs typeface="Calibri" panose="020F0502020204030204"/>
              </a:defRPr>
            </a:lvl1pPr>
          </a:lstStyle>
          <a:p>
            <a:pPr marL="38100">
              <a:lnSpc>
                <a:spcPts val="955"/>
              </a:lnSpc>
            </a:pPr>
            <a:fld id="{81D60167-4931-47E6-BA6A-407CBD079E47}" type="slidenum">
              <a:rPr spc="-25" dirty="0"/>
            </a:fld>
            <a:endParaRPr spc="-25"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00" b="0" i="0">
                <a:solidFill>
                  <a:schemeClr val="tx1"/>
                </a:solidFill>
                <a:latin typeface="微软雅黑" panose="020B0503020204020204" charset="-122"/>
                <a:cs typeface="微软雅黑" panose="020B0503020204020204" charset="-122"/>
              </a:defRPr>
            </a:lvl1pPr>
          </a:lstStyle>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5" name="Holder 5"/>
          <p:cNvSpPr>
            <a:spLocks noGrp="1"/>
          </p:cNvSpPr>
          <p:nvPr>
            <p:ph type="sldNum" sz="quarter" idx="7"/>
          </p:nvPr>
        </p:nvSpPr>
        <p:spPr/>
        <p:txBody>
          <a:bodyPr lIns="0" tIns="0" rIns="0" bIns="0"/>
          <a:lstStyle>
            <a:lvl1pPr>
              <a:defRPr sz="900" b="0" i="0">
                <a:solidFill>
                  <a:schemeClr val="tx1"/>
                </a:solidFill>
                <a:latin typeface="Calibri" panose="020F0502020204030204"/>
                <a:cs typeface="Calibri" panose="020F0502020204030204"/>
              </a:defRPr>
            </a:lvl1pPr>
          </a:lstStyle>
          <a:p>
            <a:pPr marL="38100">
              <a:lnSpc>
                <a:spcPts val="955"/>
              </a:lnSpc>
            </a:pPr>
            <a:fld id="{81D60167-4931-47E6-BA6A-407CBD079E47}" type="slidenum">
              <a:rPr spc="-25" dirty="0"/>
            </a:fld>
            <a:endParaRPr spc="-25"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4" name="Holder 4"/>
          <p:cNvSpPr>
            <a:spLocks noGrp="1"/>
          </p:cNvSpPr>
          <p:nvPr>
            <p:ph type="sldNum" sz="quarter" idx="7"/>
          </p:nvPr>
        </p:nvSpPr>
        <p:spPr/>
        <p:txBody>
          <a:bodyPr lIns="0" tIns="0" rIns="0" bIns="0"/>
          <a:lstStyle>
            <a:lvl1pPr>
              <a:defRPr sz="900" b="0" i="0">
                <a:solidFill>
                  <a:schemeClr val="tx1"/>
                </a:solidFill>
                <a:latin typeface="Calibri" panose="020F0502020204030204"/>
                <a:cs typeface="Calibri" panose="020F0502020204030204"/>
              </a:defRPr>
            </a:lvl1pPr>
          </a:lstStyle>
          <a:p>
            <a:pPr marL="38100">
              <a:lnSpc>
                <a:spcPts val="955"/>
              </a:lnSpc>
            </a:pPr>
            <a:fld id="{81D60167-4931-47E6-BA6A-407CBD079E47}" type="slidenum">
              <a:rPr spc="-25" dirty="0"/>
            </a:fld>
            <a:endParaRPr spc="-25" dirty="0"/>
          </a:p>
        </p:txBody>
      </p:sp>
    </p:spTree>
  </p:cSld>
  <p:clrMapOvr>
    <a:masterClrMapping/>
  </p:clrMapOvr>
</p:sldLayout>
</file>

<file path=ppt/slideMasters/_rels/slideMaster1.xml.rels><?xml version="1.0" encoding="UTF-8" standalone="yes"?>
<Relationships xmlns="http://schemas.openxmlformats.org/package/2006/relationships"><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1484630" y="2919793"/>
            <a:ext cx="4603750" cy="2418079"/>
          </a:xfrm>
          <a:prstGeom prst="rect">
            <a:avLst/>
          </a:prstGeom>
        </p:spPr>
        <p:txBody>
          <a:bodyPr wrap="square" lIns="0" tIns="0" rIns="0" bIns="0">
            <a:spAutoFit/>
          </a:bodyPr>
          <a:lstStyle>
            <a:lvl1pPr>
              <a:defRPr sz="3600" b="0" i="0">
                <a:solidFill>
                  <a:schemeClr val="tx1"/>
                </a:solidFill>
                <a:latin typeface="微软雅黑" panose="020B0503020204020204" charset="-122"/>
                <a:cs typeface="微软雅黑" panose="020B0503020204020204" charset="-122"/>
              </a:defRPr>
            </a:lvl1pPr>
          </a:lstStyle>
          <a:p/>
        </p:txBody>
      </p:sp>
      <p:sp>
        <p:nvSpPr>
          <p:cNvPr id="3" name="Holder 3"/>
          <p:cNvSpPr>
            <a:spLocks noGrp="1"/>
          </p:cNvSpPr>
          <p:nvPr>
            <p:ph type="body" idx="1"/>
          </p:nvPr>
        </p:nvSpPr>
        <p:spPr>
          <a:xfrm>
            <a:off x="378142" y="2460942"/>
            <a:ext cx="6806565" cy="7061835"/>
          </a:xfrm>
          <a:prstGeom prst="rect">
            <a:avLst/>
          </a:prstGeom>
        </p:spPr>
        <p:txBody>
          <a:bodyPr wrap="square" lIns="0" tIns="0" rIns="0" bIns="0">
            <a:spAutoFit/>
          </a:bodyPr>
          <a:lstStyle>
            <a:lvl1pPr>
              <a:defRPr/>
            </a:lvl1pPr>
          </a:lstStyle>
          <a:p/>
        </p:txBody>
      </p:sp>
      <p:sp>
        <p:nvSpPr>
          <p:cNvPr id="4" name="Holder 4"/>
          <p:cNvSpPr>
            <a:spLocks noGrp="1"/>
          </p:cNvSpPr>
          <p:nvPr>
            <p:ph type="ftr" sz="quarter" idx="5"/>
          </p:nvPr>
        </p:nvSpPr>
        <p:spPr>
          <a:xfrm>
            <a:off x="2571369" y="9950768"/>
            <a:ext cx="2420112" cy="534987"/>
          </a:xfrm>
          <a:prstGeom prst="rect">
            <a:avLst/>
          </a:prstGeom>
        </p:spPr>
        <p:txBody>
          <a:bodyPr wrap="square" lIns="0" tIns="0" rIns="0" bIns="0">
            <a:spAutoFit/>
          </a:bodyPr>
          <a:lstStyle>
            <a:lvl1pPr algn="ctr">
              <a:defRPr>
                <a:solidFill>
                  <a:schemeClr val="tx1">
                    <a:tint val="75000"/>
                  </a:schemeClr>
                </a:solidFill>
              </a:defRPr>
            </a:lvl1pPr>
          </a:lstStyle>
          <a:p/>
        </p:txBody>
      </p:sp>
      <p:sp>
        <p:nvSpPr>
          <p:cNvPr id="5" name="Holder 5"/>
          <p:cNvSpPr>
            <a:spLocks noGrp="1"/>
          </p:cNvSpPr>
          <p:nvPr>
            <p:ph type="dt" sz="half" idx="6"/>
          </p:nvPr>
        </p:nvSpPr>
        <p:spPr>
          <a:xfrm>
            <a:off x="378142" y="9950768"/>
            <a:ext cx="1739455" cy="534987"/>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fld>
            <a:endParaRPr lang="en-US"/>
          </a:p>
        </p:txBody>
      </p:sp>
      <p:sp>
        <p:nvSpPr>
          <p:cNvPr id="6" name="Holder 6"/>
          <p:cNvSpPr>
            <a:spLocks noGrp="1"/>
          </p:cNvSpPr>
          <p:nvPr>
            <p:ph type="sldNum" sz="quarter" idx="7"/>
          </p:nvPr>
        </p:nvSpPr>
        <p:spPr>
          <a:xfrm>
            <a:off x="7462901" y="10102215"/>
            <a:ext cx="203200" cy="139700"/>
          </a:xfrm>
          <a:prstGeom prst="rect">
            <a:avLst/>
          </a:prstGeom>
        </p:spPr>
        <p:txBody>
          <a:bodyPr wrap="square" lIns="0" tIns="0" rIns="0" bIns="0">
            <a:spAutoFit/>
          </a:bodyPr>
          <a:lstStyle>
            <a:lvl1pPr>
              <a:defRPr sz="900" b="0" i="0">
                <a:solidFill>
                  <a:schemeClr val="tx1"/>
                </a:solidFill>
                <a:latin typeface="Calibri" panose="020F0502020204030204"/>
                <a:cs typeface="Calibri" panose="020F0502020204030204"/>
              </a:defRPr>
            </a:lvl1pPr>
          </a:lstStyle>
          <a:p>
            <a:pPr marL="38100">
              <a:lnSpc>
                <a:spcPts val="955"/>
              </a:lnSpc>
            </a:pPr>
            <a:fld id="{81D60167-4931-47E6-BA6A-407CBD079E47}" type="slidenum">
              <a:rPr spc="-25" dirty="0"/>
            </a:fld>
            <a:endParaRPr spc="-25"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9" Type="http://schemas.openxmlformats.org/officeDocument/2006/relationships/slide" Target="slide15.xml"/><Relationship Id="rId8" Type="http://schemas.openxmlformats.org/officeDocument/2006/relationships/slide" Target="slide13.xml"/><Relationship Id="rId7" Type="http://schemas.openxmlformats.org/officeDocument/2006/relationships/slide" Target="slide11.xml"/><Relationship Id="rId6" Type="http://schemas.openxmlformats.org/officeDocument/2006/relationships/slide" Target="slide10.xml"/><Relationship Id="rId5" Type="http://schemas.openxmlformats.org/officeDocument/2006/relationships/slide" Target="slide9.xml"/><Relationship Id="rId4" Type="http://schemas.openxmlformats.org/officeDocument/2006/relationships/slide" Target="slide7.xml"/><Relationship Id="rId3" Type="http://schemas.openxmlformats.org/officeDocument/2006/relationships/slide" Target="slide6.xml"/><Relationship Id="rId2" Type="http://schemas.openxmlformats.org/officeDocument/2006/relationships/slide" Target="slide5.xml"/><Relationship Id="rId19" Type="http://schemas.openxmlformats.org/officeDocument/2006/relationships/slideLayout" Target="../slideLayouts/slideLayout5.xml"/><Relationship Id="rId18" Type="http://schemas.openxmlformats.org/officeDocument/2006/relationships/slide" Target="slide30.xml"/><Relationship Id="rId17" Type="http://schemas.openxmlformats.org/officeDocument/2006/relationships/slide" Target="slide26.xml"/><Relationship Id="rId16" Type="http://schemas.openxmlformats.org/officeDocument/2006/relationships/slide" Target="slide25.xml"/><Relationship Id="rId15" Type="http://schemas.openxmlformats.org/officeDocument/2006/relationships/slide" Target="slide24.xml"/><Relationship Id="rId14" Type="http://schemas.openxmlformats.org/officeDocument/2006/relationships/slide" Target="slide23.xml"/><Relationship Id="rId13" Type="http://schemas.openxmlformats.org/officeDocument/2006/relationships/slide" Target="slide22.xml"/><Relationship Id="rId12" Type="http://schemas.openxmlformats.org/officeDocument/2006/relationships/slide" Target="slide21.xml"/><Relationship Id="rId11" Type="http://schemas.openxmlformats.org/officeDocument/2006/relationships/slide" Target="slide19.xml"/><Relationship Id="rId10" Type="http://schemas.openxmlformats.org/officeDocument/2006/relationships/slide" Target="slide17.xml"/><Relationship Id="rId1" Type="http://schemas.openxmlformats.org/officeDocument/2006/relationships/slide" Target="slide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6" Type="http://schemas.openxmlformats.org/officeDocument/2006/relationships/slideLayout" Target="../slideLayouts/slideLayout5.xml"/><Relationship Id="rId5" Type="http://schemas.openxmlformats.org/officeDocument/2006/relationships/slide" Target="slide38.xml"/><Relationship Id="rId4" Type="http://schemas.openxmlformats.org/officeDocument/2006/relationships/slide" Target="slide35.xml"/><Relationship Id="rId3" Type="http://schemas.openxmlformats.org/officeDocument/2006/relationships/slide" Target="slide33.xml"/><Relationship Id="rId2" Type="http://schemas.openxmlformats.org/officeDocument/2006/relationships/slide" Target="slide31.xml"/><Relationship Id="rId1" Type="http://schemas.openxmlformats.org/officeDocument/2006/relationships/slide" Target="slide30.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264795" rIns="0" bIns="0" rtlCol="0">
            <a:spAutoFit/>
          </a:bodyPr>
          <a:lstStyle/>
          <a:p>
            <a:pPr algn="ctr">
              <a:lnSpc>
                <a:spcPct val="100000"/>
              </a:lnSpc>
              <a:spcBef>
                <a:spcPts val="2085"/>
              </a:spcBef>
            </a:pPr>
            <a:r>
              <a:rPr dirty="0"/>
              <a:t>2024</a:t>
            </a:r>
            <a:r>
              <a:rPr spc="-90" dirty="0"/>
              <a:t> 年度</a:t>
            </a:r>
            <a:endParaRPr spc="-90" dirty="0"/>
          </a:p>
          <a:p>
            <a:pPr marL="12065" marR="5080" algn="ctr">
              <a:lnSpc>
                <a:spcPct val="144000"/>
              </a:lnSpc>
              <a:spcBef>
                <a:spcPts val="75"/>
              </a:spcBef>
            </a:pPr>
            <a:r>
              <a:rPr spc="-5" dirty="0"/>
              <a:t>永春县一都镇人民政府</a:t>
            </a:r>
            <a:r>
              <a:rPr spc="-15" dirty="0"/>
              <a:t>部门决算</a:t>
            </a:r>
            <a:endParaRPr spc="-15"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object 7"/>
          <p:cNvSpPr txBox="1"/>
          <p:nvPr/>
        </p:nvSpPr>
        <p:spPr>
          <a:xfrm>
            <a:off x="3719576" y="10273982"/>
            <a:ext cx="147320" cy="139700"/>
          </a:xfrm>
          <a:prstGeom prst="rect">
            <a:avLst/>
          </a:prstGeom>
        </p:spPr>
        <p:txBody>
          <a:bodyPr vert="horz" wrap="square" lIns="0" tIns="0" rIns="0" bIns="0" rtlCol="0">
            <a:spAutoFit/>
          </a:bodyPr>
          <a:lstStyle/>
          <a:p>
            <a:pPr marL="38100">
              <a:lnSpc>
                <a:spcPts val="955"/>
              </a:lnSpc>
            </a:pPr>
            <a:r>
              <a:rPr sz="900" spc="-50" dirty="0">
                <a:latin typeface="Calibri" panose="020F0502020204030204"/>
                <a:cs typeface="Calibri" panose="020F0502020204030204"/>
              </a:rPr>
              <a:t>7</a:t>
            </a:r>
            <a:endParaRPr sz="900">
              <a:latin typeface="Calibri" panose="020F0502020204030204"/>
              <a:cs typeface="Calibri" panose="020F0502020204030204"/>
            </a:endParaRPr>
          </a:p>
        </p:txBody>
      </p:sp>
      <p:sp>
        <p:nvSpPr>
          <p:cNvPr id="2" name="object 2"/>
          <p:cNvSpPr txBox="1"/>
          <p:nvPr/>
        </p:nvSpPr>
        <p:spPr>
          <a:xfrm>
            <a:off x="1131887" y="675551"/>
            <a:ext cx="3582670" cy="822960"/>
          </a:xfrm>
          <a:prstGeom prst="rect">
            <a:avLst/>
          </a:prstGeom>
        </p:spPr>
        <p:txBody>
          <a:bodyPr vert="horz" wrap="square" lIns="0" tIns="147320" rIns="0" bIns="0" rtlCol="0">
            <a:spAutoFit/>
          </a:bodyPr>
          <a:lstStyle/>
          <a:p>
            <a:pPr marL="12700">
              <a:lnSpc>
                <a:spcPct val="100000"/>
              </a:lnSpc>
              <a:spcBef>
                <a:spcPts val="1160"/>
              </a:spcBef>
            </a:pPr>
            <a:r>
              <a:rPr sz="1550" spc="-5" dirty="0">
                <a:latin typeface="宋体" panose="02010600030101010101" pitchFamily="2" charset="-122"/>
                <a:cs typeface="宋体" panose="02010600030101010101" pitchFamily="2" charset="-122"/>
              </a:rPr>
              <a:t>一、 收入支出决算总表</a:t>
            </a:r>
            <a:endParaRPr sz="1550">
              <a:latin typeface="宋体" panose="02010600030101010101" pitchFamily="2" charset="-122"/>
              <a:cs typeface="宋体" panose="02010600030101010101" pitchFamily="2" charset="-122"/>
            </a:endParaRPr>
          </a:p>
          <a:p>
            <a:pPr marL="1737995">
              <a:lnSpc>
                <a:spcPct val="100000"/>
              </a:lnSpc>
              <a:spcBef>
                <a:spcPts val="1195"/>
              </a:spcBef>
            </a:pPr>
            <a:r>
              <a:rPr sz="1800" spc="-10" dirty="0">
                <a:latin typeface="宋体" panose="02010600030101010101" pitchFamily="2" charset="-122"/>
                <a:cs typeface="宋体" panose="02010600030101010101" pitchFamily="2" charset="-122"/>
              </a:rPr>
              <a:t>收入支出决算总表</a:t>
            </a:r>
            <a:endParaRPr sz="1800">
              <a:latin typeface="宋体" panose="02010600030101010101" pitchFamily="2" charset="-122"/>
              <a:cs typeface="宋体" panose="02010600030101010101" pitchFamily="2" charset="-122"/>
            </a:endParaRPr>
          </a:p>
        </p:txBody>
      </p:sp>
      <p:sp>
        <p:nvSpPr>
          <p:cNvPr id="3" name="object 3"/>
          <p:cNvSpPr txBox="1"/>
          <p:nvPr/>
        </p:nvSpPr>
        <p:spPr>
          <a:xfrm>
            <a:off x="5785865" y="1518538"/>
            <a:ext cx="654685" cy="406400"/>
          </a:xfrm>
          <a:prstGeom prst="rect">
            <a:avLst/>
          </a:prstGeom>
        </p:spPr>
        <p:txBody>
          <a:bodyPr vert="horz" wrap="square" lIns="0" tIns="12065" rIns="0" bIns="0" rtlCol="0">
            <a:spAutoFit/>
          </a:bodyPr>
          <a:lstStyle/>
          <a:p>
            <a:pPr marL="12700" marR="5080" indent="66675">
              <a:lnSpc>
                <a:spcPct val="132000"/>
              </a:lnSpc>
              <a:spcBef>
                <a:spcPts val="95"/>
              </a:spcBef>
            </a:pPr>
            <a:r>
              <a:rPr sz="950" spc="-85" dirty="0">
                <a:latin typeface="宋体" panose="02010600030101010101" pitchFamily="2" charset="-122"/>
                <a:cs typeface="宋体" panose="02010600030101010101" pitchFamily="2" charset="-122"/>
              </a:rPr>
              <a:t>公开 </a:t>
            </a:r>
            <a:r>
              <a:rPr sz="950" dirty="0">
                <a:latin typeface="宋体" panose="02010600030101010101" pitchFamily="2" charset="-122"/>
                <a:cs typeface="宋体" panose="02010600030101010101" pitchFamily="2" charset="-122"/>
              </a:rPr>
              <a:t>01</a:t>
            </a:r>
            <a:r>
              <a:rPr sz="950" spc="-135" dirty="0">
                <a:latin typeface="宋体" panose="02010600030101010101" pitchFamily="2" charset="-122"/>
                <a:cs typeface="宋体" panose="02010600030101010101" pitchFamily="2" charset="-122"/>
              </a:rPr>
              <a:t> 表</a:t>
            </a:r>
            <a:r>
              <a:rPr sz="950" spc="-10" dirty="0">
                <a:latin typeface="宋体" panose="02010600030101010101" pitchFamily="2" charset="-122"/>
                <a:cs typeface="宋体" panose="02010600030101010101" pitchFamily="2" charset="-122"/>
              </a:rPr>
              <a:t>单位：万元</a:t>
            </a:r>
            <a:endParaRPr sz="950">
              <a:latin typeface="宋体" panose="02010600030101010101" pitchFamily="2" charset="-122"/>
              <a:cs typeface="宋体" panose="02010600030101010101" pitchFamily="2" charset="-122"/>
            </a:endParaRPr>
          </a:p>
        </p:txBody>
      </p:sp>
      <p:sp>
        <p:nvSpPr>
          <p:cNvPr id="4" name="object 4"/>
          <p:cNvSpPr txBox="1"/>
          <p:nvPr/>
        </p:nvSpPr>
        <p:spPr>
          <a:xfrm>
            <a:off x="1131887" y="1750948"/>
            <a:ext cx="1635125" cy="173990"/>
          </a:xfrm>
          <a:prstGeom prst="rect">
            <a:avLst/>
          </a:prstGeom>
        </p:spPr>
        <p:txBody>
          <a:bodyPr vert="horz" wrap="square" lIns="0" tIns="15875" rIns="0" bIns="0" rtlCol="0">
            <a:spAutoFit/>
          </a:bodyPr>
          <a:lstStyle/>
          <a:p>
            <a:pPr marL="12700">
              <a:lnSpc>
                <a:spcPct val="100000"/>
              </a:lnSpc>
              <a:spcBef>
                <a:spcPts val="125"/>
              </a:spcBef>
            </a:pPr>
            <a:r>
              <a:rPr sz="950" spc="-5" dirty="0">
                <a:latin typeface="宋体" panose="02010600030101010101" pitchFamily="2" charset="-122"/>
                <a:cs typeface="宋体" panose="02010600030101010101" pitchFamily="2" charset="-122"/>
              </a:rPr>
              <a:t>部门：永春县一都镇人民政府</a:t>
            </a:r>
            <a:endParaRPr sz="950">
              <a:latin typeface="宋体" panose="02010600030101010101" pitchFamily="2" charset="-122"/>
              <a:cs typeface="宋体" panose="02010600030101010101" pitchFamily="2" charset="-122"/>
            </a:endParaRPr>
          </a:p>
        </p:txBody>
      </p:sp>
      <p:graphicFrame>
        <p:nvGraphicFramePr>
          <p:cNvPr id="5" name="object 5"/>
          <p:cNvGraphicFramePr>
            <a:graphicFrameLocks noGrp="1"/>
          </p:cNvGraphicFramePr>
          <p:nvPr/>
        </p:nvGraphicFramePr>
        <p:xfrm>
          <a:off x="1068069" y="1944623"/>
          <a:ext cx="5502910" cy="7429500"/>
        </p:xfrm>
        <a:graphic>
          <a:graphicData uri="http://schemas.openxmlformats.org/drawingml/2006/table">
            <a:tbl>
              <a:tblPr firstRow="1" bandRow="1">
                <a:tableStyleId>{2D5ABB26-0587-4C30-8999-92F81FD0307C}</a:tableStyleId>
              </a:tblPr>
              <a:tblGrid>
                <a:gridCol w="2002789"/>
                <a:gridCol w="715644"/>
                <a:gridCol w="1936115"/>
                <a:gridCol w="762635"/>
              </a:tblGrid>
              <a:tr h="209550">
                <a:tc gridSpan="2">
                  <a:txBody>
                    <a:bodyPr/>
                    <a:lstStyle/>
                    <a:p>
                      <a:pPr algn="ctr">
                        <a:lnSpc>
                          <a:spcPct val="100000"/>
                        </a:lnSpc>
                        <a:spcBef>
                          <a:spcPts val="140"/>
                        </a:spcBef>
                      </a:pPr>
                      <a:r>
                        <a:rPr sz="1100" spc="-25" dirty="0">
                          <a:latin typeface="宋体" panose="02010600030101010101" pitchFamily="2" charset="-122"/>
                          <a:cs typeface="宋体" panose="02010600030101010101" pitchFamily="2" charset="-122"/>
                        </a:rPr>
                        <a:t>收入</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2">
                  <a:txBody>
                    <a:bodyPr/>
                    <a:lstStyle/>
                    <a:p>
                      <a:pPr marL="19050" algn="ctr">
                        <a:lnSpc>
                          <a:spcPct val="100000"/>
                        </a:lnSpc>
                        <a:spcBef>
                          <a:spcPts val="140"/>
                        </a:spcBef>
                      </a:pPr>
                      <a:r>
                        <a:rPr sz="1100" spc="-25" dirty="0">
                          <a:latin typeface="宋体" panose="02010600030101010101" pitchFamily="2" charset="-122"/>
                          <a:cs typeface="宋体" panose="02010600030101010101" pitchFamily="2" charset="-122"/>
                        </a:rPr>
                        <a:t>支出</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r>
              <a:tr h="200025">
                <a:tc>
                  <a:txBody>
                    <a:bodyPr/>
                    <a:lstStyle/>
                    <a:p>
                      <a:pPr marL="10160" algn="ctr">
                        <a:lnSpc>
                          <a:spcPct val="100000"/>
                        </a:lnSpc>
                        <a:spcBef>
                          <a:spcPts val="60"/>
                        </a:spcBef>
                      </a:pPr>
                      <a:r>
                        <a:rPr sz="1100" spc="-25" dirty="0">
                          <a:latin typeface="宋体" panose="02010600030101010101" pitchFamily="2" charset="-122"/>
                          <a:cs typeface="宋体" panose="02010600030101010101" pitchFamily="2" charset="-122"/>
                        </a:rPr>
                        <a:t>项目</a:t>
                      </a:r>
                      <a:endParaRPr sz="1100">
                        <a:latin typeface="宋体" panose="02010600030101010101" pitchFamily="2" charset="-122"/>
                        <a:cs typeface="宋体" panose="02010600030101010101" pitchFamily="2" charset="-122"/>
                      </a:endParaRPr>
                    </a:p>
                  </a:txBody>
                  <a:tcPr marL="0" marR="0" marT="7620"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c>
                  <a:txBody>
                    <a:bodyPr/>
                    <a:lstStyle/>
                    <a:p>
                      <a:pPr marL="157480">
                        <a:lnSpc>
                          <a:spcPct val="100000"/>
                        </a:lnSpc>
                        <a:spcBef>
                          <a:spcPts val="60"/>
                        </a:spcBef>
                      </a:pPr>
                      <a:r>
                        <a:rPr sz="1100" spc="-20" dirty="0">
                          <a:latin typeface="宋体" panose="02010600030101010101" pitchFamily="2" charset="-122"/>
                          <a:cs typeface="宋体" panose="02010600030101010101" pitchFamily="2" charset="-122"/>
                        </a:rPr>
                        <a:t>决算数</a:t>
                      </a:r>
                      <a:endParaRPr sz="1100">
                        <a:latin typeface="宋体" panose="02010600030101010101" pitchFamily="2" charset="-122"/>
                        <a:cs typeface="宋体" panose="02010600030101010101" pitchFamily="2" charset="-122"/>
                      </a:endParaRPr>
                    </a:p>
                  </a:txBody>
                  <a:tcPr marL="0" marR="0" marT="7620"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c>
                  <a:txBody>
                    <a:bodyPr/>
                    <a:lstStyle/>
                    <a:p>
                      <a:pPr marL="252095">
                        <a:lnSpc>
                          <a:spcPct val="100000"/>
                        </a:lnSpc>
                        <a:spcBef>
                          <a:spcPts val="60"/>
                        </a:spcBef>
                      </a:pPr>
                      <a:r>
                        <a:rPr sz="1100" spc="-5" dirty="0">
                          <a:latin typeface="宋体" panose="02010600030101010101" pitchFamily="2" charset="-122"/>
                          <a:cs typeface="宋体" panose="02010600030101010101" pitchFamily="2" charset="-122"/>
                        </a:rPr>
                        <a:t>项目(按支出功能分类)</a:t>
                      </a:r>
                      <a:endParaRPr sz="1100">
                        <a:latin typeface="宋体" panose="02010600030101010101" pitchFamily="2" charset="-122"/>
                        <a:cs typeface="宋体" panose="02010600030101010101" pitchFamily="2" charset="-122"/>
                      </a:endParaRPr>
                    </a:p>
                  </a:txBody>
                  <a:tcPr marL="0" marR="0" marT="7620"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c>
                  <a:txBody>
                    <a:bodyPr/>
                    <a:lstStyle/>
                    <a:p>
                      <a:pPr marL="166370">
                        <a:lnSpc>
                          <a:spcPct val="100000"/>
                        </a:lnSpc>
                        <a:spcBef>
                          <a:spcPts val="60"/>
                        </a:spcBef>
                      </a:pPr>
                      <a:r>
                        <a:rPr sz="1100" spc="-20" dirty="0">
                          <a:latin typeface="宋体" panose="02010600030101010101" pitchFamily="2" charset="-122"/>
                          <a:cs typeface="宋体" panose="02010600030101010101" pitchFamily="2" charset="-122"/>
                        </a:rPr>
                        <a:t>决算数</a:t>
                      </a:r>
                      <a:endParaRPr sz="1100">
                        <a:latin typeface="宋体" panose="02010600030101010101" pitchFamily="2" charset="-122"/>
                        <a:cs typeface="宋体" panose="02010600030101010101" pitchFamily="2" charset="-122"/>
                      </a:endParaRPr>
                    </a:p>
                  </a:txBody>
                  <a:tcPr marL="0" marR="0" marT="7620"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r>
              <a:tr h="238125">
                <a:tc>
                  <a:txBody>
                    <a:bodyPr/>
                    <a:lstStyle/>
                    <a:p>
                      <a:pPr marL="71755">
                        <a:lnSpc>
                          <a:spcPct val="100000"/>
                        </a:lnSpc>
                        <a:spcBef>
                          <a:spcPts val="335"/>
                        </a:spcBef>
                      </a:pPr>
                      <a:r>
                        <a:rPr sz="900" spc="-5" dirty="0">
                          <a:latin typeface="宋体" panose="02010600030101010101" pitchFamily="2" charset="-122"/>
                          <a:cs typeface="宋体" panose="02010600030101010101" pitchFamily="2" charset="-122"/>
                        </a:rPr>
                        <a:t>一、一般公共预算财政拨款收入</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c>
                  <a:txBody>
                    <a:bodyPr/>
                    <a:lstStyle/>
                    <a:p>
                      <a:pPr marR="45085" algn="r">
                        <a:lnSpc>
                          <a:spcPct val="100000"/>
                        </a:lnSpc>
                        <a:spcBef>
                          <a:spcPts val="260"/>
                        </a:spcBef>
                      </a:pPr>
                      <a:r>
                        <a:rPr sz="900" spc="-10" dirty="0">
                          <a:latin typeface="宋体" panose="02010600030101010101" pitchFamily="2" charset="-122"/>
                          <a:cs typeface="宋体" panose="02010600030101010101" pitchFamily="2" charset="-122"/>
                        </a:rPr>
                        <a:t>1203.02</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c>
                  <a:txBody>
                    <a:bodyPr/>
                    <a:lstStyle/>
                    <a:p>
                      <a:pPr marL="80645">
                        <a:lnSpc>
                          <a:spcPct val="100000"/>
                        </a:lnSpc>
                        <a:spcBef>
                          <a:spcPts val="335"/>
                        </a:spcBef>
                      </a:pPr>
                      <a:r>
                        <a:rPr sz="900" spc="-5" dirty="0">
                          <a:latin typeface="宋体" panose="02010600030101010101" pitchFamily="2" charset="-122"/>
                          <a:cs typeface="宋体" panose="02010600030101010101" pitchFamily="2" charset="-122"/>
                        </a:rPr>
                        <a:t>一、一般公共服务支出</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c>
                  <a:txBody>
                    <a:bodyPr/>
                    <a:lstStyle/>
                    <a:p>
                      <a:pPr marR="54610" algn="r">
                        <a:lnSpc>
                          <a:spcPct val="100000"/>
                        </a:lnSpc>
                        <a:spcBef>
                          <a:spcPts val="260"/>
                        </a:spcBef>
                      </a:pPr>
                      <a:r>
                        <a:rPr sz="900" spc="-10" dirty="0">
                          <a:latin typeface="宋体" panose="02010600030101010101" pitchFamily="2" charset="-122"/>
                          <a:cs typeface="宋体" panose="02010600030101010101" pitchFamily="2" charset="-122"/>
                        </a:rPr>
                        <a:t>469.76</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r>
              <a:tr h="228600">
                <a:tc>
                  <a:txBody>
                    <a:bodyPr/>
                    <a:lstStyle/>
                    <a:p>
                      <a:pPr marL="71755">
                        <a:lnSpc>
                          <a:spcPct val="100000"/>
                        </a:lnSpc>
                        <a:spcBef>
                          <a:spcPts val="265"/>
                        </a:spcBef>
                      </a:pPr>
                      <a:r>
                        <a:rPr sz="900" spc="-5" dirty="0">
                          <a:latin typeface="宋体" panose="02010600030101010101" pitchFamily="2" charset="-122"/>
                          <a:cs typeface="宋体" panose="02010600030101010101" pitchFamily="2" charset="-122"/>
                        </a:rPr>
                        <a:t>二、政府性基金预算财政拨款收入</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5085" algn="r">
                        <a:lnSpc>
                          <a:spcPct val="100000"/>
                        </a:lnSpc>
                        <a:spcBef>
                          <a:spcPts val="265"/>
                        </a:spcBef>
                      </a:pPr>
                      <a:r>
                        <a:rPr sz="900" spc="-10" dirty="0">
                          <a:latin typeface="宋体" panose="02010600030101010101" pitchFamily="2" charset="-122"/>
                          <a:cs typeface="宋体" panose="02010600030101010101" pitchFamily="2" charset="-122"/>
                        </a:rPr>
                        <a:t>25.00</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80645">
                        <a:lnSpc>
                          <a:spcPct val="100000"/>
                        </a:lnSpc>
                        <a:spcBef>
                          <a:spcPts val="265"/>
                        </a:spcBef>
                      </a:pPr>
                      <a:r>
                        <a:rPr sz="900" spc="-10" dirty="0">
                          <a:latin typeface="宋体" panose="02010600030101010101" pitchFamily="2" charset="-122"/>
                          <a:cs typeface="宋体" panose="02010600030101010101" pitchFamily="2" charset="-122"/>
                        </a:rPr>
                        <a:t>二、外交支出</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26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marL="71755">
                        <a:lnSpc>
                          <a:spcPct val="100000"/>
                        </a:lnSpc>
                        <a:spcBef>
                          <a:spcPts val="335"/>
                        </a:spcBef>
                      </a:pPr>
                      <a:r>
                        <a:rPr sz="900" spc="-5" dirty="0">
                          <a:latin typeface="宋体" panose="02010600030101010101" pitchFamily="2" charset="-122"/>
                          <a:cs typeface="宋体" panose="02010600030101010101" pitchFamily="2" charset="-122"/>
                        </a:rPr>
                        <a:t>三、国有资本经营预算财政拨款收入</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5085" algn="r">
                        <a:lnSpc>
                          <a:spcPct val="100000"/>
                        </a:lnSpc>
                        <a:spcBef>
                          <a:spcPts val="33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80645">
                        <a:lnSpc>
                          <a:spcPct val="100000"/>
                        </a:lnSpc>
                        <a:spcBef>
                          <a:spcPts val="335"/>
                        </a:spcBef>
                      </a:pPr>
                      <a:r>
                        <a:rPr sz="900" spc="-10" dirty="0">
                          <a:latin typeface="宋体" panose="02010600030101010101" pitchFamily="2" charset="-122"/>
                          <a:cs typeface="宋体" panose="02010600030101010101" pitchFamily="2" charset="-122"/>
                        </a:rPr>
                        <a:t>三、国防支出</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33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a:txBody>
                    <a:bodyPr/>
                    <a:lstStyle/>
                    <a:p>
                      <a:pPr marL="71755">
                        <a:lnSpc>
                          <a:spcPct val="100000"/>
                        </a:lnSpc>
                        <a:spcBef>
                          <a:spcPts val="340"/>
                        </a:spcBef>
                      </a:pPr>
                      <a:r>
                        <a:rPr sz="900" spc="-10" dirty="0">
                          <a:latin typeface="宋体" panose="02010600030101010101" pitchFamily="2" charset="-122"/>
                          <a:cs typeface="宋体" panose="02010600030101010101" pitchFamily="2" charset="-122"/>
                        </a:rPr>
                        <a:t>四、上级补助收入</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5085" algn="r">
                        <a:lnSpc>
                          <a:spcPct val="100000"/>
                        </a:lnSpc>
                        <a:spcBef>
                          <a:spcPts val="26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80645">
                        <a:lnSpc>
                          <a:spcPct val="100000"/>
                        </a:lnSpc>
                        <a:spcBef>
                          <a:spcPts val="340"/>
                        </a:spcBef>
                      </a:pPr>
                      <a:r>
                        <a:rPr sz="900" spc="-10" dirty="0">
                          <a:latin typeface="宋体" panose="02010600030101010101" pitchFamily="2" charset="-122"/>
                          <a:cs typeface="宋体" panose="02010600030101010101" pitchFamily="2" charset="-122"/>
                        </a:rPr>
                        <a:t>四、公共安全支出</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265"/>
                        </a:spcBef>
                      </a:pPr>
                      <a:r>
                        <a:rPr sz="900" spc="-10" dirty="0">
                          <a:latin typeface="宋体" panose="02010600030101010101" pitchFamily="2" charset="-122"/>
                          <a:cs typeface="宋体" panose="02010600030101010101" pitchFamily="2" charset="-122"/>
                        </a:rPr>
                        <a:t>38.02</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marL="71755">
                        <a:lnSpc>
                          <a:spcPct val="100000"/>
                        </a:lnSpc>
                        <a:spcBef>
                          <a:spcPts val="340"/>
                        </a:spcBef>
                      </a:pPr>
                      <a:r>
                        <a:rPr sz="900" spc="-10" dirty="0">
                          <a:latin typeface="宋体" panose="02010600030101010101" pitchFamily="2" charset="-122"/>
                          <a:cs typeface="宋体" panose="02010600030101010101" pitchFamily="2" charset="-122"/>
                        </a:rPr>
                        <a:t>五、事业收入</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5085" algn="r">
                        <a:lnSpc>
                          <a:spcPct val="100000"/>
                        </a:lnSpc>
                        <a:spcBef>
                          <a:spcPts val="34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80645">
                        <a:lnSpc>
                          <a:spcPct val="100000"/>
                        </a:lnSpc>
                        <a:spcBef>
                          <a:spcPts val="340"/>
                        </a:spcBef>
                      </a:pPr>
                      <a:r>
                        <a:rPr sz="900" spc="-10" dirty="0">
                          <a:latin typeface="宋体" panose="02010600030101010101" pitchFamily="2" charset="-122"/>
                          <a:cs typeface="宋体" panose="02010600030101010101" pitchFamily="2" charset="-122"/>
                        </a:rPr>
                        <a:t>五、教育支出</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34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marL="71755">
                        <a:lnSpc>
                          <a:spcPct val="100000"/>
                        </a:lnSpc>
                        <a:spcBef>
                          <a:spcPts val="335"/>
                        </a:spcBef>
                      </a:pPr>
                      <a:r>
                        <a:rPr sz="900" spc="-10" dirty="0">
                          <a:latin typeface="宋体" panose="02010600030101010101" pitchFamily="2" charset="-122"/>
                          <a:cs typeface="宋体" panose="02010600030101010101" pitchFamily="2" charset="-122"/>
                        </a:rPr>
                        <a:t>六、经营收入</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5085" algn="r">
                        <a:lnSpc>
                          <a:spcPct val="100000"/>
                        </a:lnSpc>
                        <a:spcBef>
                          <a:spcPts val="26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80645">
                        <a:lnSpc>
                          <a:spcPct val="100000"/>
                        </a:lnSpc>
                        <a:spcBef>
                          <a:spcPts val="335"/>
                        </a:spcBef>
                      </a:pPr>
                      <a:r>
                        <a:rPr sz="900" spc="-10" dirty="0">
                          <a:latin typeface="宋体" panose="02010600030101010101" pitchFamily="2" charset="-122"/>
                          <a:cs typeface="宋体" panose="02010600030101010101" pitchFamily="2" charset="-122"/>
                        </a:rPr>
                        <a:t>六、科学技术支出</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26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a:txBody>
                    <a:bodyPr/>
                    <a:lstStyle/>
                    <a:p>
                      <a:pPr marL="71755">
                        <a:lnSpc>
                          <a:spcPct val="100000"/>
                        </a:lnSpc>
                        <a:spcBef>
                          <a:spcPts val="265"/>
                        </a:spcBef>
                      </a:pPr>
                      <a:r>
                        <a:rPr sz="900" spc="-5" dirty="0">
                          <a:latin typeface="宋体" panose="02010600030101010101" pitchFamily="2" charset="-122"/>
                          <a:cs typeface="宋体" panose="02010600030101010101" pitchFamily="2" charset="-122"/>
                        </a:rPr>
                        <a:t>七、附属单位上缴收入</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5085" algn="r">
                        <a:lnSpc>
                          <a:spcPct val="100000"/>
                        </a:lnSpc>
                        <a:spcBef>
                          <a:spcPts val="26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80645">
                        <a:lnSpc>
                          <a:spcPct val="100000"/>
                        </a:lnSpc>
                        <a:spcBef>
                          <a:spcPts val="265"/>
                        </a:spcBef>
                      </a:pPr>
                      <a:r>
                        <a:rPr sz="900" spc="-5" dirty="0">
                          <a:latin typeface="宋体" panose="02010600030101010101" pitchFamily="2" charset="-122"/>
                          <a:cs typeface="宋体" panose="02010600030101010101" pitchFamily="2" charset="-122"/>
                        </a:rPr>
                        <a:t>七、文化旅游体育与传媒支出</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26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marL="71755">
                        <a:lnSpc>
                          <a:spcPct val="100000"/>
                        </a:lnSpc>
                        <a:spcBef>
                          <a:spcPts val="335"/>
                        </a:spcBef>
                      </a:pPr>
                      <a:r>
                        <a:rPr sz="900" spc="-10" dirty="0">
                          <a:latin typeface="宋体" panose="02010600030101010101" pitchFamily="2" charset="-122"/>
                          <a:cs typeface="宋体" panose="02010600030101010101" pitchFamily="2" charset="-122"/>
                        </a:rPr>
                        <a:t>八、其他收入</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5085" algn="r">
                        <a:lnSpc>
                          <a:spcPct val="100000"/>
                        </a:lnSpc>
                        <a:spcBef>
                          <a:spcPts val="260"/>
                        </a:spcBef>
                      </a:pPr>
                      <a:r>
                        <a:rPr sz="900" spc="-10" dirty="0">
                          <a:latin typeface="宋体" panose="02010600030101010101" pitchFamily="2" charset="-122"/>
                          <a:cs typeface="宋体" panose="02010600030101010101" pitchFamily="2" charset="-122"/>
                        </a:rPr>
                        <a:t>59.94</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80645">
                        <a:lnSpc>
                          <a:spcPct val="100000"/>
                        </a:lnSpc>
                        <a:spcBef>
                          <a:spcPts val="335"/>
                        </a:spcBef>
                      </a:pPr>
                      <a:r>
                        <a:rPr sz="900" spc="-5" dirty="0">
                          <a:latin typeface="宋体" panose="02010600030101010101" pitchFamily="2" charset="-122"/>
                          <a:cs typeface="宋体" panose="02010600030101010101" pitchFamily="2" charset="-122"/>
                        </a:rPr>
                        <a:t>八、社会保障和就业支出</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260"/>
                        </a:spcBef>
                      </a:pPr>
                      <a:r>
                        <a:rPr sz="900" spc="-10" dirty="0">
                          <a:latin typeface="宋体" panose="02010600030101010101" pitchFamily="2" charset="-122"/>
                          <a:cs typeface="宋体" panose="02010600030101010101" pitchFamily="2" charset="-122"/>
                        </a:rPr>
                        <a:t>34.90</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a:txBody>
                    <a:bodyPr/>
                    <a:lstStyle/>
                    <a:p>
                      <a:pPr>
                        <a:lnSpc>
                          <a:spcPct val="100000"/>
                        </a:lnSpc>
                      </a:pPr>
                      <a:endParaRPr sz="9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9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80645">
                        <a:lnSpc>
                          <a:spcPct val="100000"/>
                        </a:lnSpc>
                        <a:spcBef>
                          <a:spcPts val="260"/>
                        </a:spcBef>
                      </a:pPr>
                      <a:r>
                        <a:rPr sz="900" spc="-10" dirty="0">
                          <a:latin typeface="宋体" panose="02010600030101010101" pitchFamily="2" charset="-122"/>
                          <a:cs typeface="宋体" panose="02010600030101010101" pitchFamily="2" charset="-122"/>
                        </a:rPr>
                        <a:t>九、卫生健康支出</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260"/>
                        </a:spcBef>
                      </a:pPr>
                      <a:r>
                        <a:rPr sz="900" spc="-10" dirty="0">
                          <a:latin typeface="宋体" panose="02010600030101010101" pitchFamily="2" charset="-122"/>
                          <a:cs typeface="宋体" panose="02010600030101010101" pitchFamily="2" charset="-122"/>
                        </a:rPr>
                        <a:t>19.46</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a:lnSpc>
                          <a:spcPct val="100000"/>
                        </a:lnSpc>
                      </a:pPr>
                      <a:endParaRPr sz="9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9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80645">
                        <a:lnSpc>
                          <a:spcPct val="100000"/>
                        </a:lnSpc>
                        <a:spcBef>
                          <a:spcPts val="340"/>
                        </a:spcBef>
                      </a:pPr>
                      <a:r>
                        <a:rPr sz="900" spc="-10" dirty="0">
                          <a:latin typeface="宋体" panose="02010600030101010101" pitchFamily="2" charset="-122"/>
                          <a:cs typeface="宋体" panose="02010600030101010101" pitchFamily="2" charset="-122"/>
                        </a:rPr>
                        <a:t>十、节能环保支出</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34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a:lnSpc>
                          <a:spcPct val="100000"/>
                        </a:lnSpc>
                      </a:pPr>
                      <a:endParaRPr sz="9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9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80645">
                        <a:lnSpc>
                          <a:spcPct val="100000"/>
                        </a:lnSpc>
                        <a:spcBef>
                          <a:spcPts val="335"/>
                        </a:spcBef>
                      </a:pPr>
                      <a:r>
                        <a:rPr sz="900" spc="-10" dirty="0">
                          <a:latin typeface="宋体" panose="02010600030101010101" pitchFamily="2" charset="-122"/>
                          <a:cs typeface="宋体" panose="02010600030101010101" pitchFamily="2" charset="-122"/>
                        </a:rPr>
                        <a:t>十一、城乡社区支出</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260"/>
                        </a:spcBef>
                      </a:pPr>
                      <a:r>
                        <a:rPr sz="900" spc="-10" dirty="0">
                          <a:latin typeface="宋体" panose="02010600030101010101" pitchFamily="2" charset="-122"/>
                          <a:cs typeface="宋体" panose="02010600030101010101" pitchFamily="2" charset="-122"/>
                        </a:rPr>
                        <a:t>84.25</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a:txBody>
                    <a:bodyPr/>
                    <a:lstStyle/>
                    <a:p>
                      <a:pPr>
                        <a:lnSpc>
                          <a:spcPct val="100000"/>
                        </a:lnSpc>
                      </a:pPr>
                      <a:endParaRPr sz="9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9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80645">
                        <a:lnSpc>
                          <a:spcPct val="100000"/>
                        </a:lnSpc>
                        <a:spcBef>
                          <a:spcPts val="260"/>
                        </a:spcBef>
                      </a:pPr>
                      <a:r>
                        <a:rPr sz="900" spc="-10" dirty="0">
                          <a:latin typeface="宋体" panose="02010600030101010101" pitchFamily="2" charset="-122"/>
                          <a:cs typeface="宋体" panose="02010600030101010101" pitchFamily="2" charset="-122"/>
                        </a:rPr>
                        <a:t>十二、农林水支出</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60"/>
                        </a:spcBef>
                      </a:pPr>
                      <a:r>
                        <a:rPr sz="900" spc="-10" dirty="0">
                          <a:latin typeface="宋体" panose="02010600030101010101" pitchFamily="2" charset="-122"/>
                          <a:cs typeface="宋体" panose="02010600030101010101" pitchFamily="2" charset="-122"/>
                        </a:rPr>
                        <a:t>600.88</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a:lnSpc>
                          <a:spcPct val="100000"/>
                        </a:lnSpc>
                      </a:pPr>
                      <a:endParaRPr sz="9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9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80645">
                        <a:lnSpc>
                          <a:spcPct val="100000"/>
                        </a:lnSpc>
                        <a:spcBef>
                          <a:spcPts val="340"/>
                        </a:spcBef>
                      </a:pPr>
                      <a:r>
                        <a:rPr sz="900" spc="-10" dirty="0">
                          <a:latin typeface="宋体" panose="02010600030101010101" pitchFamily="2" charset="-122"/>
                          <a:cs typeface="宋体" panose="02010600030101010101" pitchFamily="2" charset="-122"/>
                        </a:rPr>
                        <a:t>十三、交通运输支出</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26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a:txBody>
                    <a:bodyPr/>
                    <a:lstStyle/>
                    <a:p>
                      <a:pPr>
                        <a:lnSpc>
                          <a:spcPct val="100000"/>
                        </a:lnSpc>
                      </a:pPr>
                      <a:endParaRPr sz="9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9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80645">
                        <a:lnSpc>
                          <a:spcPct val="100000"/>
                        </a:lnSpc>
                        <a:spcBef>
                          <a:spcPts val="260"/>
                        </a:spcBef>
                      </a:pPr>
                      <a:r>
                        <a:rPr sz="900" spc="-5" dirty="0">
                          <a:latin typeface="宋体" panose="02010600030101010101" pitchFamily="2" charset="-122"/>
                          <a:cs typeface="宋体" panose="02010600030101010101" pitchFamily="2" charset="-122"/>
                        </a:rPr>
                        <a:t>十四、资源勘探工业信息等支出</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26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a:lnSpc>
                          <a:spcPct val="100000"/>
                        </a:lnSpc>
                      </a:pPr>
                      <a:endParaRPr sz="9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9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80645">
                        <a:lnSpc>
                          <a:spcPct val="100000"/>
                        </a:lnSpc>
                        <a:spcBef>
                          <a:spcPts val="335"/>
                        </a:spcBef>
                      </a:pPr>
                      <a:r>
                        <a:rPr sz="900" spc="-5" dirty="0">
                          <a:latin typeface="宋体" panose="02010600030101010101" pitchFamily="2" charset="-122"/>
                          <a:cs typeface="宋体" panose="02010600030101010101" pitchFamily="2" charset="-122"/>
                        </a:rPr>
                        <a:t>十五、商业服务业等支出</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33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a:lnSpc>
                          <a:spcPct val="100000"/>
                        </a:lnSpc>
                      </a:pPr>
                      <a:endParaRPr sz="9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9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80645">
                        <a:lnSpc>
                          <a:spcPct val="100000"/>
                        </a:lnSpc>
                        <a:spcBef>
                          <a:spcPts val="340"/>
                        </a:spcBef>
                      </a:pPr>
                      <a:r>
                        <a:rPr sz="900" spc="-10" dirty="0">
                          <a:latin typeface="宋体" panose="02010600030101010101" pitchFamily="2" charset="-122"/>
                          <a:cs typeface="宋体" panose="02010600030101010101" pitchFamily="2" charset="-122"/>
                        </a:rPr>
                        <a:t>十六、金融支出</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26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a:txBody>
                    <a:bodyPr/>
                    <a:lstStyle/>
                    <a:p>
                      <a:pPr>
                        <a:lnSpc>
                          <a:spcPct val="100000"/>
                        </a:lnSpc>
                      </a:pPr>
                      <a:endParaRPr sz="9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c>
                  <a:txBody>
                    <a:bodyPr/>
                    <a:lstStyle/>
                    <a:p>
                      <a:pPr>
                        <a:lnSpc>
                          <a:spcPct val="100000"/>
                        </a:lnSpc>
                      </a:pPr>
                      <a:endParaRPr sz="9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c>
                  <a:txBody>
                    <a:bodyPr/>
                    <a:lstStyle/>
                    <a:p>
                      <a:pPr marL="80645">
                        <a:lnSpc>
                          <a:spcPct val="100000"/>
                        </a:lnSpc>
                        <a:spcBef>
                          <a:spcPts val="260"/>
                        </a:spcBef>
                      </a:pPr>
                      <a:r>
                        <a:rPr sz="900" spc="-5" dirty="0">
                          <a:latin typeface="宋体" panose="02010600030101010101" pitchFamily="2" charset="-122"/>
                          <a:cs typeface="宋体" panose="02010600030101010101" pitchFamily="2" charset="-122"/>
                        </a:rPr>
                        <a:t>十七、援助其他地区支出</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c>
                  <a:txBody>
                    <a:bodyPr/>
                    <a:lstStyle/>
                    <a:p>
                      <a:pPr marR="53975" algn="r">
                        <a:lnSpc>
                          <a:spcPct val="100000"/>
                        </a:lnSpc>
                        <a:spcBef>
                          <a:spcPts val="26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r>
              <a:tr h="238125">
                <a:tc>
                  <a:txBody>
                    <a:bodyPr/>
                    <a:lstStyle/>
                    <a:p>
                      <a:pPr>
                        <a:lnSpc>
                          <a:spcPct val="100000"/>
                        </a:lnSpc>
                      </a:pPr>
                      <a:endParaRPr sz="9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c>
                  <a:txBody>
                    <a:bodyPr/>
                    <a:lstStyle/>
                    <a:p>
                      <a:pPr>
                        <a:lnSpc>
                          <a:spcPct val="100000"/>
                        </a:lnSpc>
                      </a:pPr>
                      <a:endParaRPr sz="9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c>
                  <a:txBody>
                    <a:bodyPr/>
                    <a:lstStyle/>
                    <a:p>
                      <a:pPr marL="80645">
                        <a:lnSpc>
                          <a:spcPct val="100000"/>
                        </a:lnSpc>
                        <a:spcBef>
                          <a:spcPts val="335"/>
                        </a:spcBef>
                      </a:pPr>
                      <a:r>
                        <a:rPr sz="900" spc="-5" dirty="0">
                          <a:latin typeface="宋体" panose="02010600030101010101" pitchFamily="2" charset="-122"/>
                          <a:cs typeface="宋体" panose="02010600030101010101" pitchFamily="2" charset="-122"/>
                        </a:rPr>
                        <a:t>十八、自然资源海洋气象等支出</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c>
                  <a:txBody>
                    <a:bodyPr/>
                    <a:lstStyle/>
                    <a:p>
                      <a:pPr marR="53975" algn="r">
                        <a:lnSpc>
                          <a:spcPct val="100000"/>
                        </a:lnSpc>
                        <a:spcBef>
                          <a:spcPts val="26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r>
              <a:tr h="228600">
                <a:tc>
                  <a:txBody>
                    <a:bodyPr/>
                    <a:lstStyle/>
                    <a:p>
                      <a:pPr>
                        <a:lnSpc>
                          <a:spcPct val="100000"/>
                        </a:lnSpc>
                      </a:pPr>
                      <a:endParaRPr sz="9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9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80645">
                        <a:lnSpc>
                          <a:spcPct val="100000"/>
                        </a:lnSpc>
                        <a:spcBef>
                          <a:spcPts val="265"/>
                        </a:spcBef>
                      </a:pPr>
                      <a:r>
                        <a:rPr sz="900" spc="-10" dirty="0">
                          <a:latin typeface="宋体" panose="02010600030101010101" pitchFamily="2" charset="-122"/>
                          <a:cs typeface="宋体" panose="02010600030101010101" pitchFamily="2" charset="-122"/>
                        </a:rPr>
                        <a:t>十九、住房保障支出</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265"/>
                        </a:spcBef>
                      </a:pPr>
                      <a:r>
                        <a:rPr sz="900" spc="-10" dirty="0">
                          <a:latin typeface="宋体" panose="02010600030101010101" pitchFamily="2" charset="-122"/>
                          <a:cs typeface="宋体" panose="02010600030101010101" pitchFamily="2" charset="-122"/>
                        </a:rPr>
                        <a:t>35.43</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a:lnSpc>
                          <a:spcPct val="100000"/>
                        </a:lnSpc>
                      </a:pPr>
                      <a:endParaRPr sz="9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9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80645">
                        <a:lnSpc>
                          <a:spcPct val="100000"/>
                        </a:lnSpc>
                        <a:spcBef>
                          <a:spcPts val="335"/>
                        </a:spcBef>
                      </a:pPr>
                      <a:r>
                        <a:rPr sz="900" spc="-5" dirty="0">
                          <a:latin typeface="宋体" panose="02010600030101010101" pitchFamily="2" charset="-122"/>
                          <a:cs typeface="宋体" panose="02010600030101010101" pitchFamily="2" charset="-122"/>
                        </a:rPr>
                        <a:t>二十、粮油物资储备支出</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26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a:txBody>
                    <a:bodyPr/>
                    <a:lstStyle/>
                    <a:p>
                      <a:pPr>
                        <a:lnSpc>
                          <a:spcPct val="100000"/>
                        </a:lnSpc>
                      </a:pPr>
                      <a:endParaRPr sz="9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9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80645">
                        <a:lnSpc>
                          <a:spcPct val="100000"/>
                        </a:lnSpc>
                        <a:spcBef>
                          <a:spcPts val="340"/>
                        </a:spcBef>
                      </a:pPr>
                      <a:r>
                        <a:rPr sz="900" spc="-5" dirty="0">
                          <a:latin typeface="宋体" panose="02010600030101010101" pitchFamily="2" charset="-122"/>
                          <a:cs typeface="宋体" panose="02010600030101010101" pitchFamily="2" charset="-122"/>
                        </a:rPr>
                        <a:t>二十一、国有资本经营预算支出</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26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a:lnSpc>
                          <a:spcPct val="100000"/>
                        </a:lnSpc>
                      </a:pPr>
                      <a:endParaRPr sz="9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9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80645">
                        <a:lnSpc>
                          <a:spcPct val="100000"/>
                        </a:lnSpc>
                        <a:spcBef>
                          <a:spcPts val="340"/>
                        </a:spcBef>
                      </a:pPr>
                      <a:r>
                        <a:rPr sz="900" spc="-5" dirty="0">
                          <a:latin typeface="宋体" panose="02010600030101010101" pitchFamily="2" charset="-122"/>
                          <a:cs typeface="宋体" panose="02010600030101010101" pitchFamily="2" charset="-122"/>
                        </a:rPr>
                        <a:t>二十二、灾害防治及应急管理支出</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340"/>
                        </a:spcBef>
                      </a:pPr>
                      <a:r>
                        <a:rPr sz="900" spc="-20" dirty="0">
                          <a:latin typeface="宋体" panose="02010600030101010101" pitchFamily="2" charset="-122"/>
                          <a:cs typeface="宋体" panose="02010600030101010101" pitchFamily="2" charset="-122"/>
                        </a:rPr>
                        <a:t>5.25</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a:lnSpc>
                          <a:spcPct val="100000"/>
                        </a:lnSpc>
                      </a:pPr>
                      <a:endParaRPr sz="9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9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80645">
                        <a:lnSpc>
                          <a:spcPct val="100000"/>
                        </a:lnSpc>
                        <a:spcBef>
                          <a:spcPts val="335"/>
                        </a:spcBef>
                      </a:pPr>
                      <a:r>
                        <a:rPr sz="900" spc="-10" dirty="0">
                          <a:latin typeface="宋体" panose="02010600030101010101" pitchFamily="2" charset="-122"/>
                          <a:cs typeface="宋体" panose="02010600030101010101" pitchFamily="2" charset="-122"/>
                        </a:rPr>
                        <a:t>二十三、其他支出</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26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a:txBody>
                    <a:bodyPr/>
                    <a:lstStyle/>
                    <a:p>
                      <a:pPr>
                        <a:lnSpc>
                          <a:spcPct val="100000"/>
                        </a:lnSpc>
                      </a:pPr>
                      <a:endParaRPr sz="9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9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80645">
                        <a:lnSpc>
                          <a:spcPct val="100000"/>
                        </a:lnSpc>
                        <a:spcBef>
                          <a:spcPts val="265"/>
                        </a:spcBef>
                      </a:pPr>
                      <a:r>
                        <a:rPr sz="900" spc="-5" dirty="0">
                          <a:latin typeface="宋体" panose="02010600030101010101" pitchFamily="2" charset="-122"/>
                          <a:cs typeface="宋体" panose="02010600030101010101" pitchFamily="2" charset="-122"/>
                        </a:rPr>
                        <a:t>二十四、债务还本支出</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26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a:lnSpc>
                          <a:spcPct val="100000"/>
                        </a:lnSpc>
                      </a:pPr>
                      <a:endParaRPr sz="9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9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80645">
                        <a:lnSpc>
                          <a:spcPct val="100000"/>
                        </a:lnSpc>
                        <a:spcBef>
                          <a:spcPts val="335"/>
                        </a:spcBef>
                      </a:pPr>
                      <a:r>
                        <a:rPr sz="900" spc="-5" dirty="0">
                          <a:latin typeface="宋体" panose="02010600030101010101" pitchFamily="2" charset="-122"/>
                          <a:cs typeface="宋体" panose="02010600030101010101" pitchFamily="2" charset="-122"/>
                        </a:rPr>
                        <a:t>二十五、债务付息支出</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26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a:txBody>
                    <a:bodyPr/>
                    <a:lstStyle/>
                    <a:p>
                      <a:pPr>
                        <a:lnSpc>
                          <a:spcPct val="100000"/>
                        </a:lnSpc>
                      </a:pPr>
                      <a:endParaRPr sz="9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9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80645">
                        <a:lnSpc>
                          <a:spcPct val="100000"/>
                        </a:lnSpc>
                        <a:spcBef>
                          <a:spcPts val="260"/>
                        </a:spcBef>
                      </a:pPr>
                      <a:r>
                        <a:rPr sz="900" spc="-5" dirty="0">
                          <a:latin typeface="宋体" panose="02010600030101010101" pitchFamily="2" charset="-122"/>
                          <a:cs typeface="宋体" panose="02010600030101010101" pitchFamily="2" charset="-122"/>
                        </a:rPr>
                        <a:t>二十六、抗疫特别国债安排的支出</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26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marL="634365">
                        <a:lnSpc>
                          <a:spcPct val="100000"/>
                        </a:lnSpc>
                        <a:spcBef>
                          <a:spcPts val="340"/>
                        </a:spcBef>
                      </a:pPr>
                      <a:r>
                        <a:rPr sz="900" b="1" spc="65" dirty="0">
                          <a:latin typeface="Microsoft JhengHei" panose="020B0604030504040204" charset="-120"/>
                          <a:cs typeface="Microsoft JhengHei" panose="020B0604030504040204" charset="-120"/>
                        </a:rPr>
                        <a:t>本年收入合计</a:t>
                      </a:r>
                      <a:endParaRPr sz="900">
                        <a:latin typeface="Microsoft JhengHei" panose="020B0604030504040204" charset="-120"/>
                        <a:cs typeface="Microsoft JhengHei" panose="020B0604030504040204" charset="-120"/>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5085" algn="r">
                        <a:lnSpc>
                          <a:spcPct val="100000"/>
                        </a:lnSpc>
                        <a:spcBef>
                          <a:spcPts val="340"/>
                        </a:spcBef>
                      </a:pPr>
                      <a:r>
                        <a:rPr sz="900" spc="-10" dirty="0">
                          <a:latin typeface="宋体" panose="02010600030101010101" pitchFamily="2" charset="-122"/>
                          <a:cs typeface="宋体" panose="02010600030101010101" pitchFamily="2" charset="-122"/>
                        </a:rPr>
                        <a:t>1287.96</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605155">
                        <a:lnSpc>
                          <a:spcPct val="100000"/>
                        </a:lnSpc>
                        <a:spcBef>
                          <a:spcPts val="340"/>
                        </a:spcBef>
                      </a:pPr>
                      <a:r>
                        <a:rPr sz="900" b="1" spc="65" dirty="0">
                          <a:latin typeface="Microsoft JhengHei" panose="020B0604030504040204" charset="-120"/>
                          <a:cs typeface="Microsoft JhengHei" panose="020B0604030504040204" charset="-120"/>
                        </a:rPr>
                        <a:t>本年支出合计</a:t>
                      </a:r>
                      <a:endParaRPr sz="900">
                        <a:latin typeface="Microsoft JhengHei" panose="020B0604030504040204" charset="-120"/>
                        <a:cs typeface="Microsoft JhengHei" panose="020B0604030504040204" charset="-120"/>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340"/>
                        </a:spcBef>
                      </a:pPr>
                      <a:r>
                        <a:rPr sz="900" spc="-10" dirty="0">
                          <a:latin typeface="宋体" panose="02010600030101010101" pitchFamily="2" charset="-122"/>
                          <a:cs typeface="宋体" panose="02010600030101010101" pitchFamily="2" charset="-122"/>
                        </a:rPr>
                        <a:t>1287.96</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marL="71755">
                        <a:lnSpc>
                          <a:spcPct val="100000"/>
                        </a:lnSpc>
                        <a:spcBef>
                          <a:spcPts val="335"/>
                        </a:spcBef>
                      </a:pPr>
                      <a:r>
                        <a:rPr sz="900" dirty="0">
                          <a:latin typeface="宋体" panose="02010600030101010101" pitchFamily="2" charset="-122"/>
                          <a:cs typeface="宋体" panose="02010600030101010101" pitchFamily="2" charset="-122"/>
                        </a:rPr>
                        <a:t>使用非财政拨款结余（含专用结余</a:t>
                      </a:r>
                      <a:r>
                        <a:rPr sz="900" spc="-50" dirty="0">
                          <a:latin typeface="宋体" panose="02010600030101010101" pitchFamily="2" charset="-122"/>
                          <a:cs typeface="宋体" panose="02010600030101010101" pitchFamily="2" charset="-122"/>
                        </a:rPr>
                        <a:t>）</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5085" algn="r">
                        <a:lnSpc>
                          <a:spcPct val="100000"/>
                        </a:lnSpc>
                        <a:spcBef>
                          <a:spcPts val="26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80645">
                        <a:lnSpc>
                          <a:spcPct val="100000"/>
                        </a:lnSpc>
                        <a:spcBef>
                          <a:spcPts val="335"/>
                        </a:spcBef>
                      </a:pPr>
                      <a:r>
                        <a:rPr sz="900" spc="-15" dirty="0">
                          <a:latin typeface="宋体" panose="02010600030101010101" pitchFamily="2" charset="-122"/>
                          <a:cs typeface="宋体" panose="02010600030101010101" pitchFamily="2" charset="-122"/>
                        </a:rPr>
                        <a:t>结余分配</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26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a:txBody>
                    <a:bodyPr/>
                    <a:lstStyle/>
                    <a:p>
                      <a:pPr marL="71755">
                        <a:lnSpc>
                          <a:spcPct val="100000"/>
                        </a:lnSpc>
                        <a:spcBef>
                          <a:spcPts val="260"/>
                        </a:spcBef>
                      </a:pPr>
                      <a:r>
                        <a:rPr sz="900" spc="-10" dirty="0">
                          <a:latin typeface="宋体" panose="02010600030101010101" pitchFamily="2" charset="-122"/>
                          <a:cs typeface="宋体" panose="02010600030101010101" pitchFamily="2" charset="-122"/>
                        </a:rPr>
                        <a:t>年初结转和结余</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5085" algn="r">
                        <a:lnSpc>
                          <a:spcPct val="100000"/>
                        </a:lnSpc>
                        <a:spcBef>
                          <a:spcPts val="26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80645">
                        <a:lnSpc>
                          <a:spcPct val="100000"/>
                        </a:lnSpc>
                        <a:spcBef>
                          <a:spcPts val="260"/>
                        </a:spcBef>
                      </a:pPr>
                      <a:r>
                        <a:rPr sz="900" spc="-10" dirty="0">
                          <a:latin typeface="宋体" panose="02010600030101010101" pitchFamily="2" charset="-122"/>
                          <a:cs typeface="宋体" panose="02010600030101010101" pitchFamily="2" charset="-122"/>
                        </a:rPr>
                        <a:t>年末结转和结余</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26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a:txBody>
                    <a:bodyPr/>
                    <a:lstStyle/>
                    <a:p>
                      <a:pPr marL="9525" algn="ctr">
                        <a:lnSpc>
                          <a:spcPct val="100000"/>
                        </a:lnSpc>
                        <a:spcBef>
                          <a:spcPts val="340"/>
                        </a:spcBef>
                      </a:pPr>
                      <a:r>
                        <a:rPr sz="900" b="1" spc="50" dirty="0">
                          <a:latin typeface="Microsoft JhengHei" panose="020B0604030504040204" charset="-120"/>
                          <a:cs typeface="Microsoft JhengHei" panose="020B0604030504040204" charset="-120"/>
                        </a:rPr>
                        <a:t>总计</a:t>
                      </a:r>
                      <a:endParaRPr sz="900">
                        <a:latin typeface="Microsoft JhengHei" panose="020B0604030504040204" charset="-120"/>
                        <a:cs typeface="Microsoft JhengHei" panose="020B0604030504040204" charset="-120"/>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5085" algn="r">
                        <a:lnSpc>
                          <a:spcPct val="100000"/>
                        </a:lnSpc>
                        <a:spcBef>
                          <a:spcPts val="265"/>
                        </a:spcBef>
                      </a:pPr>
                      <a:r>
                        <a:rPr sz="900" spc="-10" dirty="0">
                          <a:latin typeface="宋体" panose="02010600030101010101" pitchFamily="2" charset="-122"/>
                          <a:cs typeface="宋体" panose="02010600030101010101" pitchFamily="2" charset="-122"/>
                        </a:rPr>
                        <a:t>1287.96</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19050" algn="ctr">
                        <a:lnSpc>
                          <a:spcPct val="100000"/>
                        </a:lnSpc>
                        <a:spcBef>
                          <a:spcPts val="340"/>
                        </a:spcBef>
                      </a:pPr>
                      <a:r>
                        <a:rPr sz="900" b="1" spc="50" dirty="0">
                          <a:latin typeface="Microsoft JhengHei" panose="020B0604030504040204" charset="-120"/>
                          <a:cs typeface="Microsoft JhengHei" panose="020B0604030504040204" charset="-120"/>
                        </a:rPr>
                        <a:t>总计</a:t>
                      </a:r>
                      <a:endParaRPr sz="900">
                        <a:latin typeface="Microsoft JhengHei" panose="020B0604030504040204" charset="-120"/>
                        <a:cs typeface="Microsoft JhengHei" panose="020B0604030504040204" charset="-120"/>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65"/>
                        </a:spcBef>
                      </a:pPr>
                      <a:r>
                        <a:rPr sz="900" spc="-10" dirty="0">
                          <a:latin typeface="宋体" panose="02010600030101010101" pitchFamily="2" charset="-122"/>
                          <a:cs typeface="宋体" panose="02010600030101010101" pitchFamily="2" charset="-122"/>
                        </a:rPr>
                        <a:t>1287.96</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bl>
          </a:graphicData>
        </a:graphic>
      </p:graphicFrame>
      <p:sp>
        <p:nvSpPr>
          <p:cNvPr id="6" name="object 6"/>
          <p:cNvSpPr txBox="1"/>
          <p:nvPr/>
        </p:nvSpPr>
        <p:spPr>
          <a:xfrm>
            <a:off x="1131887" y="9360217"/>
            <a:ext cx="4034154" cy="426084"/>
          </a:xfrm>
          <a:prstGeom prst="rect">
            <a:avLst/>
          </a:prstGeom>
        </p:spPr>
        <p:txBody>
          <a:bodyPr vert="horz" wrap="square" lIns="0" tIns="29845" rIns="0" bIns="0" rtlCol="0">
            <a:spAutoFit/>
          </a:bodyPr>
          <a:lstStyle/>
          <a:p>
            <a:pPr marL="12700">
              <a:lnSpc>
                <a:spcPct val="100000"/>
              </a:lnSpc>
              <a:spcBef>
                <a:spcPts val="235"/>
              </a:spcBef>
            </a:pPr>
            <a:r>
              <a:rPr sz="1200" dirty="0">
                <a:latin typeface="宋体" panose="02010600030101010101" pitchFamily="2" charset="-122"/>
                <a:cs typeface="宋体" panose="02010600030101010101" pitchFamily="2" charset="-122"/>
              </a:rPr>
              <a:t>注：</a:t>
            </a:r>
            <a:r>
              <a:rPr sz="1200" dirty="0">
                <a:latin typeface="Times New Roman" panose="02020603050405020304"/>
                <a:cs typeface="Times New Roman" panose="02020603050405020304"/>
              </a:rPr>
              <a:t>1.</a:t>
            </a:r>
            <a:r>
              <a:rPr sz="1200" spc="300" dirty="0">
                <a:latin typeface="Times New Roman" panose="02020603050405020304"/>
                <a:cs typeface="Times New Roman" panose="02020603050405020304"/>
              </a:rPr>
              <a:t> </a:t>
            </a:r>
            <a:r>
              <a:rPr sz="1200" spc="-5" dirty="0">
                <a:latin typeface="宋体" panose="02010600030101010101" pitchFamily="2" charset="-122"/>
                <a:cs typeface="宋体" panose="02010600030101010101" pitchFamily="2" charset="-122"/>
              </a:rPr>
              <a:t>本表反映部门本年度的总收支和年末结转结余情况。</a:t>
            </a:r>
            <a:endParaRPr sz="1200">
              <a:latin typeface="宋体" panose="02010600030101010101" pitchFamily="2" charset="-122"/>
              <a:cs typeface="宋体" panose="02010600030101010101" pitchFamily="2" charset="-122"/>
            </a:endParaRPr>
          </a:p>
          <a:p>
            <a:pPr marL="317500">
              <a:lnSpc>
                <a:spcPct val="100000"/>
              </a:lnSpc>
              <a:spcBef>
                <a:spcPts val="140"/>
              </a:spcBef>
            </a:pPr>
            <a:r>
              <a:rPr sz="1200" dirty="0">
                <a:latin typeface="Times New Roman" panose="02020603050405020304"/>
                <a:cs typeface="Times New Roman" panose="02020603050405020304"/>
              </a:rPr>
              <a:t>2.</a:t>
            </a:r>
            <a:r>
              <a:rPr sz="1200" spc="300" dirty="0">
                <a:latin typeface="Times New Roman" panose="02020603050405020304"/>
                <a:cs typeface="Times New Roman" panose="02020603050405020304"/>
              </a:rPr>
              <a:t> </a:t>
            </a:r>
            <a:r>
              <a:rPr sz="1200" spc="-5" dirty="0">
                <a:latin typeface="宋体" panose="02010600030101010101" pitchFamily="2" charset="-122"/>
                <a:cs typeface="宋体" panose="02010600030101010101" pitchFamily="2" charset="-122"/>
              </a:rPr>
              <a:t>本套报表金额单位转换时可能存在尾数误差。</a:t>
            </a:r>
            <a:endParaRPr sz="1200">
              <a:latin typeface="宋体" panose="02010600030101010101" pitchFamily="2" charset="-122"/>
              <a:cs typeface="宋体" panose="02010600030101010101" pitchFamily="2" charset="-122"/>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object 7"/>
          <p:cNvSpPr txBox="1"/>
          <p:nvPr/>
        </p:nvSpPr>
        <p:spPr>
          <a:xfrm>
            <a:off x="5278501" y="7264082"/>
            <a:ext cx="139700" cy="139700"/>
          </a:xfrm>
          <a:prstGeom prst="rect">
            <a:avLst/>
          </a:prstGeom>
        </p:spPr>
        <p:txBody>
          <a:bodyPr vert="horz" wrap="square" lIns="0" tIns="0" rIns="0" bIns="0" rtlCol="0">
            <a:spAutoFit/>
          </a:bodyPr>
          <a:lstStyle/>
          <a:p>
            <a:pPr marL="12700">
              <a:lnSpc>
                <a:spcPts val="955"/>
              </a:lnSpc>
            </a:pPr>
            <a:r>
              <a:rPr sz="900" spc="-25" dirty="0">
                <a:latin typeface="Calibri" panose="020F0502020204030204"/>
                <a:cs typeface="Calibri" panose="020F0502020204030204"/>
              </a:rPr>
              <a:t>8</a:t>
            </a:r>
            <a:endParaRPr sz="900">
              <a:latin typeface="Calibri" panose="020F0502020204030204"/>
              <a:cs typeface="Calibri" panose="020F0502020204030204"/>
            </a:endParaRPr>
          </a:p>
        </p:txBody>
      </p:sp>
      <p:sp>
        <p:nvSpPr>
          <p:cNvPr id="2" name="object 2"/>
          <p:cNvSpPr txBox="1"/>
          <p:nvPr/>
        </p:nvSpPr>
        <p:spPr>
          <a:xfrm>
            <a:off x="873760" y="416623"/>
            <a:ext cx="1532890" cy="266065"/>
          </a:xfrm>
          <a:prstGeom prst="rect">
            <a:avLst/>
          </a:prstGeom>
        </p:spPr>
        <p:txBody>
          <a:bodyPr vert="horz" wrap="square" lIns="0" tIns="15875" rIns="0" bIns="0" rtlCol="0">
            <a:spAutoFit/>
          </a:bodyPr>
          <a:lstStyle/>
          <a:p>
            <a:pPr marL="12700">
              <a:lnSpc>
                <a:spcPct val="100000"/>
              </a:lnSpc>
              <a:spcBef>
                <a:spcPts val="125"/>
              </a:spcBef>
            </a:pPr>
            <a:r>
              <a:rPr sz="1550" spc="5" dirty="0">
                <a:latin typeface="宋体" panose="02010600030101010101" pitchFamily="2" charset="-122"/>
                <a:cs typeface="宋体" panose="02010600030101010101" pitchFamily="2" charset="-122"/>
              </a:rPr>
              <a:t>二、 收入决算表</a:t>
            </a:r>
            <a:endParaRPr sz="1550">
              <a:latin typeface="宋体" panose="02010600030101010101" pitchFamily="2" charset="-122"/>
              <a:cs typeface="宋体" panose="02010600030101010101" pitchFamily="2" charset="-122"/>
            </a:endParaRPr>
          </a:p>
        </p:txBody>
      </p:sp>
      <p:sp>
        <p:nvSpPr>
          <p:cNvPr id="3" name="object 3"/>
          <p:cNvSpPr txBox="1"/>
          <p:nvPr/>
        </p:nvSpPr>
        <p:spPr>
          <a:xfrm>
            <a:off x="4763515" y="797877"/>
            <a:ext cx="1170305" cy="300355"/>
          </a:xfrm>
          <a:prstGeom prst="rect">
            <a:avLst/>
          </a:prstGeom>
        </p:spPr>
        <p:txBody>
          <a:bodyPr vert="horz" wrap="square" lIns="0" tIns="12700" rIns="0" bIns="0" rtlCol="0">
            <a:spAutoFit/>
          </a:bodyPr>
          <a:lstStyle/>
          <a:p>
            <a:pPr marL="12700">
              <a:lnSpc>
                <a:spcPct val="100000"/>
              </a:lnSpc>
              <a:spcBef>
                <a:spcPts val="100"/>
              </a:spcBef>
            </a:pPr>
            <a:r>
              <a:rPr sz="1800" spc="-10" dirty="0">
                <a:latin typeface="宋体" panose="02010600030101010101" pitchFamily="2" charset="-122"/>
                <a:cs typeface="宋体" panose="02010600030101010101" pitchFamily="2" charset="-122"/>
              </a:rPr>
              <a:t>收入决算表</a:t>
            </a:r>
            <a:endParaRPr sz="1800">
              <a:latin typeface="宋体" panose="02010600030101010101" pitchFamily="2" charset="-122"/>
              <a:cs typeface="宋体" panose="02010600030101010101" pitchFamily="2" charset="-122"/>
            </a:endParaRPr>
          </a:p>
        </p:txBody>
      </p:sp>
      <p:sp>
        <p:nvSpPr>
          <p:cNvPr id="4" name="object 4"/>
          <p:cNvSpPr txBox="1"/>
          <p:nvPr/>
        </p:nvSpPr>
        <p:spPr>
          <a:xfrm>
            <a:off x="9053576" y="1080007"/>
            <a:ext cx="778510" cy="483870"/>
          </a:xfrm>
          <a:prstGeom prst="rect">
            <a:avLst/>
          </a:prstGeom>
        </p:spPr>
        <p:txBody>
          <a:bodyPr vert="horz" wrap="square" lIns="0" tIns="12065" rIns="0" bIns="0" rtlCol="0">
            <a:spAutoFit/>
          </a:bodyPr>
          <a:lstStyle/>
          <a:p>
            <a:pPr marL="12700" marR="5080" indent="247650">
              <a:lnSpc>
                <a:spcPct val="158000"/>
              </a:lnSpc>
              <a:spcBef>
                <a:spcPts val="95"/>
              </a:spcBef>
            </a:pPr>
            <a:r>
              <a:rPr sz="950" dirty="0">
                <a:latin typeface="宋体" panose="02010600030101010101" pitchFamily="2" charset="-122"/>
                <a:cs typeface="宋体" panose="02010600030101010101" pitchFamily="2" charset="-122"/>
              </a:rPr>
              <a:t>公开02</a:t>
            </a:r>
            <a:r>
              <a:rPr sz="950" spc="-50" dirty="0">
                <a:latin typeface="宋体" panose="02010600030101010101" pitchFamily="2" charset="-122"/>
                <a:cs typeface="宋体" panose="02010600030101010101" pitchFamily="2" charset="-122"/>
              </a:rPr>
              <a:t>表</a:t>
            </a:r>
            <a:r>
              <a:rPr sz="950" spc="-10" dirty="0">
                <a:latin typeface="宋体" panose="02010600030101010101" pitchFamily="2" charset="-122"/>
                <a:cs typeface="宋体" panose="02010600030101010101" pitchFamily="2" charset="-122"/>
              </a:rPr>
              <a:t>单位：万元</a:t>
            </a:r>
            <a:endParaRPr sz="950">
              <a:latin typeface="宋体" panose="02010600030101010101" pitchFamily="2" charset="-122"/>
              <a:cs typeface="宋体" panose="02010600030101010101" pitchFamily="2" charset="-122"/>
            </a:endParaRPr>
          </a:p>
        </p:txBody>
      </p:sp>
      <p:sp>
        <p:nvSpPr>
          <p:cNvPr id="5" name="object 5"/>
          <p:cNvSpPr txBox="1"/>
          <p:nvPr/>
        </p:nvSpPr>
        <p:spPr>
          <a:xfrm>
            <a:off x="873760" y="1389379"/>
            <a:ext cx="1635125" cy="173990"/>
          </a:xfrm>
          <a:prstGeom prst="rect">
            <a:avLst/>
          </a:prstGeom>
        </p:spPr>
        <p:txBody>
          <a:bodyPr vert="horz" wrap="square" lIns="0" tIns="15875" rIns="0" bIns="0" rtlCol="0">
            <a:spAutoFit/>
          </a:bodyPr>
          <a:lstStyle/>
          <a:p>
            <a:pPr marL="12700">
              <a:lnSpc>
                <a:spcPct val="100000"/>
              </a:lnSpc>
              <a:spcBef>
                <a:spcPts val="125"/>
              </a:spcBef>
            </a:pPr>
            <a:r>
              <a:rPr sz="950" spc="-5" dirty="0">
                <a:latin typeface="宋体" panose="02010600030101010101" pitchFamily="2" charset="-122"/>
                <a:cs typeface="宋体" panose="02010600030101010101" pitchFamily="2" charset="-122"/>
              </a:rPr>
              <a:t>部门：永春县一都镇人民政府</a:t>
            </a:r>
            <a:endParaRPr sz="950">
              <a:latin typeface="宋体" panose="02010600030101010101" pitchFamily="2" charset="-122"/>
              <a:cs typeface="宋体" panose="02010600030101010101" pitchFamily="2" charset="-122"/>
            </a:endParaRPr>
          </a:p>
        </p:txBody>
      </p:sp>
      <p:graphicFrame>
        <p:nvGraphicFramePr>
          <p:cNvPr id="6" name="object 6"/>
          <p:cNvGraphicFramePr>
            <a:graphicFrameLocks noGrp="1"/>
          </p:cNvGraphicFramePr>
          <p:nvPr/>
        </p:nvGraphicFramePr>
        <p:xfrm>
          <a:off x="810259" y="1621091"/>
          <a:ext cx="9018905" cy="5487035"/>
        </p:xfrm>
        <a:graphic>
          <a:graphicData uri="http://schemas.openxmlformats.org/drawingml/2006/table">
            <a:tbl>
              <a:tblPr firstRow="1" bandRow="1">
                <a:tableStyleId>{2D5ABB26-0587-4C30-8999-92F81FD0307C}</a:tableStyleId>
              </a:tblPr>
              <a:tblGrid>
                <a:gridCol w="991869"/>
                <a:gridCol w="2647950"/>
                <a:gridCol w="879475"/>
                <a:gridCol w="886460"/>
                <a:gridCol w="657860"/>
                <a:gridCol w="705484"/>
                <a:gridCol w="753109"/>
                <a:gridCol w="743584"/>
                <a:gridCol w="667384"/>
              </a:tblGrid>
              <a:tr h="200025">
                <a:tc gridSpan="2">
                  <a:txBody>
                    <a:bodyPr/>
                    <a:lstStyle/>
                    <a:p>
                      <a:pPr marL="9525" algn="ctr">
                        <a:lnSpc>
                          <a:spcPct val="100000"/>
                        </a:lnSpc>
                        <a:spcBef>
                          <a:spcPts val="60"/>
                        </a:spcBef>
                      </a:pPr>
                      <a:r>
                        <a:rPr sz="1100" spc="-25" dirty="0">
                          <a:latin typeface="宋体" panose="02010600030101010101" pitchFamily="2" charset="-122"/>
                          <a:cs typeface="宋体" panose="02010600030101010101" pitchFamily="2" charset="-122"/>
                        </a:rPr>
                        <a:t>项目</a:t>
                      </a:r>
                      <a:endParaRPr sz="1100">
                        <a:latin typeface="宋体" panose="02010600030101010101" pitchFamily="2" charset="-122"/>
                        <a:cs typeface="宋体" panose="02010600030101010101" pitchFamily="2" charset="-122"/>
                      </a:endParaRPr>
                    </a:p>
                  </a:txBody>
                  <a:tcPr marL="0" marR="0" marT="7620"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c hMerge="1">
                  <a:tcPr marL="0" marR="0" marT="0" marB="0"/>
                </a:tc>
                <a:tc rowSpan="2">
                  <a:txBody>
                    <a:bodyPr/>
                    <a:lstStyle/>
                    <a:p>
                      <a:pPr marL="367030" marR="73660" indent="-285750">
                        <a:lnSpc>
                          <a:spcPct val="119000"/>
                        </a:lnSpc>
                        <a:spcBef>
                          <a:spcPts val="635"/>
                        </a:spcBef>
                      </a:pPr>
                      <a:r>
                        <a:rPr sz="1100" spc="-10" dirty="0">
                          <a:latin typeface="宋体" panose="02010600030101010101" pitchFamily="2" charset="-122"/>
                          <a:cs typeface="宋体" panose="02010600030101010101" pitchFamily="2" charset="-122"/>
                        </a:rPr>
                        <a:t>本年收入合</a:t>
                      </a:r>
                      <a:r>
                        <a:rPr sz="1100" spc="-50" dirty="0">
                          <a:latin typeface="宋体" panose="02010600030101010101" pitchFamily="2" charset="-122"/>
                          <a:cs typeface="宋体" panose="02010600030101010101" pitchFamily="2" charset="-122"/>
                        </a:rPr>
                        <a:t>计</a:t>
                      </a:r>
                      <a:endParaRPr sz="1100">
                        <a:latin typeface="宋体" panose="02010600030101010101" pitchFamily="2" charset="-122"/>
                        <a:cs typeface="宋体" panose="02010600030101010101" pitchFamily="2" charset="-122"/>
                      </a:endParaRPr>
                    </a:p>
                  </a:txBody>
                  <a:tcPr marL="0" marR="0" marT="80645"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c rowSpan="2">
                  <a:txBody>
                    <a:bodyPr/>
                    <a:lstStyle/>
                    <a:p>
                      <a:pPr marL="366395" marR="83185" indent="-286385">
                        <a:lnSpc>
                          <a:spcPct val="119000"/>
                        </a:lnSpc>
                        <a:spcBef>
                          <a:spcPts val="635"/>
                        </a:spcBef>
                      </a:pPr>
                      <a:r>
                        <a:rPr sz="1100" spc="-10" dirty="0">
                          <a:latin typeface="宋体" panose="02010600030101010101" pitchFamily="2" charset="-122"/>
                          <a:cs typeface="宋体" panose="02010600030101010101" pitchFamily="2" charset="-122"/>
                        </a:rPr>
                        <a:t>财政拨款收</a:t>
                      </a:r>
                      <a:r>
                        <a:rPr sz="1100" spc="-50" dirty="0">
                          <a:latin typeface="宋体" panose="02010600030101010101" pitchFamily="2" charset="-122"/>
                          <a:cs typeface="宋体" panose="02010600030101010101" pitchFamily="2" charset="-122"/>
                        </a:rPr>
                        <a:t>入</a:t>
                      </a:r>
                      <a:endParaRPr sz="1100">
                        <a:latin typeface="宋体" panose="02010600030101010101" pitchFamily="2" charset="-122"/>
                        <a:cs typeface="宋体" panose="02010600030101010101" pitchFamily="2" charset="-122"/>
                      </a:endParaRPr>
                    </a:p>
                  </a:txBody>
                  <a:tcPr marL="0" marR="0" marT="80645"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c rowSpan="2">
                  <a:txBody>
                    <a:bodyPr/>
                    <a:lstStyle/>
                    <a:p>
                      <a:pPr marL="118745" marR="102235">
                        <a:lnSpc>
                          <a:spcPct val="119000"/>
                        </a:lnSpc>
                        <a:spcBef>
                          <a:spcPts val="635"/>
                        </a:spcBef>
                      </a:pPr>
                      <a:r>
                        <a:rPr sz="1100" spc="-20" dirty="0">
                          <a:latin typeface="宋体" panose="02010600030101010101" pitchFamily="2" charset="-122"/>
                          <a:cs typeface="宋体" panose="02010600030101010101" pitchFamily="2" charset="-122"/>
                        </a:rPr>
                        <a:t>上级补助收入</a:t>
                      </a:r>
                      <a:endParaRPr sz="1100">
                        <a:latin typeface="宋体" panose="02010600030101010101" pitchFamily="2" charset="-122"/>
                        <a:cs typeface="宋体" panose="02010600030101010101" pitchFamily="2" charset="-122"/>
                      </a:endParaRPr>
                    </a:p>
                  </a:txBody>
                  <a:tcPr marL="0" marR="0" marT="80645"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c rowSpan="2">
                  <a:txBody>
                    <a:bodyPr/>
                    <a:lstStyle/>
                    <a:p>
                      <a:pPr>
                        <a:lnSpc>
                          <a:spcPct val="100000"/>
                        </a:lnSpc>
                        <a:spcBef>
                          <a:spcPts val="375"/>
                        </a:spcBef>
                      </a:pPr>
                      <a:endParaRPr sz="1100">
                        <a:latin typeface="Times New Roman" panose="02020603050405020304"/>
                        <a:cs typeface="Times New Roman" panose="02020603050405020304"/>
                      </a:endParaRPr>
                    </a:p>
                    <a:p>
                      <a:pPr marL="71120">
                        <a:lnSpc>
                          <a:spcPct val="100000"/>
                        </a:lnSpc>
                      </a:pPr>
                      <a:r>
                        <a:rPr sz="1100" spc="-15" dirty="0">
                          <a:latin typeface="宋体" panose="02010600030101010101" pitchFamily="2" charset="-122"/>
                          <a:cs typeface="宋体" panose="02010600030101010101" pitchFamily="2" charset="-122"/>
                        </a:rPr>
                        <a:t>事业收入</a:t>
                      </a:r>
                      <a:endParaRPr sz="1100">
                        <a:latin typeface="宋体" panose="02010600030101010101" pitchFamily="2" charset="-122"/>
                        <a:cs typeface="宋体" panose="02010600030101010101" pitchFamily="2" charset="-122"/>
                      </a:endParaRPr>
                    </a:p>
                  </a:txBody>
                  <a:tcPr marL="0" marR="0" marT="47625"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c rowSpan="2">
                  <a:txBody>
                    <a:bodyPr/>
                    <a:lstStyle/>
                    <a:p>
                      <a:pPr>
                        <a:lnSpc>
                          <a:spcPct val="100000"/>
                        </a:lnSpc>
                        <a:spcBef>
                          <a:spcPts val="375"/>
                        </a:spcBef>
                      </a:pPr>
                      <a:endParaRPr sz="1100">
                        <a:latin typeface="Times New Roman" panose="02020603050405020304"/>
                        <a:cs typeface="Times New Roman" panose="02020603050405020304"/>
                      </a:endParaRPr>
                    </a:p>
                    <a:p>
                      <a:pPr marL="90170">
                        <a:lnSpc>
                          <a:spcPct val="100000"/>
                        </a:lnSpc>
                      </a:pPr>
                      <a:r>
                        <a:rPr sz="1100" spc="-15" dirty="0">
                          <a:latin typeface="宋体" panose="02010600030101010101" pitchFamily="2" charset="-122"/>
                          <a:cs typeface="宋体" panose="02010600030101010101" pitchFamily="2" charset="-122"/>
                        </a:rPr>
                        <a:t>经营收入</a:t>
                      </a:r>
                      <a:endParaRPr sz="1100">
                        <a:latin typeface="宋体" panose="02010600030101010101" pitchFamily="2" charset="-122"/>
                        <a:cs typeface="宋体" panose="02010600030101010101" pitchFamily="2" charset="-122"/>
                      </a:endParaRPr>
                    </a:p>
                  </a:txBody>
                  <a:tcPr marL="0" marR="0" marT="47625"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c rowSpan="2">
                  <a:txBody>
                    <a:bodyPr/>
                    <a:lstStyle/>
                    <a:p>
                      <a:pPr marL="90170" marR="73660">
                        <a:lnSpc>
                          <a:spcPct val="119000"/>
                        </a:lnSpc>
                        <a:spcBef>
                          <a:spcPts val="635"/>
                        </a:spcBef>
                      </a:pPr>
                      <a:r>
                        <a:rPr sz="1100" spc="-15" dirty="0">
                          <a:latin typeface="宋体" panose="02010600030101010101" pitchFamily="2" charset="-122"/>
                          <a:cs typeface="宋体" panose="02010600030101010101" pitchFamily="2" charset="-122"/>
                        </a:rPr>
                        <a:t>附属单位上缴收入</a:t>
                      </a:r>
                      <a:endParaRPr sz="1100">
                        <a:latin typeface="宋体" panose="02010600030101010101" pitchFamily="2" charset="-122"/>
                        <a:cs typeface="宋体" panose="02010600030101010101" pitchFamily="2" charset="-122"/>
                      </a:endParaRPr>
                    </a:p>
                  </a:txBody>
                  <a:tcPr marL="0" marR="0" marT="80645"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c rowSpan="2">
                  <a:txBody>
                    <a:bodyPr/>
                    <a:lstStyle/>
                    <a:p>
                      <a:pPr marL="185420" marR="187325">
                        <a:lnSpc>
                          <a:spcPct val="119000"/>
                        </a:lnSpc>
                        <a:spcBef>
                          <a:spcPts val="635"/>
                        </a:spcBef>
                      </a:pPr>
                      <a:r>
                        <a:rPr sz="1100" spc="-25" dirty="0">
                          <a:latin typeface="宋体" panose="02010600030101010101" pitchFamily="2" charset="-122"/>
                          <a:cs typeface="宋体" panose="02010600030101010101" pitchFamily="2" charset="-122"/>
                        </a:rPr>
                        <a:t>其他收入</a:t>
                      </a:r>
                      <a:endParaRPr sz="1100">
                        <a:latin typeface="宋体" panose="02010600030101010101" pitchFamily="2" charset="-122"/>
                        <a:cs typeface="宋体" panose="02010600030101010101" pitchFamily="2" charset="-122"/>
                      </a:endParaRPr>
                    </a:p>
                  </a:txBody>
                  <a:tcPr marL="0" marR="0" marT="80645"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r>
              <a:tr h="400685">
                <a:tc>
                  <a:txBody>
                    <a:bodyPr/>
                    <a:lstStyle/>
                    <a:p>
                      <a:pPr marL="8255" algn="ctr">
                        <a:lnSpc>
                          <a:spcPct val="100000"/>
                        </a:lnSpc>
                        <a:spcBef>
                          <a:spcPts val="140"/>
                        </a:spcBef>
                      </a:pPr>
                      <a:r>
                        <a:rPr sz="1100" spc="-10" dirty="0">
                          <a:latin typeface="宋体" panose="02010600030101010101" pitchFamily="2" charset="-122"/>
                          <a:cs typeface="宋体" panose="02010600030101010101" pitchFamily="2" charset="-122"/>
                        </a:rPr>
                        <a:t>支出功能分类</a:t>
                      </a:r>
                      <a:endParaRPr sz="1100">
                        <a:latin typeface="宋体" panose="02010600030101010101" pitchFamily="2" charset="-122"/>
                        <a:cs typeface="宋体" panose="02010600030101010101" pitchFamily="2" charset="-122"/>
                      </a:endParaRPr>
                    </a:p>
                    <a:p>
                      <a:pPr marL="8890" algn="ctr">
                        <a:lnSpc>
                          <a:spcPct val="100000"/>
                        </a:lnSpc>
                        <a:spcBef>
                          <a:spcPts val="255"/>
                        </a:spcBef>
                      </a:pPr>
                      <a:r>
                        <a:rPr sz="1100" spc="-15" dirty="0">
                          <a:latin typeface="宋体" panose="02010600030101010101" pitchFamily="2" charset="-122"/>
                          <a:cs typeface="宋体" panose="02010600030101010101" pitchFamily="2" charset="-122"/>
                        </a:rPr>
                        <a:t>科目编码</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1905" algn="ctr">
                        <a:lnSpc>
                          <a:spcPct val="100000"/>
                        </a:lnSpc>
                        <a:spcBef>
                          <a:spcPts val="890"/>
                        </a:spcBef>
                      </a:pPr>
                      <a:r>
                        <a:rPr sz="1100" spc="-15" dirty="0">
                          <a:latin typeface="宋体" panose="02010600030101010101" pitchFamily="2" charset="-122"/>
                          <a:cs typeface="宋体" panose="02010600030101010101" pitchFamily="2" charset="-122"/>
                        </a:rPr>
                        <a:t>科目名称</a:t>
                      </a:r>
                      <a:endParaRPr sz="1100">
                        <a:latin typeface="宋体" panose="02010600030101010101" pitchFamily="2" charset="-122"/>
                        <a:cs typeface="宋体" panose="02010600030101010101" pitchFamily="2" charset="-122"/>
                      </a:endParaRPr>
                    </a:p>
                  </a:txBody>
                  <a:tcPr marL="0" marR="0" marT="11303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vMerge="1">
                  <a:tcPr marL="0" marR="0" marT="80645"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c vMerge="1">
                  <a:tcPr marL="0" marR="0" marT="80645"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c vMerge="1">
                  <a:tcPr marL="0" marR="0" marT="80645"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c vMerge="1">
                  <a:tcPr marL="0" marR="0" marT="47625"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c vMerge="1">
                  <a:tcPr marL="0" marR="0" marT="47625"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c vMerge="1">
                  <a:tcPr marL="0" marR="0" marT="80645"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c vMerge="1">
                  <a:tcPr marL="0" marR="0" marT="80645"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r>
              <a:tr h="209550">
                <a:tc>
                  <a:txBody>
                    <a:bodyPr/>
                    <a:lstStyle/>
                    <a:p>
                      <a:pPr marL="214630">
                        <a:lnSpc>
                          <a:spcPct val="100000"/>
                        </a:lnSpc>
                        <a:spcBef>
                          <a:spcPts val="140"/>
                        </a:spcBef>
                        <a:tabLst>
                          <a:tab pos="500380" algn="l"/>
                          <a:tab pos="776605" algn="l"/>
                        </a:tabLst>
                      </a:pPr>
                      <a:r>
                        <a:rPr sz="1100" spc="-50" dirty="0">
                          <a:latin typeface="宋体" panose="02010600030101010101" pitchFamily="2" charset="-122"/>
                          <a:cs typeface="宋体" panose="02010600030101010101" pitchFamily="2" charset="-122"/>
                        </a:rPr>
                        <a:t>类</a:t>
                      </a:r>
                      <a:r>
                        <a:rPr sz="1100" dirty="0">
                          <a:latin typeface="宋体" panose="02010600030101010101" pitchFamily="2" charset="-122"/>
                          <a:cs typeface="宋体" panose="02010600030101010101" pitchFamily="2" charset="-122"/>
                        </a:rPr>
                        <a:t>	</a:t>
                      </a:r>
                      <a:r>
                        <a:rPr sz="1100" spc="-50" dirty="0">
                          <a:latin typeface="宋体" panose="02010600030101010101" pitchFamily="2" charset="-122"/>
                          <a:cs typeface="宋体" panose="02010600030101010101" pitchFamily="2" charset="-122"/>
                        </a:rPr>
                        <a:t>款</a:t>
                      </a:r>
                      <a:r>
                        <a:rPr sz="1100" dirty="0">
                          <a:latin typeface="宋体" panose="02010600030101010101" pitchFamily="2" charset="-122"/>
                          <a:cs typeface="宋体" panose="02010600030101010101" pitchFamily="2" charset="-122"/>
                        </a:rPr>
                        <a:t>	</a:t>
                      </a:r>
                      <a:r>
                        <a:rPr sz="1100" spc="-50" dirty="0">
                          <a:latin typeface="宋体" panose="02010600030101010101" pitchFamily="2" charset="-122"/>
                          <a:cs typeface="宋体" panose="02010600030101010101" pitchFamily="2" charset="-122"/>
                        </a:rPr>
                        <a:t>项</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1905" algn="ctr">
                        <a:lnSpc>
                          <a:spcPct val="100000"/>
                        </a:lnSpc>
                        <a:spcBef>
                          <a:spcPts val="140"/>
                        </a:spcBef>
                      </a:pPr>
                      <a:r>
                        <a:rPr sz="1100" spc="-25" dirty="0">
                          <a:latin typeface="宋体" panose="02010600030101010101" pitchFamily="2" charset="-122"/>
                          <a:cs typeface="宋体" panose="02010600030101010101" pitchFamily="2" charset="-122"/>
                        </a:rPr>
                        <a:t>合计</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40"/>
                        </a:spcBef>
                      </a:pPr>
                      <a:r>
                        <a:rPr sz="1200" spc="-10" dirty="0">
                          <a:latin typeface="Times New Roman" panose="02020603050405020304"/>
                          <a:cs typeface="Times New Roman" panose="02020603050405020304"/>
                        </a:rPr>
                        <a:t>1287.96</a:t>
                      </a:r>
                      <a:endParaRPr sz="1200">
                        <a:latin typeface="Times New Roman" panose="02020603050405020304"/>
                        <a:cs typeface="Times New Roman" panose="02020603050405020304"/>
                      </a:endParaRPr>
                    </a:p>
                  </a:txBody>
                  <a:tcPr marL="0" marR="0" marT="50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40"/>
                        </a:spcBef>
                      </a:pPr>
                      <a:r>
                        <a:rPr sz="1200" spc="-10" dirty="0">
                          <a:latin typeface="Times New Roman" panose="02020603050405020304"/>
                          <a:cs typeface="Times New Roman" panose="02020603050405020304"/>
                        </a:rPr>
                        <a:t>1228.02</a:t>
                      </a:r>
                      <a:endParaRPr sz="1200">
                        <a:latin typeface="Times New Roman" panose="02020603050405020304"/>
                        <a:cs typeface="Times New Roman" panose="02020603050405020304"/>
                      </a:endParaRPr>
                    </a:p>
                  </a:txBody>
                  <a:tcPr marL="0" marR="0" marT="50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40"/>
                        </a:spcBef>
                      </a:pPr>
                      <a:r>
                        <a:rPr sz="1200" spc="-20" dirty="0">
                          <a:latin typeface="Times New Roman" panose="02020603050405020304"/>
                          <a:cs typeface="Times New Roman" panose="02020603050405020304"/>
                        </a:rPr>
                        <a:t>0.00</a:t>
                      </a:r>
                      <a:endParaRPr sz="1200">
                        <a:latin typeface="Times New Roman" panose="02020603050405020304"/>
                        <a:cs typeface="Times New Roman" panose="02020603050405020304"/>
                      </a:endParaRPr>
                    </a:p>
                  </a:txBody>
                  <a:tcPr marL="0" marR="0" marT="50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40"/>
                        </a:spcBef>
                      </a:pPr>
                      <a:r>
                        <a:rPr sz="1200" spc="-20" dirty="0">
                          <a:latin typeface="Times New Roman" panose="02020603050405020304"/>
                          <a:cs typeface="Times New Roman" panose="02020603050405020304"/>
                        </a:rPr>
                        <a:t>0.00</a:t>
                      </a:r>
                      <a:endParaRPr sz="1200">
                        <a:latin typeface="Times New Roman" panose="02020603050405020304"/>
                        <a:cs typeface="Times New Roman" panose="02020603050405020304"/>
                      </a:endParaRPr>
                    </a:p>
                  </a:txBody>
                  <a:tcPr marL="0" marR="0" marT="50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40"/>
                        </a:spcBef>
                      </a:pPr>
                      <a:r>
                        <a:rPr sz="1200" spc="-20" dirty="0">
                          <a:latin typeface="Times New Roman" panose="02020603050405020304"/>
                          <a:cs typeface="Times New Roman" panose="02020603050405020304"/>
                        </a:rPr>
                        <a:t>0.00</a:t>
                      </a:r>
                      <a:endParaRPr sz="1200">
                        <a:latin typeface="Times New Roman" panose="02020603050405020304"/>
                        <a:cs typeface="Times New Roman" panose="02020603050405020304"/>
                      </a:endParaRPr>
                    </a:p>
                  </a:txBody>
                  <a:tcPr marL="0" marR="0" marT="50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40"/>
                        </a:spcBef>
                      </a:pPr>
                      <a:r>
                        <a:rPr sz="1200" spc="-20" dirty="0">
                          <a:latin typeface="Times New Roman" panose="02020603050405020304"/>
                          <a:cs typeface="Times New Roman" panose="02020603050405020304"/>
                        </a:rPr>
                        <a:t>0.00</a:t>
                      </a:r>
                      <a:endParaRPr sz="1200">
                        <a:latin typeface="Times New Roman" panose="02020603050405020304"/>
                        <a:cs typeface="Times New Roman" panose="02020603050405020304"/>
                      </a:endParaRPr>
                    </a:p>
                  </a:txBody>
                  <a:tcPr marL="0" marR="0" marT="50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40"/>
                        </a:spcBef>
                      </a:pPr>
                      <a:r>
                        <a:rPr sz="1200" spc="-10" dirty="0">
                          <a:latin typeface="Times New Roman" panose="02020603050405020304"/>
                          <a:cs typeface="Times New Roman" panose="02020603050405020304"/>
                        </a:rPr>
                        <a:t>59.94</a:t>
                      </a:r>
                      <a:endParaRPr sz="1200">
                        <a:latin typeface="Times New Roman" panose="02020603050405020304"/>
                        <a:cs typeface="Times New Roman" panose="02020603050405020304"/>
                      </a:endParaRPr>
                    </a:p>
                  </a:txBody>
                  <a:tcPr marL="0" marR="0" marT="50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a:txBody>
                    <a:bodyPr/>
                    <a:lstStyle/>
                    <a:p>
                      <a:pPr marL="71120">
                        <a:lnSpc>
                          <a:spcPct val="100000"/>
                        </a:lnSpc>
                        <a:spcBef>
                          <a:spcPts val="210"/>
                        </a:spcBef>
                      </a:pPr>
                      <a:r>
                        <a:rPr sz="1100" b="1" spc="30" dirty="0">
                          <a:latin typeface="Times New Roman" panose="02020603050405020304"/>
                          <a:cs typeface="Times New Roman" panose="02020603050405020304"/>
                        </a:rPr>
                        <a:t>201</a:t>
                      </a:r>
                      <a:endParaRPr sz="1100">
                        <a:latin typeface="Times New Roman" panose="02020603050405020304"/>
                        <a:cs typeface="Times New Roman" panose="02020603050405020304"/>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210"/>
                        </a:spcBef>
                      </a:pPr>
                      <a:r>
                        <a:rPr sz="1100" b="1" dirty="0">
                          <a:latin typeface="Microsoft JhengHei" panose="020B0604030504040204" charset="-120"/>
                          <a:cs typeface="Microsoft JhengHei" panose="020B0604030504040204" charset="-120"/>
                        </a:rPr>
                        <a:t>一般公共服务支出</a:t>
                      </a:r>
                      <a:endParaRPr sz="1100">
                        <a:latin typeface="Microsoft JhengHei" panose="020B0604030504040204" charset="-120"/>
                        <a:cs typeface="Microsoft JhengHei" panose="020B0604030504040204" charset="-120"/>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0165" algn="r">
                        <a:lnSpc>
                          <a:spcPct val="100000"/>
                        </a:lnSpc>
                        <a:spcBef>
                          <a:spcPts val="210"/>
                        </a:spcBef>
                      </a:pPr>
                      <a:r>
                        <a:rPr sz="1100" b="1" spc="75" dirty="0">
                          <a:latin typeface="Times New Roman" panose="02020603050405020304"/>
                          <a:cs typeface="Times New Roman" panose="02020603050405020304"/>
                        </a:rPr>
                        <a:t>469.76</a:t>
                      </a:r>
                      <a:endParaRPr sz="1100">
                        <a:latin typeface="Times New Roman" panose="02020603050405020304"/>
                        <a:cs typeface="Times New Roman" panose="02020603050405020304"/>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9690" algn="r">
                        <a:lnSpc>
                          <a:spcPct val="100000"/>
                        </a:lnSpc>
                        <a:spcBef>
                          <a:spcPts val="210"/>
                        </a:spcBef>
                      </a:pPr>
                      <a:r>
                        <a:rPr sz="1100" b="1" spc="75" dirty="0">
                          <a:latin typeface="Times New Roman" panose="02020603050405020304"/>
                          <a:cs typeface="Times New Roman" panose="02020603050405020304"/>
                        </a:rPr>
                        <a:t>460.87</a:t>
                      </a:r>
                      <a:endParaRPr sz="1100">
                        <a:latin typeface="Times New Roman" panose="02020603050405020304"/>
                        <a:cs typeface="Times New Roman" panose="02020603050405020304"/>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9690" algn="r">
                        <a:lnSpc>
                          <a:spcPct val="100000"/>
                        </a:lnSpc>
                        <a:spcBef>
                          <a:spcPts val="210"/>
                        </a:spcBef>
                      </a:pPr>
                      <a:r>
                        <a:rPr sz="1100" b="1" dirty="0">
                          <a:latin typeface="Times New Roman" panose="02020603050405020304"/>
                          <a:cs typeface="Times New Roman" panose="02020603050405020304"/>
                        </a:rPr>
                        <a:t>0</a:t>
                      </a:r>
                      <a:r>
                        <a:rPr sz="1100" b="1" spc="-155" dirty="0">
                          <a:latin typeface="Times New Roman" panose="02020603050405020304"/>
                          <a:cs typeface="Times New Roman" panose="02020603050405020304"/>
                        </a:rPr>
                        <a:t> </a:t>
                      </a:r>
                      <a:r>
                        <a:rPr sz="1100" b="1" spc="100" dirty="0">
                          <a:latin typeface="Times New Roman" panose="02020603050405020304"/>
                          <a:cs typeface="Times New Roman" panose="02020603050405020304"/>
                        </a:rPr>
                        <a:t>.00</a:t>
                      </a:r>
                      <a:endParaRPr sz="1100">
                        <a:latin typeface="Times New Roman" panose="02020603050405020304"/>
                        <a:cs typeface="Times New Roman" panose="02020603050405020304"/>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9215" algn="r">
                        <a:lnSpc>
                          <a:spcPct val="100000"/>
                        </a:lnSpc>
                        <a:spcBef>
                          <a:spcPts val="210"/>
                        </a:spcBef>
                      </a:pPr>
                      <a:r>
                        <a:rPr sz="1100" b="1" dirty="0">
                          <a:latin typeface="Times New Roman" panose="02020603050405020304"/>
                          <a:cs typeface="Times New Roman" panose="02020603050405020304"/>
                        </a:rPr>
                        <a:t>0</a:t>
                      </a:r>
                      <a:r>
                        <a:rPr sz="1100" b="1" spc="-155" dirty="0">
                          <a:latin typeface="Times New Roman" panose="02020603050405020304"/>
                          <a:cs typeface="Times New Roman" panose="02020603050405020304"/>
                        </a:rPr>
                        <a:t> </a:t>
                      </a:r>
                      <a:r>
                        <a:rPr sz="1100" b="1" spc="100" dirty="0">
                          <a:latin typeface="Times New Roman" panose="02020603050405020304"/>
                          <a:cs typeface="Times New Roman" panose="02020603050405020304"/>
                        </a:rPr>
                        <a:t>.00</a:t>
                      </a:r>
                      <a:endParaRPr sz="1100">
                        <a:latin typeface="Times New Roman" panose="02020603050405020304"/>
                        <a:cs typeface="Times New Roman" panose="02020603050405020304"/>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9690" algn="r">
                        <a:lnSpc>
                          <a:spcPct val="100000"/>
                        </a:lnSpc>
                        <a:spcBef>
                          <a:spcPts val="210"/>
                        </a:spcBef>
                      </a:pPr>
                      <a:r>
                        <a:rPr sz="1100" b="1" dirty="0">
                          <a:latin typeface="Times New Roman" panose="02020603050405020304"/>
                          <a:cs typeface="Times New Roman" panose="02020603050405020304"/>
                        </a:rPr>
                        <a:t>0</a:t>
                      </a:r>
                      <a:r>
                        <a:rPr sz="1100" b="1" spc="-155" dirty="0">
                          <a:latin typeface="Times New Roman" panose="02020603050405020304"/>
                          <a:cs typeface="Times New Roman" panose="02020603050405020304"/>
                        </a:rPr>
                        <a:t> </a:t>
                      </a:r>
                      <a:r>
                        <a:rPr sz="1100" b="1" spc="100" dirty="0">
                          <a:latin typeface="Times New Roman" panose="02020603050405020304"/>
                          <a:cs typeface="Times New Roman" panose="02020603050405020304"/>
                        </a:rPr>
                        <a:t>.00</a:t>
                      </a:r>
                      <a:endParaRPr sz="1100">
                        <a:latin typeface="Times New Roman" panose="02020603050405020304"/>
                        <a:cs typeface="Times New Roman" panose="02020603050405020304"/>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9690" algn="r">
                        <a:lnSpc>
                          <a:spcPct val="100000"/>
                        </a:lnSpc>
                        <a:spcBef>
                          <a:spcPts val="210"/>
                        </a:spcBef>
                      </a:pPr>
                      <a:r>
                        <a:rPr sz="1100" b="1" dirty="0">
                          <a:latin typeface="Times New Roman" panose="02020603050405020304"/>
                          <a:cs typeface="Times New Roman" panose="02020603050405020304"/>
                        </a:rPr>
                        <a:t>0</a:t>
                      </a:r>
                      <a:r>
                        <a:rPr sz="1100" b="1" spc="-155" dirty="0">
                          <a:latin typeface="Times New Roman" panose="02020603050405020304"/>
                          <a:cs typeface="Times New Roman" panose="02020603050405020304"/>
                        </a:rPr>
                        <a:t> </a:t>
                      </a:r>
                      <a:r>
                        <a:rPr sz="1100" b="1" spc="100" dirty="0">
                          <a:latin typeface="Times New Roman" panose="02020603050405020304"/>
                          <a:cs typeface="Times New Roman" panose="02020603050405020304"/>
                        </a:rPr>
                        <a:t>.00</a:t>
                      </a:r>
                      <a:endParaRPr sz="1100">
                        <a:latin typeface="Times New Roman" panose="02020603050405020304"/>
                        <a:cs typeface="Times New Roman" panose="02020603050405020304"/>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8580" algn="r">
                        <a:lnSpc>
                          <a:spcPct val="100000"/>
                        </a:lnSpc>
                        <a:spcBef>
                          <a:spcPts val="210"/>
                        </a:spcBef>
                      </a:pPr>
                      <a:r>
                        <a:rPr sz="1100" b="1" dirty="0">
                          <a:latin typeface="Times New Roman" panose="02020603050405020304"/>
                          <a:cs typeface="Times New Roman" panose="02020603050405020304"/>
                        </a:rPr>
                        <a:t>8</a:t>
                      </a:r>
                      <a:r>
                        <a:rPr sz="1100" b="1" spc="-155" dirty="0">
                          <a:latin typeface="Times New Roman" panose="02020603050405020304"/>
                          <a:cs typeface="Times New Roman" panose="02020603050405020304"/>
                        </a:rPr>
                        <a:t> </a:t>
                      </a:r>
                      <a:r>
                        <a:rPr sz="1100" b="1" spc="100" dirty="0">
                          <a:latin typeface="Times New Roman" panose="02020603050405020304"/>
                          <a:cs typeface="Times New Roman" panose="02020603050405020304"/>
                        </a:rPr>
                        <a:t>.89</a:t>
                      </a:r>
                      <a:endParaRPr sz="1100">
                        <a:latin typeface="Times New Roman" panose="02020603050405020304"/>
                        <a:cs typeface="Times New Roman" panose="02020603050405020304"/>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marL="71120">
                        <a:lnSpc>
                          <a:spcPct val="100000"/>
                        </a:lnSpc>
                        <a:spcBef>
                          <a:spcPts val="210"/>
                        </a:spcBef>
                      </a:pPr>
                      <a:r>
                        <a:rPr sz="1100" spc="-10" dirty="0">
                          <a:latin typeface="宋体" panose="02010600030101010101" pitchFamily="2" charset="-122"/>
                          <a:cs typeface="宋体" panose="02010600030101010101" pitchFamily="2" charset="-122"/>
                        </a:rPr>
                        <a:t>20101</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210"/>
                        </a:spcBef>
                      </a:pPr>
                      <a:r>
                        <a:rPr sz="1100" spc="-15" dirty="0">
                          <a:latin typeface="宋体" panose="02010600030101010101" pitchFamily="2" charset="-122"/>
                          <a:cs typeface="宋体" panose="02010600030101010101" pitchFamily="2" charset="-122"/>
                        </a:rPr>
                        <a:t>人大事务</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0"/>
                        </a:spcBef>
                      </a:pPr>
                      <a:r>
                        <a:rPr sz="1100" spc="-20" dirty="0">
                          <a:latin typeface="宋体" panose="02010600030101010101" pitchFamily="2" charset="-122"/>
                          <a:cs typeface="宋体" panose="02010600030101010101" pitchFamily="2" charset="-122"/>
                        </a:rPr>
                        <a:t>2.25</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210"/>
                        </a:spcBef>
                      </a:pPr>
                      <a:r>
                        <a:rPr sz="1100" spc="-20" dirty="0">
                          <a:latin typeface="宋体" panose="02010600030101010101" pitchFamily="2" charset="-122"/>
                          <a:cs typeface="宋体" panose="02010600030101010101" pitchFamily="2" charset="-122"/>
                        </a:rPr>
                        <a:t>2.25</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21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21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marL="71120">
                        <a:lnSpc>
                          <a:spcPct val="100000"/>
                        </a:lnSpc>
                        <a:spcBef>
                          <a:spcPts val="210"/>
                        </a:spcBef>
                      </a:pPr>
                      <a:r>
                        <a:rPr sz="1100" spc="-10" dirty="0">
                          <a:latin typeface="宋体" panose="02010600030101010101" pitchFamily="2" charset="-122"/>
                          <a:cs typeface="宋体" panose="02010600030101010101" pitchFamily="2" charset="-122"/>
                        </a:rPr>
                        <a:t>2010199</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210"/>
                        </a:spcBef>
                      </a:pPr>
                      <a:r>
                        <a:rPr sz="1100" spc="-10" dirty="0">
                          <a:latin typeface="宋体" panose="02010600030101010101" pitchFamily="2" charset="-122"/>
                          <a:cs typeface="宋体" panose="02010600030101010101" pitchFamily="2" charset="-122"/>
                        </a:rPr>
                        <a:t>其他人大事务支出</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0"/>
                        </a:spcBef>
                      </a:pPr>
                      <a:r>
                        <a:rPr sz="1100" spc="-20" dirty="0">
                          <a:latin typeface="宋体" panose="02010600030101010101" pitchFamily="2" charset="-122"/>
                          <a:cs typeface="宋体" panose="02010600030101010101" pitchFamily="2" charset="-122"/>
                        </a:rPr>
                        <a:t>2.25</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210"/>
                        </a:spcBef>
                      </a:pPr>
                      <a:r>
                        <a:rPr sz="1100" spc="-20" dirty="0">
                          <a:latin typeface="宋体" panose="02010600030101010101" pitchFamily="2" charset="-122"/>
                          <a:cs typeface="宋体" panose="02010600030101010101" pitchFamily="2" charset="-122"/>
                        </a:rPr>
                        <a:t>2.25</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21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21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a:txBody>
                    <a:bodyPr/>
                    <a:lstStyle/>
                    <a:p>
                      <a:pPr marL="71120">
                        <a:lnSpc>
                          <a:spcPct val="100000"/>
                        </a:lnSpc>
                        <a:spcBef>
                          <a:spcPts val="135"/>
                        </a:spcBef>
                      </a:pPr>
                      <a:r>
                        <a:rPr sz="1100" spc="-10" dirty="0">
                          <a:latin typeface="宋体" panose="02010600030101010101" pitchFamily="2" charset="-122"/>
                          <a:cs typeface="宋体" panose="02010600030101010101" pitchFamily="2" charset="-122"/>
                        </a:rPr>
                        <a:t>20103</a:t>
                      </a:r>
                      <a:endParaRPr sz="1100">
                        <a:latin typeface="宋体" panose="02010600030101010101" pitchFamily="2" charset="-122"/>
                        <a:cs typeface="宋体" panose="02010600030101010101" pitchFamily="2" charset="-122"/>
                      </a:endParaRPr>
                    </a:p>
                  </a:txBody>
                  <a:tcPr marL="0" marR="0" marT="171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135"/>
                        </a:spcBef>
                      </a:pPr>
                      <a:r>
                        <a:rPr sz="1100" dirty="0">
                          <a:latin typeface="宋体" panose="02010600030101010101" pitchFamily="2" charset="-122"/>
                          <a:cs typeface="宋体" panose="02010600030101010101" pitchFamily="2" charset="-122"/>
                        </a:rPr>
                        <a:t>政府办公厅（室）</a:t>
                      </a:r>
                      <a:r>
                        <a:rPr sz="1100" spc="-35" dirty="0">
                          <a:latin typeface="宋体" panose="02010600030101010101" pitchFamily="2" charset="-122"/>
                          <a:cs typeface="宋体" panose="02010600030101010101" pitchFamily="2" charset="-122"/>
                        </a:rPr>
                        <a:t>及相关机构事务</a:t>
                      </a:r>
                      <a:endParaRPr sz="1100">
                        <a:latin typeface="宋体" panose="02010600030101010101" pitchFamily="2" charset="-122"/>
                        <a:cs typeface="宋体" panose="02010600030101010101" pitchFamily="2" charset="-122"/>
                      </a:endParaRPr>
                    </a:p>
                  </a:txBody>
                  <a:tcPr marL="0" marR="0" marT="171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5085" algn="r">
                        <a:lnSpc>
                          <a:spcPct val="100000"/>
                        </a:lnSpc>
                        <a:spcBef>
                          <a:spcPts val="135"/>
                        </a:spcBef>
                      </a:pPr>
                      <a:r>
                        <a:rPr sz="1100" spc="-10" dirty="0">
                          <a:latin typeface="宋体" panose="02010600030101010101" pitchFamily="2" charset="-122"/>
                          <a:cs typeface="宋体" panose="02010600030101010101" pitchFamily="2" charset="-122"/>
                        </a:rPr>
                        <a:t>465.26</a:t>
                      </a:r>
                      <a:endParaRPr sz="1100">
                        <a:latin typeface="宋体" panose="02010600030101010101" pitchFamily="2" charset="-122"/>
                        <a:cs typeface="宋体" panose="02010600030101010101" pitchFamily="2" charset="-122"/>
                      </a:endParaRPr>
                    </a:p>
                  </a:txBody>
                  <a:tcPr marL="0" marR="0" marT="171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135"/>
                        </a:spcBef>
                      </a:pPr>
                      <a:r>
                        <a:rPr sz="1100" spc="-10" dirty="0">
                          <a:latin typeface="宋体" panose="02010600030101010101" pitchFamily="2" charset="-122"/>
                          <a:cs typeface="宋体" panose="02010600030101010101" pitchFamily="2" charset="-122"/>
                        </a:rPr>
                        <a:t>456.37</a:t>
                      </a:r>
                      <a:endParaRPr sz="1100">
                        <a:latin typeface="宋体" panose="02010600030101010101" pitchFamily="2" charset="-122"/>
                        <a:cs typeface="宋体" panose="02010600030101010101" pitchFamily="2" charset="-122"/>
                      </a:endParaRPr>
                    </a:p>
                  </a:txBody>
                  <a:tcPr marL="0" marR="0" marT="171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13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171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13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171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13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171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13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171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135"/>
                        </a:spcBef>
                      </a:pPr>
                      <a:r>
                        <a:rPr sz="1100" spc="-20" dirty="0">
                          <a:latin typeface="宋体" panose="02010600030101010101" pitchFamily="2" charset="-122"/>
                          <a:cs typeface="宋体" panose="02010600030101010101" pitchFamily="2" charset="-122"/>
                        </a:rPr>
                        <a:t>8.89</a:t>
                      </a:r>
                      <a:endParaRPr sz="1100">
                        <a:latin typeface="宋体" panose="02010600030101010101" pitchFamily="2" charset="-122"/>
                        <a:cs typeface="宋体" panose="02010600030101010101" pitchFamily="2" charset="-122"/>
                      </a:endParaRPr>
                    </a:p>
                  </a:txBody>
                  <a:tcPr marL="0" marR="0" marT="171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marL="71120">
                        <a:lnSpc>
                          <a:spcPct val="100000"/>
                        </a:lnSpc>
                        <a:spcBef>
                          <a:spcPts val="215"/>
                        </a:spcBef>
                      </a:pPr>
                      <a:r>
                        <a:rPr sz="1100" spc="-10" dirty="0">
                          <a:latin typeface="宋体" panose="02010600030101010101" pitchFamily="2" charset="-122"/>
                          <a:cs typeface="宋体" panose="02010600030101010101" pitchFamily="2" charset="-122"/>
                        </a:rPr>
                        <a:t>2010301</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215"/>
                        </a:spcBef>
                      </a:pPr>
                      <a:r>
                        <a:rPr sz="1100" spc="-15" dirty="0">
                          <a:latin typeface="宋体" panose="02010600030101010101" pitchFamily="2" charset="-122"/>
                          <a:cs typeface="宋体" panose="02010600030101010101" pitchFamily="2" charset="-122"/>
                        </a:rPr>
                        <a:t>行政运行</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5085" algn="r">
                        <a:lnSpc>
                          <a:spcPct val="100000"/>
                        </a:lnSpc>
                        <a:spcBef>
                          <a:spcPts val="215"/>
                        </a:spcBef>
                      </a:pPr>
                      <a:r>
                        <a:rPr sz="1100" spc="-10" dirty="0">
                          <a:latin typeface="宋体" panose="02010600030101010101" pitchFamily="2" charset="-122"/>
                          <a:cs typeface="宋体" panose="02010600030101010101" pitchFamily="2" charset="-122"/>
                        </a:rPr>
                        <a:t>409.32</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5"/>
                        </a:spcBef>
                      </a:pPr>
                      <a:r>
                        <a:rPr sz="1100" spc="-10" dirty="0">
                          <a:latin typeface="宋体" panose="02010600030101010101" pitchFamily="2" charset="-122"/>
                          <a:cs typeface="宋体" panose="02010600030101010101" pitchFamily="2" charset="-122"/>
                        </a:rPr>
                        <a:t>400.43</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215"/>
                        </a:spcBef>
                      </a:pPr>
                      <a:r>
                        <a:rPr sz="1100" spc="-20" dirty="0">
                          <a:latin typeface="宋体" panose="02010600030101010101" pitchFamily="2" charset="-122"/>
                          <a:cs typeface="宋体" panose="02010600030101010101" pitchFamily="2" charset="-122"/>
                        </a:rPr>
                        <a:t>8.89</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a:txBody>
                    <a:bodyPr/>
                    <a:lstStyle/>
                    <a:p>
                      <a:pPr marL="71120">
                        <a:lnSpc>
                          <a:spcPct val="100000"/>
                        </a:lnSpc>
                        <a:spcBef>
                          <a:spcPts val="140"/>
                        </a:spcBef>
                      </a:pPr>
                      <a:r>
                        <a:rPr sz="1100" spc="-10" dirty="0">
                          <a:latin typeface="宋体" panose="02010600030101010101" pitchFamily="2" charset="-122"/>
                          <a:cs typeface="宋体" panose="02010600030101010101" pitchFamily="2" charset="-122"/>
                        </a:rPr>
                        <a:t>2010350</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140"/>
                        </a:spcBef>
                      </a:pPr>
                      <a:r>
                        <a:rPr sz="1100" spc="-15" dirty="0">
                          <a:latin typeface="宋体" panose="02010600030101010101" pitchFamily="2" charset="-122"/>
                          <a:cs typeface="宋体" panose="02010600030101010101" pitchFamily="2" charset="-122"/>
                        </a:rPr>
                        <a:t>事业运行</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140"/>
                        </a:spcBef>
                      </a:pPr>
                      <a:r>
                        <a:rPr sz="1100" spc="-10" dirty="0">
                          <a:latin typeface="宋体" panose="02010600030101010101" pitchFamily="2" charset="-122"/>
                          <a:cs typeface="宋体" panose="02010600030101010101" pitchFamily="2" charset="-122"/>
                        </a:rPr>
                        <a:t>55.94</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140"/>
                        </a:spcBef>
                      </a:pPr>
                      <a:r>
                        <a:rPr sz="1100" spc="-10" dirty="0">
                          <a:latin typeface="宋体" panose="02010600030101010101" pitchFamily="2" charset="-122"/>
                          <a:cs typeface="宋体" panose="02010600030101010101" pitchFamily="2" charset="-122"/>
                        </a:rPr>
                        <a:t>55.94</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14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14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14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14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14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marL="71120">
                        <a:lnSpc>
                          <a:spcPct val="100000"/>
                        </a:lnSpc>
                        <a:spcBef>
                          <a:spcPts val="215"/>
                        </a:spcBef>
                      </a:pPr>
                      <a:r>
                        <a:rPr sz="1100" spc="-10" dirty="0">
                          <a:latin typeface="宋体" panose="02010600030101010101" pitchFamily="2" charset="-122"/>
                          <a:cs typeface="宋体" panose="02010600030101010101" pitchFamily="2" charset="-122"/>
                        </a:rPr>
                        <a:t>20106</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215"/>
                        </a:spcBef>
                      </a:pPr>
                      <a:r>
                        <a:rPr sz="1100" spc="-15" dirty="0">
                          <a:latin typeface="宋体" panose="02010600030101010101" pitchFamily="2" charset="-122"/>
                          <a:cs typeface="宋体" panose="02010600030101010101" pitchFamily="2" charset="-122"/>
                        </a:rPr>
                        <a:t>财政事务</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5"/>
                        </a:spcBef>
                      </a:pPr>
                      <a:r>
                        <a:rPr sz="1100" spc="-20" dirty="0">
                          <a:latin typeface="宋体" panose="02010600030101010101" pitchFamily="2" charset="-122"/>
                          <a:cs typeface="宋体" panose="02010600030101010101" pitchFamily="2" charset="-122"/>
                        </a:rPr>
                        <a:t>2.25</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215"/>
                        </a:spcBef>
                      </a:pPr>
                      <a:r>
                        <a:rPr sz="1100" spc="-20" dirty="0">
                          <a:latin typeface="宋体" panose="02010600030101010101" pitchFamily="2" charset="-122"/>
                          <a:cs typeface="宋体" panose="02010600030101010101" pitchFamily="2" charset="-122"/>
                        </a:rPr>
                        <a:t>2.25</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marL="71120">
                        <a:lnSpc>
                          <a:spcPct val="100000"/>
                        </a:lnSpc>
                        <a:spcBef>
                          <a:spcPts val="215"/>
                        </a:spcBef>
                      </a:pPr>
                      <a:r>
                        <a:rPr sz="1100" spc="-10" dirty="0">
                          <a:latin typeface="宋体" panose="02010600030101010101" pitchFamily="2" charset="-122"/>
                          <a:cs typeface="宋体" panose="02010600030101010101" pitchFamily="2" charset="-122"/>
                        </a:rPr>
                        <a:t>2010699</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215"/>
                        </a:spcBef>
                      </a:pPr>
                      <a:r>
                        <a:rPr sz="1100" spc="-10" dirty="0">
                          <a:latin typeface="宋体" panose="02010600030101010101" pitchFamily="2" charset="-122"/>
                          <a:cs typeface="宋体" panose="02010600030101010101" pitchFamily="2" charset="-122"/>
                        </a:rPr>
                        <a:t>其他财政事务支出</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5"/>
                        </a:spcBef>
                      </a:pPr>
                      <a:r>
                        <a:rPr sz="1100" spc="-20" dirty="0">
                          <a:latin typeface="宋体" panose="02010600030101010101" pitchFamily="2" charset="-122"/>
                          <a:cs typeface="宋体" panose="02010600030101010101" pitchFamily="2" charset="-122"/>
                        </a:rPr>
                        <a:t>2.25</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215"/>
                        </a:spcBef>
                      </a:pPr>
                      <a:r>
                        <a:rPr sz="1100" spc="-20" dirty="0">
                          <a:latin typeface="宋体" panose="02010600030101010101" pitchFamily="2" charset="-122"/>
                          <a:cs typeface="宋体" panose="02010600030101010101" pitchFamily="2" charset="-122"/>
                        </a:rPr>
                        <a:t>2.25</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a:txBody>
                    <a:bodyPr/>
                    <a:lstStyle/>
                    <a:p>
                      <a:pPr marL="71120">
                        <a:lnSpc>
                          <a:spcPct val="100000"/>
                        </a:lnSpc>
                        <a:spcBef>
                          <a:spcPts val="140"/>
                        </a:spcBef>
                      </a:pPr>
                      <a:r>
                        <a:rPr sz="1100" b="1" spc="30" dirty="0">
                          <a:latin typeface="Times New Roman" panose="02020603050405020304"/>
                          <a:cs typeface="Times New Roman" panose="02020603050405020304"/>
                        </a:rPr>
                        <a:t>204</a:t>
                      </a:r>
                      <a:endParaRPr sz="1100">
                        <a:latin typeface="Times New Roman" panose="02020603050405020304"/>
                        <a:cs typeface="Times New Roman" panose="02020603050405020304"/>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140"/>
                        </a:spcBef>
                      </a:pPr>
                      <a:r>
                        <a:rPr sz="1100" b="1" spc="20" dirty="0">
                          <a:latin typeface="Microsoft JhengHei" panose="020B0604030504040204" charset="-120"/>
                          <a:cs typeface="Microsoft JhengHei" panose="020B0604030504040204" charset="-120"/>
                        </a:rPr>
                        <a:t>公共安全支出</a:t>
                      </a:r>
                      <a:endParaRPr sz="1100">
                        <a:latin typeface="Microsoft JhengHei" panose="020B0604030504040204" charset="-120"/>
                        <a:cs typeface="Microsoft JhengHei" panose="020B0604030504040204" charset="-120"/>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0165" algn="r">
                        <a:lnSpc>
                          <a:spcPct val="100000"/>
                        </a:lnSpc>
                        <a:spcBef>
                          <a:spcPts val="140"/>
                        </a:spcBef>
                      </a:pPr>
                      <a:r>
                        <a:rPr sz="1100" b="1" spc="95" dirty="0">
                          <a:latin typeface="Times New Roman" panose="02020603050405020304"/>
                          <a:cs typeface="Times New Roman" panose="02020603050405020304"/>
                        </a:rPr>
                        <a:t>38.02</a:t>
                      </a:r>
                      <a:endParaRPr sz="1100">
                        <a:latin typeface="Times New Roman" panose="02020603050405020304"/>
                        <a:cs typeface="Times New Roman" panose="02020603050405020304"/>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9690" algn="r">
                        <a:lnSpc>
                          <a:spcPct val="100000"/>
                        </a:lnSpc>
                        <a:spcBef>
                          <a:spcPts val="140"/>
                        </a:spcBef>
                      </a:pPr>
                      <a:r>
                        <a:rPr sz="1100" b="1" spc="95" dirty="0">
                          <a:latin typeface="Times New Roman" panose="02020603050405020304"/>
                          <a:cs typeface="Times New Roman" panose="02020603050405020304"/>
                        </a:rPr>
                        <a:t>38.02</a:t>
                      </a:r>
                      <a:endParaRPr sz="1100">
                        <a:latin typeface="Times New Roman" panose="02020603050405020304"/>
                        <a:cs typeface="Times New Roman" panose="02020603050405020304"/>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9690" algn="r">
                        <a:lnSpc>
                          <a:spcPct val="100000"/>
                        </a:lnSpc>
                        <a:spcBef>
                          <a:spcPts val="140"/>
                        </a:spcBef>
                      </a:pPr>
                      <a:r>
                        <a:rPr sz="1100" b="1" dirty="0">
                          <a:latin typeface="Times New Roman" panose="02020603050405020304"/>
                          <a:cs typeface="Times New Roman" panose="02020603050405020304"/>
                        </a:rPr>
                        <a:t>0</a:t>
                      </a:r>
                      <a:r>
                        <a:rPr sz="1100" b="1" spc="-155" dirty="0">
                          <a:latin typeface="Times New Roman" panose="02020603050405020304"/>
                          <a:cs typeface="Times New Roman" panose="02020603050405020304"/>
                        </a:rPr>
                        <a:t> </a:t>
                      </a:r>
                      <a:r>
                        <a:rPr sz="1100" b="1" spc="100" dirty="0">
                          <a:latin typeface="Times New Roman" panose="02020603050405020304"/>
                          <a:cs typeface="Times New Roman" panose="02020603050405020304"/>
                        </a:rPr>
                        <a:t>.00</a:t>
                      </a:r>
                      <a:endParaRPr sz="1100">
                        <a:latin typeface="Times New Roman" panose="02020603050405020304"/>
                        <a:cs typeface="Times New Roman" panose="02020603050405020304"/>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9215" algn="r">
                        <a:lnSpc>
                          <a:spcPct val="100000"/>
                        </a:lnSpc>
                        <a:spcBef>
                          <a:spcPts val="140"/>
                        </a:spcBef>
                      </a:pPr>
                      <a:r>
                        <a:rPr sz="1100" b="1" dirty="0">
                          <a:latin typeface="Times New Roman" panose="02020603050405020304"/>
                          <a:cs typeface="Times New Roman" panose="02020603050405020304"/>
                        </a:rPr>
                        <a:t>0</a:t>
                      </a:r>
                      <a:r>
                        <a:rPr sz="1100" b="1" spc="-155" dirty="0">
                          <a:latin typeface="Times New Roman" panose="02020603050405020304"/>
                          <a:cs typeface="Times New Roman" panose="02020603050405020304"/>
                        </a:rPr>
                        <a:t> </a:t>
                      </a:r>
                      <a:r>
                        <a:rPr sz="1100" b="1" spc="100" dirty="0">
                          <a:latin typeface="Times New Roman" panose="02020603050405020304"/>
                          <a:cs typeface="Times New Roman" panose="02020603050405020304"/>
                        </a:rPr>
                        <a:t>.00</a:t>
                      </a:r>
                      <a:endParaRPr sz="1100">
                        <a:latin typeface="Times New Roman" panose="02020603050405020304"/>
                        <a:cs typeface="Times New Roman" panose="02020603050405020304"/>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9690" algn="r">
                        <a:lnSpc>
                          <a:spcPct val="100000"/>
                        </a:lnSpc>
                        <a:spcBef>
                          <a:spcPts val="140"/>
                        </a:spcBef>
                      </a:pPr>
                      <a:r>
                        <a:rPr sz="1100" b="1" dirty="0">
                          <a:latin typeface="Times New Roman" panose="02020603050405020304"/>
                          <a:cs typeface="Times New Roman" panose="02020603050405020304"/>
                        </a:rPr>
                        <a:t>0</a:t>
                      </a:r>
                      <a:r>
                        <a:rPr sz="1100" b="1" spc="-155" dirty="0">
                          <a:latin typeface="Times New Roman" panose="02020603050405020304"/>
                          <a:cs typeface="Times New Roman" panose="02020603050405020304"/>
                        </a:rPr>
                        <a:t> </a:t>
                      </a:r>
                      <a:r>
                        <a:rPr sz="1100" b="1" spc="100" dirty="0">
                          <a:latin typeface="Times New Roman" panose="02020603050405020304"/>
                          <a:cs typeface="Times New Roman" panose="02020603050405020304"/>
                        </a:rPr>
                        <a:t>.00</a:t>
                      </a:r>
                      <a:endParaRPr sz="1100">
                        <a:latin typeface="Times New Roman" panose="02020603050405020304"/>
                        <a:cs typeface="Times New Roman" panose="02020603050405020304"/>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9690" algn="r">
                        <a:lnSpc>
                          <a:spcPct val="100000"/>
                        </a:lnSpc>
                        <a:spcBef>
                          <a:spcPts val="140"/>
                        </a:spcBef>
                      </a:pPr>
                      <a:r>
                        <a:rPr sz="1100" b="1" dirty="0">
                          <a:latin typeface="Times New Roman" panose="02020603050405020304"/>
                          <a:cs typeface="Times New Roman" panose="02020603050405020304"/>
                        </a:rPr>
                        <a:t>0</a:t>
                      </a:r>
                      <a:r>
                        <a:rPr sz="1100" b="1" spc="-155" dirty="0">
                          <a:latin typeface="Times New Roman" panose="02020603050405020304"/>
                          <a:cs typeface="Times New Roman" panose="02020603050405020304"/>
                        </a:rPr>
                        <a:t> </a:t>
                      </a:r>
                      <a:r>
                        <a:rPr sz="1100" b="1" spc="100" dirty="0">
                          <a:latin typeface="Times New Roman" panose="02020603050405020304"/>
                          <a:cs typeface="Times New Roman" panose="02020603050405020304"/>
                        </a:rPr>
                        <a:t>.00</a:t>
                      </a:r>
                      <a:endParaRPr sz="1100">
                        <a:latin typeface="Times New Roman" panose="02020603050405020304"/>
                        <a:cs typeface="Times New Roman" panose="02020603050405020304"/>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8580" algn="r">
                        <a:lnSpc>
                          <a:spcPct val="100000"/>
                        </a:lnSpc>
                        <a:spcBef>
                          <a:spcPts val="140"/>
                        </a:spcBef>
                      </a:pPr>
                      <a:r>
                        <a:rPr sz="1100" b="1" dirty="0">
                          <a:latin typeface="Times New Roman" panose="02020603050405020304"/>
                          <a:cs typeface="Times New Roman" panose="02020603050405020304"/>
                        </a:rPr>
                        <a:t>0</a:t>
                      </a:r>
                      <a:r>
                        <a:rPr sz="1100" b="1" spc="-155" dirty="0">
                          <a:latin typeface="Times New Roman" panose="02020603050405020304"/>
                          <a:cs typeface="Times New Roman" panose="02020603050405020304"/>
                        </a:rPr>
                        <a:t> </a:t>
                      </a:r>
                      <a:r>
                        <a:rPr sz="1100" b="1" spc="100" dirty="0">
                          <a:latin typeface="Times New Roman" panose="02020603050405020304"/>
                          <a:cs typeface="Times New Roman" panose="02020603050405020304"/>
                        </a:rPr>
                        <a:t>.00</a:t>
                      </a:r>
                      <a:endParaRPr sz="1100">
                        <a:latin typeface="Times New Roman" panose="02020603050405020304"/>
                        <a:cs typeface="Times New Roman" panose="02020603050405020304"/>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marL="71120">
                        <a:lnSpc>
                          <a:spcPct val="100000"/>
                        </a:lnSpc>
                        <a:spcBef>
                          <a:spcPts val="215"/>
                        </a:spcBef>
                      </a:pPr>
                      <a:r>
                        <a:rPr sz="1100" spc="-10" dirty="0">
                          <a:latin typeface="宋体" panose="02010600030101010101" pitchFamily="2" charset="-122"/>
                          <a:cs typeface="宋体" panose="02010600030101010101" pitchFamily="2" charset="-122"/>
                        </a:rPr>
                        <a:t>20499</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215"/>
                        </a:spcBef>
                      </a:pPr>
                      <a:r>
                        <a:rPr sz="1100" spc="-10" dirty="0">
                          <a:latin typeface="宋体" panose="02010600030101010101" pitchFamily="2" charset="-122"/>
                          <a:cs typeface="宋体" panose="02010600030101010101" pitchFamily="2" charset="-122"/>
                        </a:rPr>
                        <a:t>其他公共安全支出</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5"/>
                        </a:spcBef>
                      </a:pPr>
                      <a:r>
                        <a:rPr sz="1100" spc="-10" dirty="0">
                          <a:latin typeface="宋体" panose="02010600030101010101" pitchFamily="2" charset="-122"/>
                          <a:cs typeface="宋体" panose="02010600030101010101" pitchFamily="2" charset="-122"/>
                        </a:rPr>
                        <a:t>38.02</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215"/>
                        </a:spcBef>
                      </a:pPr>
                      <a:r>
                        <a:rPr sz="1100" spc="-10" dirty="0">
                          <a:latin typeface="宋体" panose="02010600030101010101" pitchFamily="2" charset="-122"/>
                          <a:cs typeface="宋体" panose="02010600030101010101" pitchFamily="2" charset="-122"/>
                        </a:rPr>
                        <a:t>38.02</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a:txBody>
                    <a:bodyPr/>
                    <a:lstStyle/>
                    <a:p>
                      <a:pPr marL="71120">
                        <a:lnSpc>
                          <a:spcPct val="100000"/>
                        </a:lnSpc>
                        <a:spcBef>
                          <a:spcPts val="140"/>
                        </a:spcBef>
                      </a:pPr>
                      <a:r>
                        <a:rPr sz="1100" spc="-10" dirty="0">
                          <a:latin typeface="宋体" panose="02010600030101010101" pitchFamily="2" charset="-122"/>
                          <a:cs typeface="宋体" panose="02010600030101010101" pitchFamily="2" charset="-122"/>
                        </a:rPr>
                        <a:t>2049999</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140"/>
                        </a:spcBef>
                      </a:pPr>
                      <a:r>
                        <a:rPr sz="1100" spc="-10" dirty="0">
                          <a:latin typeface="宋体" panose="02010600030101010101" pitchFamily="2" charset="-122"/>
                          <a:cs typeface="宋体" panose="02010600030101010101" pitchFamily="2" charset="-122"/>
                        </a:rPr>
                        <a:t>其他公共安全支出</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140"/>
                        </a:spcBef>
                      </a:pPr>
                      <a:r>
                        <a:rPr sz="1100" spc="-10" dirty="0">
                          <a:latin typeface="宋体" panose="02010600030101010101" pitchFamily="2" charset="-122"/>
                          <a:cs typeface="宋体" panose="02010600030101010101" pitchFamily="2" charset="-122"/>
                        </a:rPr>
                        <a:t>38.02</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140"/>
                        </a:spcBef>
                      </a:pPr>
                      <a:r>
                        <a:rPr sz="1100" spc="-10" dirty="0">
                          <a:latin typeface="宋体" panose="02010600030101010101" pitchFamily="2" charset="-122"/>
                          <a:cs typeface="宋体" panose="02010600030101010101" pitchFamily="2" charset="-122"/>
                        </a:rPr>
                        <a:t>38.02</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14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14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14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14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14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marL="71120">
                        <a:lnSpc>
                          <a:spcPct val="100000"/>
                        </a:lnSpc>
                        <a:spcBef>
                          <a:spcPts val="215"/>
                        </a:spcBef>
                      </a:pPr>
                      <a:r>
                        <a:rPr sz="1100" b="1" spc="30" dirty="0">
                          <a:latin typeface="Times New Roman" panose="02020603050405020304"/>
                          <a:cs typeface="Times New Roman" panose="02020603050405020304"/>
                        </a:rPr>
                        <a:t>208</a:t>
                      </a:r>
                      <a:endParaRPr sz="1100">
                        <a:latin typeface="Times New Roman" panose="02020603050405020304"/>
                        <a:cs typeface="Times New Roman" panose="02020603050405020304"/>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215"/>
                        </a:spcBef>
                      </a:pPr>
                      <a:r>
                        <a:rPr sz="1100" b="1" spc="-5" dirty="0">
                          <a:latin typeface="Microsoft JhengHei" panose="020B0604030504040204" charset="-120"/>
                          <a:cs typeface="Microsoft JhengHei" panose="020B0604030504040204" charset="-120"/>
                        </a:rPr>
                        <a:t>社会保障和就业支出</a:t>
                      </a:r>
                      <a:endParaRPr sz="1100">
                        <a:latin typeface="Microsoft JhengHei" panose="020B0604030504040204" charset="-120"/>
                        <a:cs typeface="Microsoft JhengHei" panose="020B0604030504040204" charset="-120"/>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0165" algn="r">
                        <a:lnSpc>
                          <a:spcPct val="100000"/>
                        </a:lnSpc>
                        <a:spcBef>
                          <a:spcPts val="215"/>
                        </a:spcBef>
                      </a:pPr>
                      <a:r>
                        <a:rPr sz="1100" b="1" spc="95" dirty="0">
                          <a:latin typeface="Times New Roman" panose="02020603050405020304"/>
                          <a:cs typeface="Times New Roman" panose="02020603050405020304"/>
                        </a:rPr>
                        <a:t>34.90</a:t>
                      </a:r>
                      <a:endParaRPr sz="1100">
                        <a:latin typeface="Times New Roman" panose="02020603050405020304"/>
                        <a:cs typeface="Times New Roman" panose="02020603050405020304"/>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9690" algn="r">
                        <a:lnSpc>
                          <a:spcPct val="100000"/>
                        </a:lnSpc>
                        <a:spcBef>
                          <a:spcPts val="215"/>
                        </a:spcBef>
                      </a:pPr>
                      <a:r>
                        <a:rPr sz="1100" b="1" spc="95" dirty="0">
                          <a:latin typeface="Times New Roman" panose="02020603050405020304"/>
                          <a:cs typeface="Times New Roman" panose="02020603050405020304"/>
                        </a:rPr>
                        <a:t>34.90</a:t>
                      </a:r>
                      <a:endParaRPr sz="1100">
                        <a:latin typeface="Times New Roman" panose="02020603050405020304"/>
                        <a:cs typeface="Times New Roman" panose="02020603050405020304"/>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9690" algn="r">
                        <a:lnSpc>
                          <a:spcPct val="100000"/>
                        </a:lnSpc>
                        <a:spcBef>
                          <a:spcPts val="215"/>
                        </a:spcBef>
                      </a:pPr>
                      <a:r>
                        <a:rPr sz="1100" b="1" dirty="0">
                          <a:latin typeface="Times New Roman" panose="02020603050405020304"/>
                          <a:cs typeface="Times New Roman" panose="02020603050405020304"/>
                        </a:rPr>
                        <a:t>0</a:t>
                      </a:r>
                      <a:r>
                        <a:rPr sz="1100" b="1" spc="-155" dirty="0">
                          <a:latin typeface="Times New Roman" panose="02020603050405020304"/>
                          <a:cs typeface="Times New Roman" panose="02020603050405020304"/>
                        </a:rPr>
                        <a:t> </a:t>
                      </a:r>
                      <a:r>
                        <a:rPr sz="1100" b="1" spc="100" dirty="0">
                          <a:latin typeface="Times New Roman" panose="02020603050405020304"/>
                          <a:cs typeface="Times New Roman" panose="02020603050405020304"/>
                        </a:rPr>
                        <a:t>.00</a:t>
                      </a:r>
                      <a:endParaRPr sz="1100">
                        <a:latin typeface="Times New Roman" panose="02020603050405020304"/>
                        <a:cs typeface="Times New Roman" panose="02020603050405020304"/>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9215" algn="r">
                        <a:lnSpc>
                          <a:spcPct val="100000"/>
                        </a:lnSpc>
                        <a:spcBef>
                          <a:spcPts val="215"/>
                        </a:spcBef>
                      </a:pPr>
                      <a:r>
                        <a:rPr sz="1100" b="1" dirty="0">
                          <a:latin typeface="Times New Roman" panose="02020603050405020304"/>
                          <a:cs typeface="Times New Roman" panose="02020603050405020304"/>
                        </a:rPr>
                        <a:t>0</a:t>
                      </a:r>
                      <a:r>
                        <a:rPr sz="1100" b="1" spc="-155" dirty="0">
                          <a:latin typeface="Times New Roman" panose="02020603050405020304"/>
                          <a:cs typeface="Times New Roman" panose="02020603050405020304"/>
                        </a:rPr>
                        <a:t> </a:t>
                      </a:r>
                      <a:r>
                        <a:rPr sz="1100" b="1" spc="100" dirty="0">
                          <a:latin typeface="Times New Roman" panose="02020603050405020304"/>
                          <a:cs typeface="Times New Roman" panose="02020603050405020304"/>
                        </a:rPr>
                        <a:t>.00</a:t>
                      </a:r>
                      <a:endParaRPr sz="1100">
                        <a:latin typeface="Times New Roman" panose="02020603050405020304"/>
                        <a:cs typeface="Times New Roman" panose="02020603050405020304"/>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9690" algn="r">
                        <a:lnSpc>
                          <a:spcPct val="100000"/>
                        </a:lnSpc>
                        <a:spcBef>
                          <a:spcPts val="215"/>
                        </a:spcBef>
                      </a:pPr>
                      <a:r>
                        <a:rPr sz="1100" b="1" dirty="0">
                          <a:latin typeface="Times New Roman" panose="02020603050405020304"/>
                          <a:cs typeface="Times New Roman" panose="02020603050405020304"/>
                        </a:rPr>
                        <a:t>0</a:t>
                      </a:r>
                      <a:r>
                        <a:rPr sz="1100" b="1" spc="-155" dirty="0">
                          <a:latin typeface="Times New Roman" panose="02020603050405020304"/>
                          <a:cs typeface="Times New Roman" panose="02020603050405020304"/>
                        </a:rPr>
                        <a:t> </a:t>
                      </a:r>
                      <a:r>
                        <a:rPr sz="1100" b="1" spc="100" dirty="0">
                          <a:latin typeface="Times New Roman" panose="02020603050405020304"/>
                          <a:cs typeface="Times New Roman" panose="02020603050405020304"/>
                        </a:rPr>
                        <a:t>.00</a:t>
                      </a:r>
                      <a:endParaRPr sz="1100">
                        <a:latin typeface="Times New Roman" panose="02020603050405020304"/>
                        <a:cs typeface="Times New Roman" panose="02020603050405020304"/>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9690" algn="r">
                        <a:lnSpc>
                          <a:spcPct val="100000"/>
                        </a:lnSpc>
                        <a:spcBef>
                          <a:spcPts val="215"/>
                        </a:spcBef>
                      </a:pPr>
                      <a:r>
                        <a:rPr sz="1100" b="1" dirty="0">
                          <a:latin typeface="Times New Roman" panose="02020603050405020304"/>
                          <a:cs typeface="Times New Roman" panose="02020603050405020304"/>
                        </a:rPr>
                        <a:t>0</a:t>
                      </a:r>
                      <a:r>
                        <a:rPr sz="1100" b="1" spc="-155" dirty="0">
                          <a:latin typeface="Times New Roman" panose="02020603050405020304"/>
                          <a:cs typeface="Times New Roman" panose="02020603050405020304"/>
                        </a:rPr>
                        <a:t> </a:t>
                      </a:r>
                      <a:r>
                        <a:rPr sz="1100" b="1" spc="100" dirty="0">
                          <a:latin typeface="Times New Roman" panose="02020603050405020304"/>
                          <a:cs typeface="Times New Roman" panose="02020603050405020304"/>
                        </a:rPr>
                        <a:t>.00</a:t>
                      </a:r>
                      <a:endParaRPr sz="1100">
                        <a:latin typeface="Times New Roman" panose="02020603050405020304"/>
                        <a:cs typeface="Times New Roman" panose="02020603050405020304"/>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8580" algn="r">
                        <a:lnSpc>
                          <a:spcPct val="100000"/>
                        </a:lnSpc>
                        <a:spcBef>
                          <a:spcPts val="215"/>
                        </a:spcBef>
                      </a:pPr>
                      <a:r>
                        <a:rPr sz="1100" b="1" dirty="0">
                          <a:latin typeface="Times New Roman" panose="02020603050405020304"/>
                          <a:cs typeface="Times New Roman" panose="02020603050405020304"/>
                        </a:rPr>
                        <a:t>0</a:t>
                      </a:r>
                      <a:r>
                        <a:rPr sz="1100" b="1" spc="-155" dirty="0">
                          <a:latin typeface="Times New Roman" panose="02020603050405020304"/>
                          <a:cs typeface="Times New Roman" panose="02020603050405020304"/>
                        </a:rPr>
                        <a:t> </a:t>
                      </a:r>
                      <a:r>
                        <a:rPr sz="1100" b="1" spc="100" dirty="0">
                          <a:latin typeface="Times New Roman" panose="02020603050405020304"/>
                          <a:cs typeface="Times New Roman" panose="02020603050405020304"/>
                        </a:rPr>
                        <a:t>.00</a:t>
                      </a:r>
                      <a:endParaRPr sz="1100">
                        <a:latin typeface="Times New Roman" panose="02020603050405020304"/>
                        <a:cs typeface="Times New Roman" panose="02020603050405020304"/>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a:txBody>
                    <a:bodyPr/>
                    <a:lstStyle/>
                    <a:p>
                      <a:pPr marL="71120">
                        <a:lnSpc>
                          <a:spcPct val="100000"/>
                        </a:lnSpc>
                        <a:spcBef>
                          <a:spcPts val="215"/>
                        </a:spcBef>
                      </a:pPr>
                      <a:r>
                        <a:rPr sz="1100" spc="-10" dirty="0">
                          <a:latin typeface="宋体" panose="02010600030101010101" pitchFamily="2" charset="-122"/>
                          <a:cs typeface="宋体" panose="02010600030101010101" pitchFamily="2" charset="-122"/>
                        </a:rPr>
                        <a:t>20805</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215"/>
                        </a:spcBef>
                      </a:pPr>
                      <a:r>
                        <a:rPr sz="1100" spc="-5" dirty="0">
                          <a:latin typeface="宋体" panose="02010600030101010101" pitchFamily="2" charset="-122"/>
                          <a:cs typeface="宋体" panose="02010600030101010101" pitchFamily="2" charset="-122"/>
                        </a:rPr>
                        <a:t>行政事业单位养老支出</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5"/>
                        </a:spcBef>
                      </a:pPr>
                      <a:r>
                        <a:rPr sz="1100" spc="-10" dirty="0">
                          <a:latin typeface="宋体" panose="02010600030101010101" pitchFamily="2" charset="-122"/>
                          <a:cs typeface="宋体" panose="02010600030101010101" pitchFamily="2" charset="-122"/>
                        </a:rPr>
                        <a:t>34.90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215"/>
                        </a:spcBef>
                      </a:pPr>
                      <a:r>
                        <a:rPr sz="1100" spc="-10" dirty="0">
                          <a:latin typeface="宋体" panose="02010600030101010101" pitchFamily="2" charset="-122"/>
                          <a:cs typeface="宋体" panose="02010600030101010101" pitchFamily="2" charset="-122"/>
                        </a:rPr>
                        <a:t>34.90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marL="71120">
                        <a:lnSpc>
                          <a:spcPct val="100000"/>
                        </a:lnSpc>
                        <a:spcBef>
                          <a:spcPts val="215"/>
                        </a:spcBef>
                      </a:pPr>
                      <a:r>
                        <a:rPr sz="1100" spc="-10" dirty="0">
                          <a:latin typeface="宋体" panose="02010600030101010101" pitchFamily="2" charset="-122"/>
                          <a:cs typeface="宋体" panose="02010600030101010101" pitchFamily="2" charset="-122"/>
                        </a:rPr>
                        <a:t>2080505</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215"/>
                        </a:spcBef>
                      </a:pPr>
                      <a:r>
                        <a:rPr sz="1100" spc="-20" dirty="0">
                          <a:latin typeface="宋体" panose="02010600030101010101" pitchFamily="2" charset="-122"/>
                          <a:cs typeface="宋体" panose="02010600030101010101" pitchFamily="2" charset="-122"/>
                        </a:rPr>
                        <a:t>机关事业单位基本养老保险缴费支出</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5"/>
                        </a:spcBef>
                      </a:pPr>
                      <a:r>
                        <a:rPr sz="1100" spc="-10" dirty="0">
                          <a:latin typeface="宋体" panose="02010600030101010101" pitchFamily="2" charset="-122"/>
                          <a:cs typeface="宋体" panose="02010600030101010101" pitchFamily="2" charset="-122"/>
                        </a:rPr>
                        <a:t>34.90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215"/>
                        </a:spcBef>
                      </a:pPr>
                      <a:r>
                        <a:rPr sz="1100" spc="-10" dirty="0">
                          <a:latin typeface="宋体" panose="02010600030101010101" pitchFamily="2" charset="-122"/>
                          <a:cs typeface="宋体" panose="02010600030101010101" pitchFamily="2" charset="-122"/>
                        </a:rPr>
                        <a:t>34.90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marL="71120">
                        <a:lnSpc>
                          <a:spcPct val="100000"/>
                        </a:lnSpc>
                        <a:spcBef>
                          <a:spcPts val="215"/>
                        </a:spcBef>
                      </a:pPr>
                      <a:r>
                        <a:rPr sz="1100" b="1" spc="30" dirty="0">
                          <a:latin typeface="Times New Roman" panose="02020603050405020304"/>
                          <a:cs typeface="Times New Roman" panose="02020603050405020304"/>
                        </a:rPr>
                        <a:t>210</a:t>
                      </a:r>
                      <a:endParaRPr sz="1100">
                        <a:latin typeface="Times New Roman" panose="02020603050405020304"/>
                        <a:cs typeface="Times New Roman" panose="02020603050405020304"/>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215"/>
                        </a:spcBef>
                      </a:pPr>
                      <a:r>
                        <a:rPr sz="1100" b="1" spc="20" dirty="0">
                          <a:latin typeface="Microsoft JhengHei" panose="020B0604030504040204" charset="-120"/>
                          <a:cs typeface="Microsoft JhengHei" panose="020B0604030504040204" charset="-120"/>
                        </a:rPr>
                        <a:t>卫生健康支出</a:t>
                      </a:r>
                      <a:endParaRPr sz="1100">
                        <a:latin typeface="Microsoft JhengHei" panose="020B0604030504040204" charset="-120"/>
                        <a:cs typeface="Microsoft JhengHei" panose="020B0604030504040204" charset="-120"/>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0165" algn="r">
                        <a:lnSpc>
                          <a:spcPct val="100000"/>
                        </a:lnSpc>
                        <a:spcBef>
                          <a:spcPts val="215"/>
                        </a:spcBef>
                      </a:pPr>
                      <a:r>
                        <a:rPr sz="1100" b="1" spc="95" dirty="0">
                          <a:latin typeface="Times New Roman" panose="02020603050405020304"/>
                          <a:cs typeface="Times New Roman" panose="02020603050405020304"/>
                        </a:rPr>
                        <a:t>19.46</a:t>
                      </a:r>
                      <a:endParaRPr sz="1100">
                        <a:latin typeface="Times New Roman" panose="02020603050405020304"/>
                        <a:cs typeface="Times New Roman" panose="02020603050405020304"/>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9690" algn="r">
                        <a:lnSpc>
                          <a:spcPct val="100000"/>
                        </a:lnSpc>
                        <a:spcBef>
                          <a:spcPts val="215"/>
                        </a:spcBef>
                      </a:pPr>
                      <a:r>
                        <a:rPr sz="1100" b="1" spc="95" dirty="0">
                          <a:latin typeface="Times New Roman" panose="02020603050405020304"/>
                          <a:cs typeface="Times New Roman" panose="02020603050405020304"/>
                        </a:rPr>
                        <a:t>19.46</a:t>
                      </a:r>
                      <a:endParaRPr sz="1100">
                        <a:latin typeface="Times New Roman" panose="02020603050405020304"/>
                        <a:cs typeface="Times New Roman" panose="02020603050405020304"/>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9690" algn="r">
                        <a:lnSpc>
                          <a:spcPct val="100000"/>
                        </a:lnSpc>
                        <a:spcBef>
                          <a:spcPts val="215"/>
                        </a:spcBef>
                      </a:pPr>
                      <a:r>
                        <a:rPr sz="1100" b="1" dirty="0">
                          <a:latin typeface="Times New Roman" panose="02020603050405020304"/>
                          <a:cs typeface="Times New Roman" panose="02020603050405020304"/>
                        </a:rPr>
                        <a:t>0</a:t>
                      </a:r>
                      <a:r>
                        <a:rPr sz="1100" b="1" spc="-155" dirty="0">
                          <a:latin typeface="Times New Roman" panose="02020603050405020304"/>
                          <a:cs typeface="Times New Roman" panose="02020603050405020304"/>
                        </a:rPr>
                        <a:t> </a:t>
                      </a:r>
                      <a:r>
                        <a:rPr sz="1100" b="1" spc="100" dirty="0">
                          <a:latin typeface="Times New Roman" panose="02020603050405020304"/>
                          <a:cs typeface="Times New Roman" panose="02020603050405020304"/>
                        </a:rPr>
                        <a:t>.00</a:t>
                      </a:r>
                      <a:endParaRPr sz="1100">
                        <a:latin typeface="Times New Roman" panose="02020603050405020304"/>
                        <a:cs typeface="Times New Roman" panose="02020603050405020304"/>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9215" algn="r">
                        <a:lnSpc>
                          <a:spcPct val="100000"/>
                        </a:lnSpc>
                        <a:spcBef>
                          <a:spcPts val="215"/>
                        </a:spcBef>
                      </a:pPr>
                      <a:r>
                        <a:rPr sz="1100" b="1" dirty="0">
                          <a:latin typeface="Times New Roman" panose="02020603050405020304"/>
                          <a:cs typeface="Times New Roman" panose="02020603050405020304"/>
                        </a:rPr>
                        <a:t>0</a:t>
                      </a:r>
                      <a:r>
                        <a:rPr sz="1100" b="1" spc="-155" dirty="0">
                          <a:latin typeface="Times New Roman" panose="02020603050405020304"/>
                          <a:cs typeface="Times New Roman" panose="02020603050405020304"/>
                        </a:rPr>
                        <a:t> </a:t>
                      </a:r>
                      <a:r>
                        <a:rPr sz="1100" b="1" spc="100" dirty="0">
                          <a:latin typeface="Times New Roman" panose="02020603050405020304"/>
                          <a:cs typeface="Times New Roman" panose="02020603050405020304"/>
                        </a:rPr>
                        <a:t>.00</a:t>
                      </a:r>
                      <a:endParaRPr sz="1100">
                        <a:latin typeface="Times New Roman" panose="02020603050405020304"/>
                        <a:cs typeface="Times New Roman" panose="02020603050405020304"/>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9690" algn="r">
                        <a:lnSpc>
                          <a:spcPct val="100000"/>
                        </a:lnSpc>
                        <a:spcBef>
                          <a:spcPts val="215"/>
                        </a:spcBef>
                      </a:pPr>
                      <a:r>
                        <a:rPr sz="1100" b="1" dirty="0">
                          <a:latin typeface="Times New Roman" panose="02020603050405020304"/>
                          <a:cs typeface="Times New Roman" panose="02020603050405020304"/>
                        </a:rPr>
                        <a:t>0</a:t>
                      </a:r>
                      <a:r>
                        <a:rPr sz="1100" b="1" spc="-155" dirty="0">
                          <a:latin typeface="Times New Roman" panose="02020603050405020304"/>
                          <a:cs typeface="Times New Roman" panose="02020603050405020304"/>
                        </a:rPr>
                        <a:t> </a:t>
                      </a:r>
                      <a:r>
                        <a:rPr sz="1100" b="1" spc="100" dirty="0">
                          <a:latin typeface="Times New Roman" panose="02020603050405020304"/>
                          <a:cs typeface="Times New Roman" panose="02020603050405020304"/>
                        </a:rPr>
                        <a:t>.00</a:t>
                      </a:r>
                      <a:endParaRPr sz="1100">
                        <a:latin typeface="Times New Roman" panose="02020603050405020304"/>
                        <a:cs typeface="Times New Roman" panose="02020603050405020304"/>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9690" algn="r">
                        <a:lnSpc>
                          <a:spcPct val="100000"/>
                        </a:lnSpc>
                        <a:spcBef>
                          <a:spcPts val="215"/>
                        </a:spcBef>
                      </a:pPr>
                      <a:r>
                        <a:rPr sz="1100" b="1" dirty="0">
                          <a:latin typeface="Times New Roman" panose="02020603050405020304"/>
                          <a:cs typeface="Times New Roman" panose="02020603050405020304"/>
                        </a:rPr>
                        <a:t>0</a:t>
                      </a:r>
                      <a:r>
                        <a:rPr sz="1100" b="1" spc="-155" dirty="0">
                          <a:latin typeface="Times New Roman" panose="02020603050405020304"/>
                          <a:cs typeface="Times New Roman" panose="02020603050405020304"/>
                        </a:rPr>
                        <a:t> </a:t>
                      </a:r>
                      <a:r>
                        <a:rPr sz="1100" b="1" spc="100" dirty="0">
                          <a:latin typeface="Times New Roman" panose="02020603050405020304"/>
                          <a:cs typeface="Times New Roman" panose="02020603050405020304"/>
                        </a:rPr>
                        <a:t>.00</a:t>
                      </a:r>
                      <a:endParaRPr sz="1100">
                        <a:latin typeface="Times New Roman" panose="02020603050405020304"/>
                        <a:cs typeface="Times New Roman" panose="02020603050405020304"/>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8580" algn="r">
                        <a:lnSpc>
                          <a:spcPct val="100000"/>
                        </a:lnSpc>
                        <a:spcBef>
                          <a:spcPts val="215"/>
                        </a:spcBef>
                      </a:pPr>
                      <a:r>
                        <a:rPr sz="1100" b="1" dirty="0">
                          <a:latin typeface="Times New Roman" panose="02020603050405020304"/>
                          <a:cs typeface="Times New Roman" panose="02020603050405020304"/>
                        </a:rPr>
                        <a:t>0</a:t>
                      </a:r>
                      <a:r>
                        <a:rPr sz="1100" b="1" spc="-155" dirty="0">
                          <a:latin typeface="Times New Roman" panose="02020603050405020304"/>
                          <a:cs typeface="Times New Roman" panose="02020603050405020304"/>
                        </a:rPr>
                        <a:t> </a:t>
                      </a:r>
                      <a:r>
                        <a:rPr sz="1100" b="1" spc="100" dirty="0">
                          <a:latin typeface="Times New Roman" panose="02020603050405020304"/>
                          <a:cs typeface="Times New Roman" panose="02020603050405020304"/>
                        </a:rPr>
                        <a:t>.00</a:t>
                      </a:r>
                      <a:endParaRPr sz="1100">
                        <a:latin typeface="Times New Roman" panose="02020603050405020304"/>
                        <a:cs typeface="Times New Roman" panose="02020603050405020304"/>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a:txBody>
                    <a:bodyPr/>
                    <a:lstStyle/>
                    <a:p>
                      <a:pPr marL="71120">
                        <a:lnSpc>
                          <a:spcPct val="100000"/>
                        </a:lnSpc>
                        <a:spcBef>
                          <a:spcPts val="135"/>
                        </a:spcBef>
                      </a:pPr>
                      <a:r>
                        <a:rPr sz="1100" spc="-10" dirty="0">
                          <a:latin typeface="宋体" panose="02010600030101010101" pitchFamily="2" charset="-122"/>
                          <a:cs typeface="宋体" panose="02010600030101010101" pitchFamily="2" charset="-122"/>
                        </a:rPr>
                        <a:t>21011</a:t>
                      </a:r>
                      <a:endParaRPr sz="1100">
                        <a:latin typeface="宋体" panose="02010600030101010101" pitchFamily="2" charset="-122"/>
                        <a:cs typeface="宋体" panose="02010600030101010101" pitchFamily="2" charset="-122"/>
                      </a:endParaRPr>
                    </a:p>
                  </a:txBody>
                  <a:tcPr marL="0" marR="0" marT="171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135"/>
                        </a:spcBef>
                      </a:pPr>
                      <a:r>
                        <a:rPr sz="1100" spc="-10" dirty="0">
                          <a:latin typeface="宋体" panose="02010600030101010101" pitchFamily="2" charset="-122"/>
                          <a:cs typeface="宋体" panose="02010600030101010101" pitchFamily="2" charset="-122"/>
                        </a:rPr>
                        <a:t>行政事业单位医疗</a:t>
                      </a:r>
                      <a:endParaRPr sz="1100">
                        <a:latin typeface="宋体" panose="02010600030101010101" pitchFamily="2" charset="-122"/>
                        <a:cs typeface="宋体" panose="02010600030101010101" pitchFamily="2" charset="-122"/>
                      </a:endParaRPr>
                    </a:p>
                  </a:txBody>
                  <a:tcPr marL="0" marR="0" marT="171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135"/>
                        </a:spcBef>
                      </a:pPr>
                      <a:r>
                        <a:rPr sz="1100" spc="-10" dirty="0">
                          <a:latin typeface="宋体" panose="02010600030101010101" pitchFamily="2" charset="-122"/>
                          <a:cs typeface="宋体" panose="02010600030101010101" pitchFamily="2" charset="-122"/>
                        </a:rPr>
                        <a:t>19.46</a:t>
                      </a:r>
                      <a:endParaRPr sz="1100">
                        <a:latin typeface="宋体" panose="02010600030101010101" pitchFamily="2" charset="-122"/>
                        <a:cs typeface="宋体" panose="02010600030101010101" pitchFamily="2" charset="-122"/>
                      </a:endParaRPr>
                    </a:p>
                  </a:txBody>
                  <a:tcPr marL="0" marR="0" marT="171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135"/>
                        </a:spcBef>
                      </a:pPr>
                      <a:r>
                        <a:rPr sz="1100" spc="-10" dirty="0">
                          <a:latin typeface="宋体" panose="02010600030101010101" pitchFamily="2" charset="-122"/>
                          <a:cs typeface="宋体" panose="02010600030101010101" pitchFamily="2" charset="-122"/>
                        </a:rPr>
                        <a:t>19.46</a:t>
                      </a:r>
                      <a:endParaRPr sz="1100">
                        <a:latin typeface="宋体" panose="02010600030101010101" pitchFamily="2" charset="-122"/>
                        <a:cs typeface="宋体" panose="02010600030101010101" pitchFamily="2" charset="-122"/>
                      </a:endParaRPr>
                    </a:p>
                  </a:txBody>
                  <a:tcPr marL="0" marR="0" marT="171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13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171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13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171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13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171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13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171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13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171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marL="71120">
                        <a:lnSpc>
                          <a:spcPct val="100000"/>
                        </a:lnSpc>
                        <a:spcBef>
                          <a:spcPts val="210"/>
                        </a:spcBef>
                      </a:pPr>
                      <a:r>
                        <a:rPr sz="1100" spc="-10" dirty="0">
                          <a:latin typeface="宋体" panose="02010600030101010101" pitchFamily="2" charset="-122"/>
                          <a:cs typeface="宋体" panose="02010600030101010101" pitchFamily="2" charset="-122"/>
                        </a:rPr>
                        <a:t>2101101</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210"/>
                        </a:spcBef>
                      </a:pPr>
                      <a:r>
                        <a:rPr sz="1100" spc="-10" dirty="0">
                          <a:latin typeface="宋体" panose="02010600030101010101" pitchFamily="2" charset="-122"/>
                          <a:cs typeface="宋体" panose="02010600030101010101" pitchFamily="2" charset="-122"/>
                        </a:rPr>
                        <a:t>行政单位医疗</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0"/>
                        </a:spcBef>
                      </a:pPr>
                      <a:r>
                        <a:rPr sz="1100" spc="-10" dirty="0">
                          <a:latin typeface="宋体" panose="02010600030101010101" pitchFamily="2" charset="-122"/>
                          <a:cs typeface="宋体" panose="02010600030101010101" pitchFamily="2" charset="-122"/>
                        </a:rPr>
                        <a:t>10.72</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210"/>
                        </a:spcBef>
                      </a:pPr>
                      <a:r>
                        <a:rPr sz="1100" spc="-10" dirty="0">
                          <a:latin typeface="宋体" panose="02010600030101010101" pitchFamily="2" charset="-122"/>
                          <a:cs typeface="宋体" panose="02010600030101010101" pitchFamily="2" charset="-122"/>
                        </a:rPr>
                        <a:t>10.72</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21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21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a:txBody>
                    <a:bodyPr/>
                    <a:lstStyle/>
                    <a:p>
                      <a:pPr marL="71120">
                        <a:lnSpc>
                          <a:spcPct val="100000"/>
                        </a:lnSpc>
                        <a:spcBef>
                          <a:spcPts val="135"/>
                        </a:spcBef>
                      </a:pPr>
                      <a:r>
                        <a:rPr sz="1100" spc="-10" dirty="0">
                          <a:latin typeface="宋体" panose="02010600030101010101" pitchFamily="2" charset="-122"/>
                          <a:cs typeface="宋体" panose="02010600030101010101" pitchFamily="2" charset="-122"/>
                        </a:rPr>
                        <a:t>2101102</a:t>
                      </a:r>
                      <a:endParaRPr sz="1100">
                        <a:latin typeface="宋体" panose="02010600030101010101" pitchFamily="2" charset="-122"/>
                        <a:cs typeface="宋体" panose="02010600030101010101" pitchFamily="2" charset="-122"/>
                      </a:endParaRPr>
                    </a:p>
                  </a:txBody>
                  <a:tcPr marL="0" marR="0" marT="171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135"/>
                        </a:spcBef>
                      </a:pPr>
                      <a:r>
                        <a:rPr sz="1100" spc="-10" dirty="0">
                          <a:latin typeface="宋体" panose="02010600030101010101" pitchFamily="2" charset="-122"/>
                          <a:cs typeface="宋体" panose="02010600030101010101" pitchFamily="2" charset="-122"/>
                        </a:rPr>
                        <a:t>事业单位医疗</a:t>
                      </a:r>
                      <a:endParaRPr sz="1100">
                        <a:latin typeface="宋体" panose="02010600030101010101" pitchFamily="2" charset="-122"/>
                        <a:cs typeface="宋体" panose="02010600030101010101" pitchFamily="2" charset="-122"/>
                      </a:endParaRPr>
                    </a:p>
                  </a:txBody>
                  <a:tcPr marL="0" marR="0" marT="171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135"/>
                        </a:spcBef>
                      </a:pPr>
                      <a:r>
                        <a:rPr sz="1100" spc="-20" dirty="0">
                          <a:latin typeface="宋体" panose="02010600030101010101" pitchFamily="2" charset="-122"/>
                          <a:cs typeface="宋体" panose="02010600030101010101" pitchFamily="2" charset="-122"/>
                        </a:rPr>
                        <a:t>1.51</a:t>
                      </a:r>
                      <a:endParaRPr sz="1100">
                        <a:latin typeface="宋体" panose="02010600030101010101" pitchFamily="2" charset="-122"/>
                        <a:cs typeface="宋体" panose="02010600030101010101" pitchFamily="2" charset="-122"/>
                      </a:endParaRPr>
                    </a:p>
                  </a:txBody>
                  <a:tcPr marL="0" marR="0" marT="171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135"/>
                        </a:spcBef>
                      </a:pPr>
                      <a:r>
                        <a:rPr sz="1100" spc="-20" dirty="0">
                          <a:latin typeface="宋体" panose="02010600030101010101" pitchFamily="2" charset="-122"/>
                          <a:cs typeface="宋体" panose="02010600030101010101" pitchFamily="2" charset="-122"/>
                        </a:rPr>
                        <a:t>1.51</a:t>
                      </a:r>
                      <a:endParaRPr sz="1100">
                        <a:latin typeface="宋体" panose="02010600030101010101" pitchFamily="2" charset="-122"/>
                        <a:cs typeface="宋体" panose="02010600030101010101" pitchFamily="2" charset="-122"/>
                      </a:endParaRPr>
                    </a:p>
                  </a:txBody>
                  <a:tcPr marL="0" marR="0" marT="171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13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171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13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171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13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171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13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171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13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171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marL="71120">
                        <a:lnSpc>
                          <a:spcPct val="100000"/>
                        </a:lnSpc>
                        <a:spcBef>
                          <a:spcPts val="210"/>
                        </a:spcBef>
                      </a:pPr>
                      <a:r>
                        <a:rPr sz="1100" spc="-10" dirty="0">
                          <a:latin typeface="宋体" panose="02010600030101010101" pitchFamily="2" charset="-122"/>
                          <a:cs typeface="宋体" panose="02010600030101010101" pitchFamily="2" charset="-122"/>
                        </a:rPr>
                        <a:t>2101103</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210"/>
                        </a:spcBef>
                      </a:pPr>
                      <a:r>
                        <a:rPr sz="1100" spc="-10" dirty="0">
                          <a:latin typeface="宋体" panose="02010600030101010101" pitchFamily="2" charset="-122"/>
                          <a:cs typeface="宋体" panose="02010600030101010101" pitchFamily="2" charset="-122"/>
                        </a:rPr>
                        <a:t>公务员医疗补助</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0"/>
                        </a:spcBef>
                      </a:pPr>
                      <a:r>
                        <a:rPr sz="1100" spc="-20" dirty="0">
                          <a:latin typeface="宋体" panose="02010600030101010101" pitchFamily="2" charset="-122"/>
                          <a:cs typeface="宋体" panose="02010600030101010101" pitchFamily="2" charset="-122"/>
                        </a:rPr>
                        <a:t>7.23</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210"/>
                        </a:spcBef>
                      </a:pPr>
                      <a:r>
                        <a:rPr sz="1100" spc="-20" dirty="0">
                          <a:latin typeface="宋体" panose="02010600030101010101" pitchFamily="2" charset="-122"/>
                          <a:cs typeface="宋体" panose="02010600030101010101" pitchFamily="2" charset="-122"/>
                        </a:rPr>
                        <a:t>7.23</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21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21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a:txBody>
                    <a:bodyPr/>
                    <a:lstStyle/>
                    <a:p>
                      <a:pPr marL="71120">
                        <a:lnSpc>
                          <a:spcPct val="100000"/>
                        </a:lnSpc>
                        <a:spcBef>
                          <a:spcPts val="210"/>
                        </a:spcBef>
                      </a:pPr>
                      <a:r>
                        <a:rPr sz="1100" b="1" spc="30" dirty="0">
                          <a:latin typeface="Times New Roman" panose="02020603050405020304"/>
                          <a:cs typeface="Times New Roman" panose="02020603050405020304"/>
                        </a:rPr>
                        <a:t>212</a:t>
                      </a:r>
                      <a:endParaRPr sz="1100">
                        <a:latin typeface="Times New Roman" panose="02020603050405020304"/>
                        <a:cs typeface="Times New Roman" panose="02020603050405020304"/>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210"/>
                        </a:spcBef>
                      </a:pPr>
                      <a:r>
                        <a:rPr sz="1100" b="1" spc="20" dirty="0">
                          <a:latin typeface="Microsoft JhengHei" panose="020B0604030504040204" charset="-120"/>
                          <a:cs typeface="Microsoft JhengHei" panose="020B0604030504040204" charset="-120"/>
                        </a:rPr>
                        <a:t>城乡社区支出</a:t>
                      </a:r>
                      <a:endParaRPr sz="1100">
                        <a:latin typeface="Microsoft JhengHei" panose="020B0604030504040204" charset="-120"/>
                        <a:cs typeface="Microsoft JhengHei" panose="020B0604030504040204" charset="-120"/>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0165" algn="r">
                        <a:lnSpc>
                          <a:spcPct val="100000"/>
                        </a:lnSpc>
                        <a:spcBef>
                          <a:spcPts val="210"/>
                        </a:spcBef>
                      </a:pPr>
                      <a:r>
                        <a:rPr sz="1100" b="1" spc="95" dirty="0">
                          <a:latin typeface="Times New Roman" panose="02020603050405020304"/>
                          <a:cs typeface="Times New Roman" panose="02020603050405020304"/>
                        </a:rPr>
                        <a:t>84.25</a:t>
                      </a:r>
                      <a:endParaRPr sz="1100">
                        <a:latin typeface="Times New Roman" panose="02020603050405020304"/>
                        <a:cs typeface="Times New Roman" panose="02020603050405020304"/>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9690" algn="r">
                        <a:lnSpc>
                          <a:spcPct val="100000"/>
                        </a:lnSpc>
                        <a:spcBef>
                          <a:spcPts val="210"/>
                        </a:spcBef>
                      </a:pPr>
                      <a:r>
                        <a:rPr sz="1100" b="1" spc="95" dirty="0">
                          <a:latin typeface="Times New Roman" panose="02020603050405020304"/>
                          <a:cs typeface="Times New Roman" panose="02020603050405020304"/>
                        </a:rPr>
                        <a:t>84.25</a:t>
                      </a:r>
                      <a:endParaRPr sz="1100">
                        <a:latin typeface="Times New Roman" panose="02020603050405020304"/>
                        <a:cs typeface="Times New Roman" panose="02020603050405020304"/>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9690" algn="r">
                        <a:lnSpc>
                          <a:spcPct val="100000"/>
                        </a:lnSpc>
                        <a:spcBef>
                          <a:spcPts val="210"/>
                        </a:spcBef>
                      </a:pPr>
                      <a:r>
                        <a:rPr sz="1100" b="1" dirty="0">
                          <a:latin typeface="Times New Roman" panose="02020603050405020304"/>
                          <a:cs typeface="Times New Roman" panose="02020603050405020304"/>
                        </a:rPr>
                        <a:t>0</a:t>
                      </a:r>
                      <a:r>
                        <a:rPr sz="1100" b="1" spc="-155" dirty="0">
                          <a:latin typeface="Times New Roman" panose="02020603050405020304"/>
                          <a:cs typeface="Times New Roman" panose="02020603050405020304"/>
                        </a:rPr>
                        <a:t> </a:t>
                      </a:r>
                      <a:r>
                        <a:rPr sz="1100" b="1" spc="100" dirty="0">
                          <a:latin typeface="Times New Roman" panose="02020603050405020304"/>
                          <a:cs typeface="Times New Roman" panose="02020603050405020304"/>
                        </a:rPr>
                        <a:t>.00</a:t>
                      </a:r>
                      <a:endParaRPr sz="1100">
                        <a:latin typeface="Times New Roman" panose="02020603050405020304"/>
                        <a:cs typeface="Times New Roman" panose="02020603050405020304"/>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9215" algn="r">
                        <a:lnSpc>
                          <a:spcPct val="100000"/>
                        </a:lnSpc>
                        <a:spcBef>
                          <a:spcPts val="210"/>
                        </a:spcBef>
                      </a:pPr>
                      <a:r>
                        <a:rPr sz="1100" b="1" dirty="0">
                          <a:latin typeface="Times New Roman" panose="02020603050405020304"/>
                          <a:cs typeface="Times New Roman" panose="02020603050405020304"/>
                        </a:rPr>
                        <a:t>0</a:t>
                      </a:r>
                      <a:r>
                        <a:rPr sz="1100" b="1" spc="-155" dirty="0">
                          <a:latin typeface="Times New Roman" panose="02020603050405020304"/>
                          <a:cs typeface="Times New Roman" panose="02020603050405020304"/>
                        </a:rPr>
                        <a:t> </a:t>
                      </a:r>
                      <a:r>
                        <a:rPr sz="1100" b="1" spc="100" dirty="0">
                          <a:latin typeface="Times New Roman" panose="02020603050405020304"/>
                          <a:cs typeface="Times New Roman" panose="02020603050405020304"/>
                        </a:rPr>
                        <a:t>.00</a:t>
                      </a:r>
                      <a:endParaRPr sz="1100">
                        <a:latin typeface="Times New Roman" panose="02020603050405020304"/>
                        <a:cs typeface="Times New Roman" panose="02020603050405020304"/>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9690" algn="r">
                        <a:lnSpc>
                          <a:spcPct val="100000"/>
                        </a:lnSpc>
                        <a:spcBef>
                          <a:spcPts val="210"/>
                        </a:spcBef>
                      </a:pPr>
                      <a:r>
                        <a:rPr sz="1100" b="1" dirty="0">
                          <a:latin typeface="Times New Roman" panose="02020603050405020304"/>
                          <a:cs typeface="Times New Roman" panose="02020603050405020304"/>
                        </a:rPr>
                        <a:t>0</a:t>
                      </a:r>
                      <a:r>
                        <a:rPr sz="1100" b="1" spc="-155" dirty="0">
                          <a:latin typeface="Times New Roman" panose="02020603050405020304"/>
                          <a:cs typeface="Times New Roman" panose="02020603050405020304"/>
                        </a:rPr>
                        <a:t> </a:t>
                      </a:r>
                      <a:r>
                        <a:rPr sz="1100" b="1" spc="100" dirty="0">
                          <a:latin typeface="Times New Roman" panose="02020603050405020304"/>
                          <a:cs typeface="Times New Roman" panose="02020603050405020304"/>
                        </a:rPr>
                        <a:t>.00</a:t>
                      </a:r>
                      <a:endParaRPr sz="1100">
                        <a:latin typeface="Times New Roman" panose="02020603050405020304"/>
                        <a:cs typeface="Times New Roman" panose="02020603050405020304"/>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9690" algn="r">
                        <a:lnSpc>
                          <a:spcPct val="100000"/>
                        </a:lnSpc>
                        <a:spcBef>
                          <a:spcPts val="210"/>
                        </a:spcBef>
                      </a:pPr>
                      <a:r>
                        <a:rPr sz="1100" b="1" dirty="0">
                          <a:latin typeface="Times New Roman" panose="02020603050405020304"/>
                          <a:cs typeface="Times New Roman" panose="02020603050405020304"/>
                        </a:rPr>
                        <a:t>0</a:t>
                      </a:r>
                      <a:r>
                        <a:rPr sz="1100" b="1" spc="-155" dirty="0">
                          <a:latin typeface="Times New Roman" panose="02020603050405020304"/>
                          <a:cs typeface="Times New Roman" panose="02020603050405020304"/>
                        </a:rPr>
                        <a:t> </a:t>
                      </a:r>
                      <a:r>
                        <a:rPr sz="1100" b="1" spc="100" dirty="0">
                          <a:latin typeface="Times New Roman" panose="02020603050405020304"/>
                          <a:cs typeface="Times New Roman" panose="02020603050405020304"/>
                        </a:rPr>
                        <a:t>.00</a:t>
                      </a:r>
                      <a:endParaRPr sz="1100">
                        <a:latin typeface="Times New Roman" panose="02020603050405020304"/>
                        <a:cs typeface="Times New Roman" panose="02020603050405020304"/>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8580" algn="r">
                        <a:lnSpc>
                          <a:spcPct val="100000"/>
                        </a:lnSpc>
                        <a:spcBef>
                          <a:spcPts val="210"/>
                        </a:spcBef>
                      </a:pPr>
                      <a:r>
                        <a:rPr sz="1100" b="1" dirty="0">
                          <a:latin typeface="Times New Roman" panose="02020603050405020304"/>
                          <a:cs typeface="Times New Roman" panose="02020603050405020304"/>
                        </a:rPr>
                        <a:t>0</a:t>
                      </a:r>
                      <a:r>
                        <a:rPr sz="1100" b="1" spc="-155" dirty="0">
                          <a:latin typeface="Times New Roman" panose="02020603050405020304"/>
                          <a:cs typeface="Times New Roman" panose="02020603050405020304"/>
                        </a:rPr>
                        <a:t> </a:t>
                      </a:r>
                      <a:r>
                        <a:rPr sz="1100" b="1" spc="100" dirty="0">
                          <a:latin typeface="Times New Roman" panose="02020603050405020304"/>
                          <a:cs typeface="Times New Roman" panose="02020603050405020304"/>
                        </a:rPr>
                        <a:t>.00</a:t>
                      </a:r>
                      <a:endParaRPr sz="1100">
                        <a:latin typeface="Times New Roman" panose="02020603050405020304"/>
                        <a:cs typeface="Times New Roman" panose="02020603050405020304"/>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txBox="1"/>
          <p:nvPr/>
        </p:nvSpPr>
        <p:spPr>
          <a:xfrm>
            <a:off x="5278501" y="7264082"/>
            <a:ext cx="139700" cy="139700"/>
          </a:xfrm>
          <a:prstGeom prst="rect">
            <a:avLst/>
          </a:prstGeom>
        </p:spPr>
        <p:txBody>
          <a:bodyPr vert="horz" wrap="square" lIns="0" tIns="0" rIns="0" bIns="0" rtlCol="0">
            <a:spAutoFit/>
          </a:bodyPr>
          <a:lstStyle/>
          <a:p>
            <a:pPr marL="12700">
              <a:lnSpc>
                <a:spcPts val="955"/>
              </a:lnSpc>
            </a:pPr>
            <a:r>
              <a:rPr sz="900" spc="-25" dirty="0">
                <a:latin typeface="Calibri" panose="020F0502020204030204"/>
                <a:cs typeface="Calibri" panose="020F0502020204030204"/>
              </a:rPr>
              <a:t>9</a:t>
            </a:r>
            <a:endParaRPr sz="900">
              <a:latin typeface="Calibri" panose="020F0502020204030204"/>
              <a:cs typeface="Calibri" panose="020F0502020204030204"/>
            </a:endParaRPr>
          </a:p>
        </p:txBody>
      </p:sp>
      <p:graphicFrame>
        <p:nvGraphicFramePr>
          <p:cNvPr id="2" name="object 2"/>
          <p:cNvGraphicFramePr>
            <a:graphicFrameLocks noGrp="1"/>
          </p:cNvGraphicFramePr>
          <p:nvPr/>
        </p:nvGraphicFramePr>
        <p:xfrm>
          <a:off x="810259" y="362331"/>
          <a:ext cx="9018905" cy="4676775"/>
        </p:xfrm>
        <a:graphic>
          <a:graphicData uri="http://schemas.openxmlformats.org/drawingml/2006/table">
            <a:tbl>
              <a:tblPr firstRow="1" bandRow="1">
                <a:tableStyleId>{2D5ABB26-0587-4C30-8999-92F81FD0307C}</a:tableStyleId>
              </a:tblPr>
              <a:tblGrid>
                <a:gridCol w="991869"/>
                <a:gridCol w="2650489"/>
                <a:gridCol w="877570"/>
                <a:gridCol w="886460"/>
                <a:gridCol w="657860"/>
                <a:gridCol w="705484"/>
                <a:gridCol w="753109"/>
                <a:gridCol w="743584"/>
                <a:gridCol w="667384"/>
              </a:tblGrid>
              <a:tr h="228600">
                <a:tc>
                  <a:txBody>
                    <a:bodyPr/>
                    <a:lstStyle/>
                    <a:p>
                      <a:pPr marL="71120">
                        <a:lnSpc>
                          <a:spcPct val="100000"/>
                        </a:lnSpc>
                        <a:spcBef>
                          <a:spcPts val="140"/>
                        </a:spcBef>
                      </a:pPr>
                      <a:r>
                        <a:rPr sz="1100" spc="-10" dirty="0">
                          <a:latin typeface="宋体" panose="02010600030101010101" pitchFamily="2" charset="-122"/>
                          <a:cs typeface="宋体" panose="02010600030101010101" pitchFamily="2" charset="-122"/>
                        </a:rPr>
                        <a:t>21201</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140"/>
                        </a:spcBef>
                      </a:pPr>
                      <a:r>
                        <a:rPr sz="1100" spc="-10" dirty="0">
                          <a:latin typeface="宋体" panose="02010600030101010101" pitchFamily="2" charset="-122"/>
                          <a:cs typeface="宋体" panose="02010600030101010101" pitchFamily="2" charset="-122"/>
                        </a:rPr>
                        <a:t>城乡社区管理事务</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140"/>
                        </a:spcBef>
                      </a:pPr>
                      <a:r>
                        <a:rPr sz="1100" spc="-10" dirty="0">
                          <a:latin typeface="宋体" panose="02010600030101010101" pitchFamily="2" charset="-122"/>
                          <a:cs typeface="宋体" panose="02010600030101010101" pitchFamily="2" charset="-122"/>
                        </a:rPr>
                        <a:t>59.25</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140"/>
                        </a:spcBef>
                      </a:pPr>
                      <a:r>
                        <a:rPr sz="1100" spc="-10" dirty="0">
                          <a:latin typeface="宋体" panose="02010600030101010101" pitchFamily="2" charset="-122"/>
                          <a:cs typeface="宋体" panose="02010600030101010101" pitchFamily="2" charset="-122"/>
                        </a:rPr>
                        <a:t>59.25</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14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14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14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14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14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marL="71120">
                        <a:lnSpc>
                          <a:spcPct val="100000"/>
                        </a:lnSpc>
                        <a:spcBef>
                          <a:spcPts val="215"/>
                        </a:spcBef>
                      </a:pPr>
                      <a:r>
                        <a:rPr sz="1100" spc="-10" dirty="0">
                          <a:latin typeface="宋体" panose="02010600030101010101" pitchFamily="2" charset="-122"/>
                          <a:cs typeface="宋体" panose="02010600030101010101" pitchFamily="2" charset="-122"/>
                        </a:rPr>
                        <a:t>2120104</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215"/>
                        </a:spcBef>
                      </a:pPr>
                      <a:r>
                        <a:rPr sz="1100" spc="-15" dirty="0">
                          <a:latin typeface="宋体" panose="02010600030101010101" pitchFamily="2" charset="-122"/>
                          <a:cs typeface="宋体" panose="02010600030101010101" pitchFamily="2" charset="-122"/>
                        </a:rPr>
                        <a:t>城管执法</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5"/>
                        </a:spcBef>
                      </a:pPr>
                      <a:r>
                        <a:rPr sz="1100" spc="-10" dirty="0">
                          <a:latin typeface="宋体" panose="02010600030101010101" pitchFamily="2" charset="-122"/>
                          <a:cs typeface="宋体" panose="02010600030101010101" pitchFamily="2" charset="-122"/>
                        </a:rPr>
                        <a:t>59.25</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215"/>
                        </a:spcBef>
                      </a:pPr>
                      <a:r>
                        <a:rPr sz="1100" spc="-10" dirty="0">
                          <a:latin typeface="宋体" panose="02010600030101010101" pitchFamily="2" charset="-122"/>
                          <a:cs typeface="宋体" panose="02010600030101010101" pitchFamily="2" charset="-122"/>
                        </a:rPr>
                        <a:t>59.25</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marL="71120">
                        <a:lnSpc>
                          <a:spcPct val="100000"/>
                        </a:lnSpc>
                        <a:spcBef>
                          <a:spcPts val="215"/>
                        </a:spcBef>
                      </a:pPr>
                      <a:r>
                        <a:rPr sz="1100" spc="-10" dirty="0">
                          <a:latin typeface="宋体" panose="02010600030101010101" pitchFamily="2" charset="-122"/>
                          <a:cs typeface="宋体" panose="02010600030101010101" pitchFamily="2" charset="-122"/>
                        </a:rPr>
                        <a:t>21208</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215"/>
                        </a:spcBef>
                      </a:pPr>
                      <a:r>
                        <a:rPr sz="1100" spc="-20" dirty="0">
                          <a:latin typeface="宋体" panose="02010600030101010101" pitchFamily="2" charset="-122"/>
                          <a:cs typeface="宋体" panose="02010600030101010101" pitchFamily="2" charset="-122"/>
                        </a:rPr>
                        <a:t>国有土地使用权出让收入安排的支出</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5"/>
                        </a:spcBef>
                      </a:pPr>
                      <a:r>
                        <a:rPr sz="1100" spc="-10" dirty="0">
                          <a:latin typeface="宋体" panose="02010600030101010101" pitchFamily="2" charset="-122"/>
                          <a:cs typeface="宋体" panose="02010600030101010101" pitchFamily="2" charset="-122"/>
                        </a:rPr>
                        <a:t>25.00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215"/>
                        </a:spcBef>
                      </a:pPr>
                      <a:r>
                        <a:rPr sz="1100" spc="-10" dirty="0">
                          <a:latin typeface="宋体" panose="02010600030101010101" pitchFamily="2" charset="-122"/>
                          <a:cs typeface="宋体" panose="02010600030101010101" pitchFamily="2" charset="-122"/>
                        </a:rPr>
                        <a:t>25.00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a:txBody>
                    <a:bodyPr/>
                    <a:lstStyle/>
                    <a:p>
                      <a:pPr marL="71120">
                        <a:lnSpc>
                          <a:spcPct val="100000"/>
                        </a:lnSpc>
                        <a:spcBef>
                          <a:spcPts val="140"/>
                        </a:spcBef>
                      </a:pPr>
                      <a:r>
                        <a:rPr sz="1100" spc="-10" dirty="0">
                          <a:latin typeface="宋体" panose="02010600030101010101" pitchFamily="2" charset="-122"/>
                          <a:cs typeface="宋体" panose="02010600030101010101" pitchFamily="2" charset="-122"/>
                        </a:rPr>
                        <a:t>2120804</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140"/>
                        </a:spcBef>
                      </a:pPr>
                      <a:r>
                        <a:rPr sz="1100" spc="-5" dirty="0">
                          <a:latin typeface="宋体" panose="02010600030101010101" pitchFamily="2" charset="-122"/>
                          <a:cs typeface="宋体" panose="02010600030101010101" pitchFamily="2" charset="-122"/>
                        </a:rPr>
                        <a:t>农村基础设施建设支出</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140"/>
                        </a:spcBef>
                      </a:pPr>
                      <a:r>
                        <a:rPr sz="1100" spc="-10" dirty="0">
                          <a:latin typeface="宋体" panose="02010600030101010101" pitchFamily="2" charset="-122"/>
                          <a:cs typeface="宋体" panose="02010600030101010101" pitchFamily="2" charset="-122"/>
                        </a:rPr>
                        <a:t>25.00</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140"/>
                        </a:spcBef>
                      </a:pPr>
                      <a:r>
                        <a:rPr sz="1100" spc="-10" dirty="0">
                          <a:latin typeface="宋体" panose="02010600030101010101" pitchFamily="2" charset="-122"/>
                          <a:cs typeface="宋体" panose="02010600030101010101" pitchFamily="2" charset="-122"/>
                        </a:rPr>
                        <a:t>25.00</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14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14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14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14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14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marL="71120">
                        <a:lnSpc>
                          <a:spcPct val="100000"/>
                        </a:lnSpc>
                        <a:spcBef>
                          <a:spcPts val="215"/>
                        </a:spcBef>
                      </a:pPr>
                      <a:r>
                        <a:rPr sz="1100" b="1" spc="30" dirty="0">
                          <a:latin typeface="Times New Roman" panose="02020603050405020304"/>
                          <a:cs typeface="Times New Roman" panose="02020603050405020304"/>
                        </a:rPr>
                        <a:t>213</a:t>
                      </a:r>
                      <a:endParaRPr sz="1100">
                        <a:latin typeface="Times New Roman" panose="02020603050405020304"/>
                        <a:cs typeface="Times New Roman" panose="02020603050405020304"/>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215"/>
                        </a:spcBef>
                      </a:pPr>
                      <a:r>
                        <a:rPr sz="1100" b="1" spc="25" dirty="0">
                          <a:latin typeface="Microsoft JhengHei" panose="020B0604030504040204" charset="-120"/>
                          <a:cs typeface="Microsoft JhengHei" panose="020B0604030504040204" charset="-120"/>
                        </a:rPr>
                        <a:t>农林水支出</a:t>
                      </a:r>
                      <a:endParaRPr sz="1100">
                        <a:latin typeface="Microsoft JhengHei" panose="020B0604030504040204" charset="-120"/>
                        <a:cs typeface="Microsoft JhengHei" panose="020B0604030504040204" charset="-120"/>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0165" algn="r">
                        <a:lnSpc>
                          <a:spcPct val="100000"/>
                        </a:lnSpc>
                        <a:spcBef>
                          <a:spcPts val="215"/>
                        </a:spcBef>
                      </a:pPr>
                      <a:r>
                        <a:rPr sz="1100" b="1" spc="75" dirty="0">
                          <a:latin typeface="Times New Roman" panose="02020603050405020304"/>
                          <a:cs typeface="Times New Roman" panose="02020603050405020304"/>
                        </a:rPr>
                        <a:t>600.88</a:t>
                      </a:r>
                      <a:endParaRPr sz="1100">
                        <a:latin typeface="Times New Roman" panose="02020603050405020304"/>
                        <a:cs typeface="Times New Roman" panose="02020603050405020304"/>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9690" algn="r">
                        <a:lnSpc>
                          <a:spcPct val="100000"/>
                        </a:lnSpc>
                        <a:spcBef>
                          <a:spcPts val="215"/>
                        </a:spcBef>
                      </a:pPr>
                      <a:r>
                        <a:rPr sz="1100" b="1" spc="75" dirty="0">
                          <a:latin typeface="Times New Roman" panose="02020603050405020304"/>
                          <a:cs typeface="Times New Roman" panose="02020603050405020304"/>
                        </a:rPr>
                        <a:t>549.83</a:t>
                      </a:r>
                      <a:endParaRPr sz="1100">
                        <a:latin typeface="Times New Roman" panose="02020603050405020304"/>
                        <a:cs typeface="Times New Roman" panose="02020603050405020304"/>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9690" algn="r">
                        <a:lnSpc>
                          <a:spcPct val="100000"/>
                        </a:lnSpc>
                        <a:spcBef>
                          <a:spcPts val="215"/>
                        </a:spcBef>
                      </a:pPr>
                      <a:r>
                        <a:rPr sz="1100" b="1" dirty="0">
                          <a:latin typeface="Times New Roman" panose="02020603050405020304"/>
                          <a:cs typeface="Times New Roman" panose="02020603050405020304"/>
                        </a:rPr>
                        <a:t>0</a:t>
                      </a:r>
                      <a:r>
                        <a:rPr sz="1100" b="1" spc="-155" dirty="0">
                          <a:latin typeface="Times New Roman" panose="02020603050405020304"/>
                          <a:cs typeface="Times New Roman" panose="02020603050405020304"/>
                        </a:rPr>
                        <a:t> </a:t>
                      </a:r>
                      <a:r>
                        <a:rPr sz="1100" b="1" spc="100" dirty="0">
                          <a:latin typeface="Times New Roman" panose="02020603050405020304"/>
                          <a:cs typeface="Times New Roman" panose="02020603050405020304"/>
                        </a:rPr>
                        <a:t>.00</a:t>
                      </a:r>
                      <a:endParaRPr sz="1100">
                        <a:latin typeface="Times New Roman" panose="02020603050405020304"/>
                        <a:cs typeface="Times New Roman" panose="02020603050405020304"/>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9215" algn="r">
                        <a:lnSpc>
                          <a:spcPct val="100000"/>
                        </a:lnSpc>
                        <a:spcBef>
                          <a:spcPts val="215"/>
                        </a:spcBef>
                      </a:pPr>
                      <a:r>
                        <a:rPr sz="1100" b="1" dirty="0">
                          <a:latin typeface="Times New Roman" panose="02020603050405020304"/>
                          <a:cs typeface="Times New Roman" panose="02020603050405020304"/>
                        </a:rPr>
                        <a:t>0</a:t>
                      </a:r>
                      <a:r>
                        <a:rPr sz="1100" b="1" spc="-155" dirty="0">
                          <a:latin typeface="Times New Roman" panose="02020603050405020304"/>
                          <a:cs typeface="Times New Roman" panose="02020603050405020304"/>
                        </a:rPr>
                        <a:t> </a:t>
                      </a:r>
                      <a:r>
                        <a:rPr sz="1100" b="1" spc="100" dirty="0">
                          <a:latin typeface="Times New Roman" panose="02020603050405020304"/>
                          <a:cs typeface="Times New Roman" panose="02020603050405020304"/>
                        </a:rPr>
                        <a:t>.00</a:t>
                      </a:r>
                      <a:endParaRPr sz="1100">
                        <a:latin typeface="Times New Roman" panose="02020603050405020304"/>
                        <a:cs typeface="Times New Roman" panose="02020603050405020304"/>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9690" algn="r">
                        <a:lnSpc>
                          <a:spcPct val="100000"/>
                        </a:lnSpc>
                        <a:spcBef>
                          <a:spcPts val="215"/>
                        </a:spcBef>
                      </a:pPr>
                      <a:r>
                        <a:rPr sz="1100" b="1" dirty="0">
                          <a:latin typeface="Times New Roman" panose="02020603050405020304"/>
                          <a:cs typeface="Times New Roman" panose="02020603050405020304"/>
                        </a:rPr>
                        <a:t>0</a:t>
                      </a:r>
                      <a:r>
                        <a:rPr sz="1100" b="1" spc="-155" dirty="0">
                          <a:latin typeface="Times New Roman" panose="02020603050405020304"/>
                          <a:cs typeface="Times New Roman" panose="02020603050405020304"/>
                        </a:rPr>
                        <a:t> </a:t>
                      </a:r>
                      <a:r>
                        <a:rPr sz="1100" b="1" spc="100" dirty="0">
                          <a:latin typeface="Times New Roman" panose="02020603050405020304"/>
                          <a:cs typeface="Times New Roman" panose="02020603050405020304"/>
                        </a:rPr>
                        <a:t>.00</a:t>
                      </a:r>
                      <a:endParaRPr sz="1100">
                        <a:latin typeface="Times New Roman" panose="02020603050405020304"/>
                        <a:cs typeface="Times New Roman" panose="02020603050405020304"/>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9690" algn="r">
                        <a:lnSpc>
                          <a:spcPct val="100000"/>
                        </a:lnSpc>
                        <a:spcBef>
                          <a:spcPts val="215"/>
                        </a:spcBef>
                      </a:pPr>
                      <a:r>
                        <a:rPr sz="1100" b="1" dirty="0">
                          <a:latin typeface="Times New Roman" panose="02020603050405020304"/>
                          <a:cs typeface="Times New Roman" panose="02020603050405020304"/>
                        </a:rPr>
                        <a:t>0</a:t>
                      </a:r>
                      <a:r>
                        <a:rPr sz="1100" b="1" spc="-155" dirty="0">
                          <a:latin typeface="Times New Roman" panose="02020603050405020304"/>
                          <a:cs typeface="Times New Roman" panose="02020603050405020304"/>
                        </a:rPr>
                        <a:t> </a:t>
                      </a:r>
                      <a:r>
                        <a:rPr sz="1100" b="1" spc="100" dirty="0">
                          <a:latin typeface="Times New Roman" panose="02020603050405020304"/>
                          <a:cs typeface="Times New Roman" panose="02020603050405020304"/>
                        </a:rPr>
                        <a:t>.00</a:t>
                      </a:r>
                      <a:endParaRPr sz="1100">
                        <a:latin typeface="Times New Roman" panose="02020603050405020304"/>
                        <a:cs typeface="Times New Roman" panose="02020603050405020304"/>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9690" algn="r">
                        <a:lnSpc>
                          <a:spcPct val="100000"/>
                        </a:lnSpc>
                        <a:spcBef>
                          <a:spcPts val="215"/>
                        </a:spcBef>
                      </a:pPr>
                      <a:r>
                        <a:rPr sz="1100" b="1" spc="95" dirty="0">
                          <a:latin typeface="Times New Roman" panose="02020603050405020304"/>
                          <a:cs typeface="Times New Roman" panose="02020603050405020304"/>
                        </a:rPr>
                        <a:t>51.05</a:t>
                      </a:r>
                      <a:endParaRPr sz="1100">
                        <a:latin typeface="Times New Roman" panose="02020603050405020304"/>
                        <a:cs typeface="Times New Roman" panose="02020603050405020304"/>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a:txBody>
                    <a:bodyPr/>
                    <a:lstStyle/>
                    <a:p>
                      <a:pPr marL="71120">
                        <a:lnSpc>
                          <a:spcPct val="100000"/>
                        </a:lnSpc>
                        <a:spcBef>
                          <a:spcPts val="140"/>
                        </a:spcBef>
                      </a:pPr>
                      <a:r>
                        <a:rPr sz="1100" spc="-10" dirty="0">
                          <a:latin typeface="宋体" panose="02010600030101010101" pitchFamily="2" charset="-122"/>
                          <a:cs typeface="宋体" panose="02010600030101010101" pitchFamily="2" charset="-122"/>
                        </a:rPr>
                        <a:t>21301</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140"/>
                        </a:spcBef>
                      </a:pPr>
                      <a:r>
                        <a:rPr sz="1100" spc="-15" dirty="0">
                          <a:latin typeface="宋体" panose="02010600030101010101" pitchFamily="2" charset="-122"/>
                          <a:cs typeface="宋体" panose="02010600030101010101" pitchFamily="2" charset="-122"/>
                        </a:rPr>
                        <a:t>农业农村</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5085" algn="r">
                        <a:lnSpc>
                          <a:spcPct val="100000"/>
                        </a:lnSpc>
                        <a:spcBef>
                          <a:spcPts val="140"/>
                        </a:spcBef>
                      </a:pPr>
                      <a:r>
                        <a:rPr sz="1100" spc="-10" dirty="0">
                          <a:latin typeface="宋体" panose="02010600030101010101" pitchFamily="2" charset="-122"/>
                          <a:cs typeface="宋体" panose="02010600030101010101" pitchFamily="2" charset="-122"/>
                        </a:rPr>
                        <a:t>252.14</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140"/>
                        </a:spcBef>
                      </a:pPr>
                      <a:r>
                        <a:rPr sz="1100" spc="-10" dirty="0">
                          <a:latin typeface="宋体" panose="02010600030101010101" pitchFamily="2" charset="-122"/>
                          <a:cs typeface="宋体" panose="02010600030101010101" pitchFamily="2" charset="-122"/>
                        </a:rPr>
                        <a:t>201.09</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14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14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14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14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140"/>
                        </a:spcBef>
                      </a:pPr>
                      <a:r>
                        <a:rPr sz="1100" spc="-10" dirty="0">
                          <a:latin typeface="宋体" panose="02010600030101010101" pitchFamily="2" charset="-122"/>
                          <a:cs typeface="宋体" panose="02010600030101010101" pitchFamily="2" charset="-122"/>
                        </a:rPr>
                        <a:t>51.05</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marL="71120">
                        <a:lnSpc>
                          <a:spcPct val="100000"/>
                        </a:lnSpc>
                        <a:spcBef>
                          <a:spcPts val="215"/>
                        </a:spcBef>
                      </a:pPr>
                      <a:r>
                        <a:rPr sz="1100" spc="-10" dirty="0">
                          <a:latin typeface="宋体" panose="02010600030101010101" pitchFamily="2" charset="-122"/>
                          <a:cs typeface="宋体" panose="02010600030101010101" pitchFamily="2" charset="-122"/>
                        </a:rPr>
                        <a:t>2130104</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215"/>
                        </a:spcBef>
                      </a:pPr>
                      <a:r>
                        <a:rPr sz="1100" spc="-15" dirty="0">
                          <a:latin typeface="宋体" panose="02010600030101010101" pitchFamily="2" charset="-122"/>
                          <a:cs typeface="宋体" panose="02010600030101010101" pitchFamily="2" charset="-122"/>
                        </a:rPr>
                        <a:t>事业运行</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5085" algn="r">
                        <a:lnSpc>
                          <a:spcPct val="100000"/>
                        </a:lnSpc>
                        <a:spcBef>
                          <a:spcPts val="215"/>
                        </a:spcBef>
                      </a:pPr>
                      <a:r>
                        <a:rPr sz="1100" spc="-10" dirty="0">
                          <a:latin typeface="宋体" panose="02010600030101010101" pitchFamily="2" charset="-122"/>
                          <a:cs typeface="宋体" panose="02010600030101010101" pitchFamily="2" charset="-122"/>
                        </a:rPr>
                        <a:t>151.48</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5"/>
                        </a:spcBef>
                      </a:pPr>
                      <a:r>
                        <a:rPr sz="1100" spc="-10" dirty="0">
                          <a:latin typeface="宋体" panose="02010600030101010101" pitchFamily="2" charset="-122"/>
                          <a:cs typeface="宋体" panose="02010600030101010101" pitchFamily="2" charset="-122"/>
                        </a:rPr>
                        <a:t>151.48</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a:txBody>
                    <a:bodyPr/>
                    <a:lstStyle/>
                    <a:p>
                      <a:pPr marL="71120">
                        <a:lnSpc>
                          <a:spcPct val="100000"/>
                        </a:lnSpc>
                        <a:spcBef>
                          <a:spcPts val="215"/>
                        </a:spcBef>
                      </a:pPr>
                      <a:r>
                        <a:rPr sz="1100" spc="-10" dirty="0">
                          <a:latin typeface="宋体" panose="02010600030101010101" pitchFamily="2" charset="-122"/>
                          <a:cs typeface="宋体" panose="02010600030101010101" pitchFamily="2" charset="-122"/>
                        </a:rPr>
                        <a:t>2130199</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215"/>
                        </a:spcBef>
                      </a:pPr>
                      <a:r>
                        <a:rPr sz="1100" spc="-10" dirty="0">
                          <a:latin typeface="宋体" panose="02010600030101010101" pitchFamily="2" charset="-122"/>
                          <a:cs typeface="宋体" panose="02010600030101010101" pitchFamily="2" charset="-122"/>
                        </a:rPr>
                        <a:t>其他农业农村支出</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5085" algn="r">
                        <a:lnSpc>
                          <a:spcPct val="100000"/>
                        </a:lnSpc>
                        <a:spcBef>
                          <a:spcPts val="215"/>
                        </a:spcBef>
                      </a:pPr>
                      <a:r>
                        <a:rPr sz="1100" spc="-10" dirty="0">
                          <a:latin typeface="宋体" panose="02010600030101010101" pitchFamily="2" charset="-122"/>
                          <a:cs typeface="宋体" panose="02010600030101010101" pitchFamily="2" charset="-122"/>
                        </a:rPr>
                        <a:t>100.66</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215"/>
                        </a:spcBef>
                      </a:pPr>
                      <a:r>
                        <a:rPr sz="1100" spc="-10" dirty="0">
                          <a:latin typeface="宋体" panose="02010600030101010101" pitchFamily="2" charset="-122"/>
                          <a:cs typeface="宋体" panose="02010600030101010101" pitchFamily="2" charset="-122"/>
                        </a:rPr>
                        <a:t>49.61</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215"/>
                        </a:spcBef>
                      </a:pPr>
                      <a:r>
                        <a:rPr sz="1100" spc="-10" dirty="0">
                          <a:latin typeface="宋体" panose="02010600030101010101" pitchFamily="2" charset="-122"/>
                          <a:cs typeface="宋体" panose="02010600030101010101" pitchFamily="2" charset="-122"/>
                        </a:rPr>
                        <a:t>51.05</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marL="71120">
                        <a:lnSpc>
                          <a:spcPct val="100000"/>
                        </a:lnSpc>
                        <a:spcBef>
                          <a:spcPts val="215"/>
                        </a:spcBef>
                      </a:pPr>
                      <a:r>
                        <a:rPr sz="1100" spc="-10" dirty="0">
                          <a:latin typeface="宋体" panose="02010600030101010101" pitchFamily="2" charset="-122"/>
                          <a:cs typeface="宋体" panose="02010600030101010101" pitchFamily="2" charset="-122"/>
                        </a:rPr>
                        <a:t>21307</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215"/>
                        </a:spcBef>
                      </a:pPr>
                      <a:r>
                        <a:rPr sz="1100" spc="-10" dirty="0">
                          <a:latin typeface="宋体" panose="02010600030101010101" pitchFamily="2" charset="-122"/>
                          <a:cs typeface="宋体" panose="02010600030101010101" pitchFamily="2" charset="-122"/>
                        </a:rPr>
                        <a:t>农村综合改革</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5085" algn="r">
                        <a:lnSpc>
                          <a:spcPct val="100000"/>
                        </a:lnSpc>
                        <a:spcBef>
                          <a:spcPts val="215"/>
                        </a:spcBef>
                      </a:pPr>
                      <a:r>
                        <a:rPr sz="1100" spc="-10" dirty="0">
                          <a:latin typeface="宋体" panose="02010600030101010101" pitchFamily="2" charset="-122"/>
                          <a:cs typeface="宋体" panose="02010600030101010101" pitchFamily="2" charset="-122"/>
                        </a:rPr>
                        <a:t>348.74</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5"/>
                        </a:spcBef>
                      </a:pPr>
                      <a:r>
                        <a:rPr sz="1100" spc="-10" dirty="0">
                          <a:latin typeface="宋体" panose="02010600030101010101" pitchFamily="2" charset="-122"/>
                          <a:cs typeface="宋体" panose="02010600030101010101" pitchFamily="2" charset="-122"/>
                        </a:rPr>
                        <a:t>348.74</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marL="71120">
                        <a:lnSpc>
                          <a:spcPct val="100000"/>
                        </a:lnSpc>
                        <a:spcBef>
                          <a:spcPts val="215"/>
                        </a:spcBef>
                      </a:pPr>
                      <a:r>
                        <a:rPr sz="1100" spc="-10" dirty="0">
                          <a:latin typeface="宋体" panose="02010600030101010101" pitchFamily="2" charset="-122"/>
                          <a:cs typeface="宋体" panose="02010600030101010101" pitchFamily="2" charset="-122"/>
                        </a:rPr>
                        <a:t>2130701</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215"/>
                        </a:spcBef>
                      </a:pPr>
                      <a:r>
                        <a:rPr sz="1100" spc="-15" dirty="0">
                          <a:latin typeface="宋体" panose="02010600030101010101" pitchFamily="2" charset="-122"/>
                          <a:cs typeface="宋体" panose="02010600030101010101" pitchFamily="2" charset="-122"/>
                        </a:rPr>
                        <a:t>对村级公益事业建设的补助</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5"/>
                        </a:spcBef>
                      </a:pPr>
                      <a:r>
                        <a:rPr sz="1100" spc="-10" dirty="0">
                          <a:latin typeface="宋体" panose="02010600030101010101" pitchFamily="2" charset="-122"/>
                          <a:cs typeface="宋体" panose="02010600030101010101" pitchFamily="2" charset="-122"/>
                        </a:rPr>
                        <a:t>15.00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215"/>
                        </a:spcBef>
                      </a:pPr>
                      <a:r>
                        <a:rPr sz="1100" spc="-10" dirty="0">
                          <a:latin typeface="宋体" panose="02010600030101010101" pitchFamily="2" charset="-122"/>
                          <a:cs typeface="宋体" panose="02010600030101010101" pitchFamily="2" charset="-122"/>
                        </a:rPr>
                        <a:t>15.00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a:txBody>
                    <a:bodyPr/>
                    <a:lstStyle/>
                    <a:p>
                      <a:pPr marL="71120">
                        <a:lnSpc>
                          <a:spcPct val="100000"/>
                        </a:lnSpc>
                        <a:spcBef>
                          <a:spcPts val="135"/>
                        </a:spcBef>
                      </a:pPr>
                      <a:r>
                        <a:rPr sz="1100" spc="-10" dirty="0">
                          <a:latin typeface="宋体" panose="02010600030101010101" pitchFamily="2" charset="-122"/>
                          <a:cs typeface="宋体" panose="02010600030101010101" pitchFamily="2" charset="-122"/>
                        </a:rPr>
                        <a:t>2130705</a:t>
                      </a:r>
                      <a:endParaRPr sz="1100">
                        <a:latin typeface="宋体" panose="02010600030101010101" pitchFamily="2" charset="-122"/>
                        <a:cs typeface="宋体" panose="02010600030101010101" pitchFamily="2" charset="-122"/>
                      </a:endParaRPr>
                    </a:p>
                  </a:txBody>
                  <a:tcPr marL="0" marR="0" marT="171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135"/>
                        </a:spcBef>
                      </a:pPr>
                      <a:r>
                        <a:rPr sz="1100" spc="-15" dirty="0">
                          <a:latin typeface="宋体" panose="02010600030101010101" pitchFamily="2" charset="-122"/>
                          <a:cs typeface="宋体" panose="02010600030101010101" pitchFamily="2" charset="-122"/>
                        </a:rPr>
                        <a:t>对村民委员会和村党支部的补助</a:t>
                      </a:r>
                      <a:endParaRPr sz="1100">
                        <a:latin typeface="宋体" panose="02010600030101010101" pitchFamily="2" charset="-122"/>
                        <a:cs typeface="宋体" panose="02010600030101010101" pitchFamily="2" charset="-122"/>
                      </a:endParaRPr>
                    </a:p>
                  </a:txBody>
                  <a:tcPr marL="0" marR="0" marT="171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5085" algn="r">
                        <a:lnSpc>
                          <a:spcPct val="100000"/>
                        </a:lnSpc>
                        <a:spcBef>
                          <a:spcPts val="135"/>
                        </a:spcBef>
                      </a:pPr>
                      <a:r>
                        <a:rPr sz="1100" spc="-10" dirty="0">
                          <a:latin typeface="宋体" panose="02010600030101010101" pitchFamily="2" charset="-122"/>
                          <a:cs typeface="宋体" panose="02010600030101010101" pitchFamily="2" charset="-122"/>
                        </a:rPr>
                        <a:t>183.74</a:t>
                      </a:r>
                      <a:endParaRPr sz="1100">
                        <a:latin typeface="宋体" panose="02010600030101010101" pitchFamily="2" charset="-122"/>
                        <a:cs typeface="宋体" panose="02010600030101010101" pitchFamily="2" charset="-122"/>
                      </a:endParaRPr>
                    </a:p>
                  </a:txBody>
                  <a:tcPr marL="0" marR="0" marT="171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135"/>
                        </a:spcBef>
                      </a:pPr>
                      <a:r>
                        <a:rPr sz="1100" spc="-10" dirty="0">
                          <a:latin typeface="宋体" panose="02010600030101010101" pitchFamily="2" charset="-122"/>
                          <a:cs typeface="宋体" panose="02010600030101010101" pitchFamily="2" charset="-122"/>
                        </a:rPr>
                        <a:t>183.74</a:t>
                      </a:r>
                      <a:endParaRPr sz="1100">
                        <a:latin typeface="宋体" panose="02010600030101010101" pitchFamily="2" charset="-122"/>
                        <a:cs typeface="宋体" panose="02010600030101010101" pitchFamily="2" charset="-122"/>
                      </a:endParaRPr>
                    </a:p>
                  </a:txBody>
                  <a:tcPr marL="0" marR="0" marT="171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13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171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13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171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13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171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13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171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13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171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marL="71120">
                        <a:lnSpc>
                          <a:spcPct val="100000"/>
                        </a:lnSpc>
                        <a:spcBef>
                          <a:spcPts val="210"/>
                        </a:spcBef>
                      </a:pPr>
                      <a:r>
                        <a:rPr sz="1100" spc="-10" dirty="0">
                          <a:latin typeface="宋体" panose="02010600030101010101" pitchFamily="2" charset="-122"/>
                          <a:cs typeface="宋体" panose="02010600030101010101" pitchFamily="2" charset="-122"/>
                        </a:rPr>
                        <a:t>2130799</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210"/>
                        </a:spcBef>
                      </a:pPr>
                      <a:r>
                        <a:rPr sz="1100" spc="-5" dirty="0">
                          <a:latin typeface="宋体" panose="02010600030101010101" pitchFamily="2" charset="-122"/>
                          <a:cs typeface="宋体" panose="02010600030101010101" pitchFamily="2" charset="-122"/>
                        </a:rPr>
                        <a:t>其他农村综合改革支出</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5085" algn="r">
                        <a:lnSpc>
                          <a:spcPct val="100000"/>
                        </a:lnSpc>
                        <a:spcBef>
                          <a:spcPts val="210"/>
                        </a:spcBef>
                      </a:pPr>
                      <a:r>
                        <a:rPr sz="1100" spc="-10" dirty="0">
                          <a:latin typeface="宋体" panose="02010600030101010101" pitchFamily="2" charset="-122"/>
                          <a:cs typeface="宋体" panose="02010600030101010101" pitchFamily="2" charset="-122"/>
                        </a:rPr>
                        <a:t>150.00</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0"/>
                        </a:spcBef>
                      </a:pPr>
                      <a:r>
                        <a:rPr sz="1100" spc="-10" dirty="0">
                          <a:latin typeface="宋体" panose="02010600030101010101" pitchFamily="2" charset="-122"/>
                          <a:cs typeface="宋体" panose="02010600030101010101" pitchFamily="2" charset="-122"/>
                        </a:rPr>
                        <a:t>150.00</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21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21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a:txBody>
                    <a:bodyPr/>
                    <a:lstStyle/>
                    <a:p>
                      <a:pPr marL="71120">
                        <a:lnSpc>
                          <a:spcPct val="100000"/>
                        </a:lnSpc>
                        <a:spcBef>
                          <a:spcPts val="210"/>
                        </a:spcBef>
                      </a:pPr>
                      <a:r>
                        <a:rPr sz="1100" b="1" spc="30" dirty="0">
                          <a:latin typeface="Times New Roman" panose="02020603050405020304"/>
                          <a:cs typeface="Times New Roman" panose="02020603050405020304"/>
                        </a:rPr>
                        <a:t>221</a:t>
                      </a:r>
                      <a:endParaRPr sz="1100">
                        <a:latin typeface="Times New Roman" panose="02020603050405020304"/>
                        <a:cs typeface="Times New Roman" panose="02020603050405020304"/>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210"/>
                        </a:spcBef>
                      </a:pPr>
                      <a:r>
                        <a:rPr sz="1100" b="1" spc="20" dirty="0">
                          <a:latin typeface="Microsoft JhengHei" panose="020B0604030504040204" charset="-120"/>
                          <a:cs typeface="Microsoft JhengHei" panose="020B0604030504040204" charset="-120"/>
                        </a:rPr>
                        <a:t>住房保障支出</a:t>
                      </a:r>
                      <a:endParaRPr sz="1100">
                        <a:latin typeface="Microsoft JhengHei" panose="020B0604030504040204" charset="-120"/>
                        <a:cs typeface="Microsoft JhengHei" panose="020B0604030504040204" charset="-120"/>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0165" algn="r">
                        <a:lnSpc>
                          <a:spcPct val="100000"/>
                        </a:lnSpc>
                        <a:spcBef>
                          <a:spcPts val="210"/>
                        </a:spcBef>
                      </a:pPr>
                      <a:r>
                        <a:rPr sz="1100" b="1" spc="95" dirty="0">
                          <a:latin typeface="Times New Roman" panose="02020603050405020304"/>
                          <a:cs typeface="Times New Roman" panose="02020603050405020304"/>
                        </a:rPr>
                        <a:t>35.43</a:t>
                      </a:r>
                      <a:endParaRPr sz="1100">
                        <a:latin typeface="Times New Roman" panose="02020603050405020304"/>
                        <a:cs typeface="Times New Roman" panose="02020603050405020304"/>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9690" algn="r">
                        <a:lnSpc>
                          <a:spcPct val="100000"/>
                        </a:lnSpc>
                        <a:spcBef>
                          <a:spcPts val="210"/>
                        </a:spcBef>
                      </a:pPr>
                      <a:r>
                        <a:rPr sz="1100" b="1" spc="95" dirty="0">
                          <a:latin typeface="Times New Roman" panose="02020603050405020304"/>
                          <a:cs typeface="Times New Roman" panose="02020603050405020304"/>
                        </a:rPr>
                        <a:t>35.43</a:t>
                      </a:r>
                      <a:endParaRPr sz="1100">
                        <a:latin typeface="Times New Roman" panose="02020603050405020304"/>
                        <a:cs typeface="Times New Roman" panose="02020603050405020304"/>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9690" algn="r">
                        <a:lnSpc>
                          <a:spcPct val="100000"/>
                        </a:lnSpc>
                        <a:spcBef>
                          <a:spcPts val="210"/>
                        </a:spcBef>
                      </a:pPr>
                      <a:r>
                        <a:rPr sz="1100" b="1" dirty="0">
                          <a:latin typeface="Times New Roman" panose="02020603050405020304"/>
                          <a:cs typeface="Times New Roman" panose="02020603050405020304"/>
                        </a:rPr>
                        <a:t>0</a:t>
                      </a:r>
                      <a:r>
                        <a:rPr sz="1100" b="1" spc="-155" dirty="0">
                          <a:latin typeface="Times New Roman" panose="02020603050405020304"/>
                          <a:cs typeface="Times New Roman" panose="02020603050405020304"/>
                        </a:rPr>
                        <a:t> </a:t>
                      </a:r>
                      <a:r>
                        <a:rPr sz="1100" b="1" spc="100" dirty="0">
                          <a:latin typeface="Times New Roman" panose="02020603050405020304"/>
                          <a:cs typeface="Times New Roman" panose="02020603050405020304"/>
                        </a:rPr>
                        <a:t>.00</a:t>
                      </a:r>
                      <a:endParaRPr sz="1100">
                        <a:latin typeface="Times New Roman" panose="02020603050405020304"/>
                        <a:cs typeface="Times New Roman" panose="02020603050405020304"/>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9215" algn="r">
                        <a:lnSpc>
                          <a:spcPct val="100000"/>
                        </a:lnSpc>
                        <a:spcBef>
                          <a:spcPts val="210"/>
                        </a:spcBef>
                      </a:pPr>
                      <a:r>
                        <a:rPr sz="1100" b="1" dirty="0">
                          <a:latin typeface="Times New Roman" panose="02020603050405020304"/>
                          <a:cs typeface="Times New Roman" panose="02020603050405020304"/>
                        </a:rPr>
                        <a:t>0</a:t>
                      </a:r>
                      <a:r>
                        <a:rPr sz="1100" b="1" spc="-155" dirty="0">
                          <a:latin typeface="Times New Roman" panose="02020603050405020304"/>
                          <a:cs typeface="Times New Roman" panose="02020603050405020304"/>
                        </a:rPr>
                        <a:t> </a:t>
                      </a:r>
                      <a:r>
                        <a:rPr sz="1100" b="1" spc="100" dirty="0">
                          <a:latin typeface="Times New Roman" panose="02020603050405020304"/>
                          <a:cs typeface="Times New Roman" panose="02020603050405020304"/>
                        </a:rPr>
                        <a:t>.00</a:t>
                      </a:r>
                      <a:endParaRPr sz="1100">
                        <a:latin typeface="Times New Roman" panose="02020603050405020304"/>
                        <a:cs typeface="Times New Roman" panose="02020603050405020304"/>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9690" algn="r">
                        <a:lnSpc>
                          <a:spcPct val="100000"/>
                        </a:lnSpc>
                        <a:spcBef>
                          <a:spcPts val="210"/>
                        </a:spcBef>
                      </a:pPr>
                      <a:r>
                        <a:rPr sz="1100" b="1" dirty="0">
                          <a:latin typeface="Times New Roman" panose="02020603050405020304"/>
                          <a:cs typeface="Times New Roman" panose="02020603050405020304"/>
                        </a:rPr>
                        <a:t>0</a:t>
                      </a:r>
                      <a:r>
                        <a:rPr sz="1100" b="1" spc="-155" dirty="0">
                          <a:latin typeface="Times New Roman" panose="02020603050405020304"/>
                          <a:cs typeface="Times New Roman" panose="02020603050405020304"/>
                        </a:rPr>
                        <a:t> </a:t>
                      </a:r>
                      <a:r>
                        <a:rPr sz="1100" b="1" spc="100" dirty="0">
                          <a:latin typeface="Times New Roman" panose="02020603050405020304"/>
                          <a:cs typeface="Times New Roman" panose="02020603050405020304"/>
                        </a:rPr>
                        <a:t>.00</a:t>
                      </a:r>
                      <a:endParaRPr sz="1100">
                        <a:latin typeface="Times New Roman" panose="02020603050405020304"/>
                        <a:cs typeface="Times New Roman" panose="02020603050405020304"/>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9690" algn="r">
                        <a:lnSpc>
                          <a:spcPct val="100000"/>
                        </a:lnSpc>
                        <a:spcBef>
                          <a:spcPts val="210"/>
                        </a:spcBef>
                      </a:pPr>
                      <a:r>
                        <a:rPr sz="1100" b="1" dirty="0">
                          <a:latin typeface="Times New Roman" panose="02020603050405020304"/>
                          <a:cs typeface="Times New Roman" panose="02020603050405020304"/>
                        </a:rPr>
                        <a:t>0</a:t>
                      </a:r>
                      <a:r>
                        <a:rPr sz="1100" b="1" spc="-155" dirty="0">
                          <a:latin typeface="Times New Roman" panose="02020603050405020304"/>
                          <a:cs typeface="Times New Roman" panose="02020603050405020304"/>
                        </a:rPr>
                        <a:t> </a:t>
                      </a:r>
                      <a:r>
                        <a:rPr sz="1100" b="1" spc="100" dirty="0">
                          <a:latin typeface="Times New Roman" panose="02020603050405020304"/>
                          <a:cs typeface="Times New Roman" panose="02020603050405020304"/>
                        </a:rPr>
                        <a:t>.00</a:t>
                      </a:r>
                      <a:endParaRPr sz="1100">
                        <a:latin typeface="Times New Roman" panose="02020603050405020304"/>
                        <a:cs typeface="Times New Roman" panose="02020603050405020304"/>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8580" algn="r">
                        <a:lnSpc>
                          <a:spcPct val="100000"/>
                        </a:lnSpc>
                        <a:spcBef>
                          <a:spcPts val="210"/>
                        </a:spcBef>
                      </a:pPr>
                      <a:r>
                        <a:rPr sz="1100" b="1" dirty="0">
                          <a:latin typeface="Times New Roman" panose="02020603050405020304"/>
                          <a:cs typeface="Times New Roman" panose="02020603050405020304"/>
                        </a:rPr>
                        <a:t>0</a:t>
                      </a:r>
                      <a:r>
                        <a:rPr sz="1100" b="1" spc="-155" dirty="0">
                          <a:latin typeface="Times New Roman" panose="02020603050405020304"/>
                          <a:cs typeface="Times New Roman" panose="02020603050405020304"/>
                        </a:rPr>
                        <a:t> </a:t>
                      </a:r>
                      <a:r>
                        <a:rPr sz="1100" b="1" spc="100" dirty="0">
                          <a:latin typeface="Times New Roman" panose="02020603050405020304"/>
                          <a:cs typeface="Times New Roman" panose="02020603050405020304"/>
                        </a:rPr>
                        <a:t>.00</a:t>
                      </a:r>
                      <a:endParaRPr sz="1100">
                        <a:latin typeface="Times New Roman" panose="02020603050405020304"/>
                        <a:cs typeface="Times New Roman" panose="02020603050405020304"/>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marL="71120">
                        <a:lnSpc>
                          <a:spcPct val="100000"/>
                        </a:lnSpc>
                        <a:spcBef>
                          <a:spcPts val="210"/>
                        </a:spcBef>
                      </a:pPr>
                      <a:r>
                        <a:rPr sz="1100" spc="-10" dirty="0">
                          <a:latin typeface="宋体" panose="02010600030101010101" pitchFamily="2" charset="-122"/>
                          <a:cs typeface="宋体" panose="02010600030101010101" pitchFamily="2" charset="-122"/>
                        </a:rPr>
                        <a:t>22102</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210"/>
                        </a:spcBef>
                      </a:pPr>
                      <a:r>
                        <a:rPr sz="1100" spc="-10" dirty="0">
                          <a:latin typeface="宋体" panose="02010600030101010101" pitchFamily="2" charset="-122"/>
                          <a:cs typeface="宋体" panose="02010600030101010101" pitchFamily="2" charset="-122"/>
                        </a:rPr>
                        <a:t>住房改革支出</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0"/>
                        </a:spcBef>
                      </a:pPr>
                      <a:r>
                        <a:rPr sz="1100" spc="-10" dirty="0">
                          <a:latin typeface="宋体" panose="02010600030101010101" pitchFamily="2" charset="-122"/>
                          <a:cs typeface="宋体" panose="02010600030101010101" pitchFamily="2" charset="-122"/>
                        </a:rPr>
                        <a:t>35.43</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210"/>
                        </a:spcBef>
                      </a:pPr>
                      <a:r>
                        <a:rPr sz="1100" spc="-10" dirty="0">
                          <a:latin typeface="宋体" panose="02010600030101010101" pitchFamily="2" charset="-122"/>
                          <a:cs typeface="宋体" panose="02010600030101010101" pitchFamily="2" charset="-122"/>
                        </a:rPr>
                        <a:t>35.43</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21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21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marL="71120">
                        <a:lnSpc>
                          <a:spcPct val="100000"/>
                        </a:lnSpc>
                        <a:spcBef>
                          <a:spcPts val="210"/>
                        </a:spcBef>
                      </a:pPr>
                      <a:r>
                        <a:rPr sz="1100" spc="-10" dirty="0">
                          <a:latin typeface="宋体" panose="02010600030101010101" pitchFamily="2" charset="-122"/>
                          <a:cs typeface="宋体" panose="02010600030101010101" pitchFamily="2" charset="-122"/>
                        </a:rPr>
                        <a:t>2210201</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210"/>
                        </a:spcBef>
                      </a:pPr>
                      <a:r>
                        <a:rPr sz="1100" spc="-10" dirty="0">
                          <a:latin typeface="宋体" panose="02010600030101010101" pitchFamily="2" charset="-122"/>
                          <a:cs typeface="宋体" panose="02010600030101010101" pitchFamily="2" charset="-122"/>
                        </a:rPr>
                        <a:t>住房公积金</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0"/>
                        </a:spcBef>
                      </a:pPr>
                      <a:r>
                        <a:rPr sz="1100" spc="-10" dirty="0">
                          <a:latin typeface="宋体" panose="02010600030101010101" pitchFamily="2" charset="-122"/>
                          <a:cs typeface="宋体" panose="02010600030101010101" pitchFamily="2" charset="-122"/>
                        </a:rPr>
                        <a:t>35.43</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210"/>
                        </a:spcBef>
                      </a:pPr>
                      <a:r>
                        <a:rPr sz="1100" spc="-10" dirty="0">
                          <a:latin typeface="宋体" panose="02010600030101010101" pitchFamily="2" charset="-122"/>
                          <a:cs typeface="宋体" panose="02010600030101010101" pitchFamily="2" charset="-122"/>
                        </a:rPr>
                        <a:t>35.43</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21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21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a:txBody>
                    <a:bodyPr/>
                    <a:lstStyle/>
                    <a:p>
                      <a:pPr marL="71120">
                        <a:lnSpc>
                          <a:spcPct val="100000"/>
                        </a:lnSpc>
                        <a:spcBef>
                          <a:spcPts val="135"/>
                        </a:spcBef>
                      </a:pPr>
                      <a:r>
                        <a:rPr sz="1100" b="1" spc="30" dirty="0">
                          <a:latin typeface="Times New Roman" panose="02020603050405020304"/>
                          <a:cs typeface="Times New Roman" panose="02020603050405020304"/>
                        </a:rPr>
                        <a:t>224</a:t>
                      </a:r>
                      <a:endParaRPr sz="1100">
                        <a:latin typeface="Times New Roman" panose="02020603050405020304"/>
                        <a:cs typeface="Times New Roman" panose="02020603050405020304"/>
                      </a:endParaRPr>
                    </a:p>
                  </a:txBody>
                  <a:tcPr marL="0" marR="0" marT="171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135"/>
                        </a:spcBef>
                      </a:pPr>
                      <a:r>
                        <a:rPr sz="1100" b="1" spc="-15" dirty="0">
                          <a:latin typeface="Microsoft JhengHei" panose="020B0604030504040204" charset="-120"/>
                          <a:cs typeface="Microsoft JhengHei" panose="020B0604030504040204" charset="-120"/>
                        </a:rPr>
                        <a:t>灾害防治及应急管理支出</a:t>
                      </a:r>
                      <a:endParaRPr sz="1100">
                        <a:latin typeface="Microsoft JhengHei" panose="020B0604030504040204" charset="-120"/>
                        <a:cs typeface="Microsoft JhengHei" panose="020B0604030504040204" charset="-120"/>
                      </a:endParaRPr>
                    </a:p>
                  </a:txBody>
                  <a:tcPr marL="0" marR="0" marT="171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9690" algn="r">
                        <a:lnSpc>
                          <a:spcPct val="100000"/>
                        </a:lnSpc>
                        <a:spcBef>
                          <a:spcPts val="135"/>
                        </a:spcBef>
                      </a:pPr>
                      <a:r>
                        <a:rPr sz="1100" b="1" dirty="0">
                          <a:latin typeface="Times New Roman" panose="02020603050405020304"/>
                          <a:cs typeface="Times New Roman" panose="02020603050405020304"/>
                        </a:rPr>
                        <a:t>5</a:t>
                      </a:r>
                      <a:r>
                        <a:rPr sz="1100" b="1" spc="-155" dirty="0">
                          <a:latin typeface="Times New Roman" panose="02020603050405020304"/>
                          <a:cs typeface="Times New Roman" panose="02020603050405020304"/>
                        </a:rPr>
                        <a:t> </a:t>
                      </a:r>
                      <a:r>
                        <a:rPr sz="1100" b="1" spc="100" dirty="0">
                          <a:latin typeface="Times New Roman" panose="02020603050405020304"/>
                          <a:cs typeface="Times New Roman" panose="02020603050405020304"/>
                        </a:rPr>
                        <a:t>.25</a:t>
                      </a:r>
                      <a:endParaRPr sz="1100">
                        <a:latin typeface="Times New Roman" panose="02020603050405020304"/>
                        <a:cs typeface="Times New Roman" panose="02020603050405020304"/>
                      </a:endParaRPr>
                    </a:p>
                  </a:txBody>
                  <a:tcPr marL="0" marR="0" marT="171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9215" algn="r">
                        <a:lnSpc>
                          <a:spcPct val="100000"/>
                        </a:lnSpc>
                        <a:spcBef>
                          <a:spcPts val="135"/>
                        </a:spcBef>
                      </a:pPr>
                      <a:r>
                        <a:rPr sz="1100" b="1" dirty="0">
                          <a:latin typeface="Times New Roman" panose="02020603050405020304"/>
                          <a:cs typeface="Times New Roman" panose="02020603050405020304"/>
                        </a:rPr>
                        <a:t>5</a:t>
                      </a:r>
                      <a:r>
                        <a:rPr sz="1100" b="1" spc="-155" dirty="0">
                          <a:latin typeface="Times New Roman" panose="02020603050405020304"/>
                          <a:cs typeface="Times New Roman" panose="02020603050405020304"/>
                        </a:rPr>
                        <a:t> </a:t>
                      </a:r>
                      <a:r>
                        <a:rPr sz="1100" b="1" spc="100" dirty="0">
                          <a:latin typeface="Times New Roman" panose="02020603050405020304"/>
                          <a:cs typeface="Times New Roman" panose="02020603050405020304"/>
                        </a:rPr>
                        <a:t>.25</a:t>
                      </a:r>
                      <a:endParaRPr sz="1100">
                        <a:latin typeface="Times New Roman" panose="02020603050405020304"/>
                        <a:cs typeface="Times New Roman" panose="02020603050405020304"/>
                      </a:endParaRPr>
                    </a:p>
                  </a:txBody>
                  <a:tcPr marL="0" marR="0" marT="171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9690" algn="r">
                        <a:lnSpc>
                          <a:spcPct val="100000"/>
                        </a:lnSpc>
                        <a:spcBef>
                          <a:spcPts val="135"/>
                        </a:spcBef>
                      </a:pPr>
                      <a:r>
                        <a:rPr sz="1100" b="1" dirty="0">
                          <a:latin typeface="Times New Roman" panose="02020603050405020304"/>
                          <a:cs typeface="Times New Roman" panose="02020603050405020304"/>
                        </a:rPr>
                        <a:t>0</a:t>
                      </a:r>
                      <a:r>
                        <a:rPr sz="1100" b="1" spc="-155" dirty="0">
                          <a:latin typeface="Times New Roman" panose="02020603050405020304"/>
                          <a:cs typeface="Times New Roman" panose="02020603050405020304"/>
                        </a:rPr>
                        <a:t> </a:t>
                      </a:r>
                      <a:r>
                        <a:rPr sz="1100" b="1" spc="100" dirty="0">
                          <a:latin typeface="Times New Roman" panose="02020603050405020304"/>
                          <a:cs typeface="Times New Roman" panose="02020603050405020304"/>
                        </a:rPr>
                        <a:t>.00</a:t>
                      </a:r>
                      <a:endParaRPr sz="1100">
                        <a:latin typeface="Times New Roman" panose="02020603050405020304"/>
                        <a:cs typeface="Times New Roman" panose="02020603050405020304"/>
                      </a:endParaRPr>
                    </a:p>
                  </a:txBody>
                  <a:tcPr marL="0" marR="0" marT="171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9215" algn="r">
                        <a:lnSpc>
                          <a:spcPct val="100000"/>
                        </a:lnSpc>
                        <a:spcBef>
                          <a:spcPts val="135"/>
                        </a:spcBef>
                      </a:pPr>
                      <a:r>
                        <a:rPr sz="1100" b="1" dirty="0">
                          <a:latin typeface="Times New Roman" panose="02020603050405020304"/>
                          <a:cs typeface="Times New Roman" panose="02020603050405020304"/>
                        </a:rPr>
                        <a:t>0</a:t>
                      </a:r>
                      <a:r>
                        <a:rPr sz="1100" b="1" spc="-155" dirty="0">
                          <a:latin typeface="Times New Roman" panose="02020603050405020304"/>
                          <a:cs typeface="Times New Roman" panose="02020603050405020304"/>
                        </a:rPr>
                        <a:t> </a:t>
                      </a:r>
                      <a:r>
                        <a:rPr sz="1100" b="1" spc="100" dirty="0">
                          <a:latin typeface="Times New Roman" panose="02020603050405020304"/>
                          <a:cs typeface="Times New Roman" panose="02020603050405020304"/>
                        </a:rPr>
                        <a:t>.00</a:t>
                      </a:r>
                      <a:endParaRPr sz="1100">
                        <a:latin typeface="Times New Roman" panose="02020603050405020304"/>
                        <a:cs typeface="Times New Roman" panose="02020603050405020304"/>
                      </a:endParaRPr>
                    </a:p>
                  </a:txBody>
                  <a:tcPr marL="0" marR="0" marT="171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9690" algn="r">
                        <a:lnSpc>
                          <a:spcPct val="100000"/>
                        </a:lnSpc>
                        <a:spcBef>
                          <a:spcPts val="135"/>
                        </a:spcBef>
                      </a:pPr>
                      <a:r>
                        <a:rPr sz="1100" b="1" dirty="0">
                          <a:latin typeface="Times New Roman" panose="02020603050405020304"/>
                          <a:cs typeface="Times New Roman" panose="02020603050405020304"/>
                        </a:rPr>
                        <a:t>0</a:t>
                      </a:r>
                      <a:r>
                        <a:rPr sz="1100" b="1" spc="-155" dirty="0">
                          <a:latin typeface="Times New Roman" panose="02020603050405020304"/>
                          <a:cs typeface="Times New Roman" panose="02020603050405020304"/>
                        </a:rPr>
                        <a:t> </a:t>
                      </a:r>
                      <a:r>
                        <a:rPr sz="1100" b="1" spc="100" dirty="0">
                          <a:latin typeface="Times New Roman" panose="02020603050405020304"/>
                          <a:cs typeface="Times New Roman" panose="02020603050405020304"/>
                        </a:rPr>
                        <a:t>.00</a:t>
                      </a:r>
                      <a:endParaRPr sz="1100">
                        <a:latin typeface="Times New Roman" panose="02020603050405020304"/>
                        <a:cs typeface="Times New Roman" panose="02020603050405020304"/>
                      </a:endParaRPr>
                    </a:p>
                  </a:txBody>
                  <a:tcPr marL="0" marR="0" marT="171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9690" algn="r">
                        <a:lnSpc>
                          <a:spcPct val="100000"/>
                        </a:lnSpc>
                        <a:spcBef>
                          <a:spcPts val="135"/>
                        </a:spcBef>
                      </a:pPr>
                      <a:r>
                        <a:rPr sz="1100" b="1" dirty="0">
                          <a:latin typeface="Times New Roman" panose="02020603050405020304"/>
                          <a:cs typeface="Times New Roman" panose="02020603050405020304"/>
                        </a:rPr>
                        <a:t>0</a:t>
                      </a:r>
                      <a:r>
                        <a:rPr sz="1100" b="1" spc="-155" dirty="0">
                          <a:latin typeface="Times New Roman" panose="02020603050405020304"/>
                          <a:cs typeface="Times New Roman" panose="02020603050405020304"/>
                        </a:rPr>
                        <a:t> </a:t>
                      </a:r>
                      <a:r>
                        <a:rPr sz="1100" b="1" spc="100" dirty="0">
                          <a:latin typeface="Times New Roman" panose="02020603050405020304"/>
                          <a:cs typeface="Times New Roman" panose="02020603050405020304"/>
                        </a:rPr>
                        <a:t>.00</a:t>
                      </a:r>
                      <a:endParaRPr sz="1100">
                        <a:latin typeface="Times New Roman" panose="02020603050405020304"/>
                        <a:cs typeface="Times New Roman" panose="02020603050405020304"/>
                      </a:endParaRPr>
                    </a:p>
                  </a:txBody>
                  <a:tcPr marL="0" marR="0" marT="171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8580" algn="r">
                        <a:lnSpc>
                          <a:spcPct val="100000"/>
                        </a:lnSpc>
                        <a:spcBef>
                          <a:spcPts val="135"/>
                        </a:spcBef>
                      </a:pPr>
                      <a:r>
                        <a:rPr sz="1100" b="1" dirty="0">
                          <a:latin typeface="Times New Roman" panose="02020603050405020304"/>
                          <a:cs typeface="Times New Roman" panose="02020603050405020304"/>
                        </a:rPr>
                        <a:t>0</a:t>
                      </a:r>
                      <a:r>
                        <a:rPr sz="1100" b="1" spc="-155" dirty="0">
                          <a:latin typeface="Times New Roman" panose="02020603050405020304"/>
                          <a:cs typeface="Times New Roman" panose="02020603050405020304"/>
                        </a:rPr>
                        <a:t> </a:t>
                      </a:r>
                      <a:r>
                        <a:rPr sz="1100" b="1" spc="100" dirty="0">
                          <a:latin typeface="Times New Roman" panose="02020603050405020304"/>
                          <a:cs typeface="Times New Roman" panose="02020603050405020304"/>
                        </a:rPr>
                        <a:t>.00</a:t>
                      </a:r>
                      <a:endParaRPr sz="1100">
                        <a:latin typeface="Times New Roman" panose="02020603050405020304"/>
                        <a:cs typeface="Times New Roman" panose="02020603050405020304"/>
                      </a:endParaRPr>
                    </a:p>
                  </a:txBody>
                  <a:tcPr marL="0" marR="0" marT="171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marL="71120">
                        <a:lnSpc>
                          <a:spcPct val="100000"/>
                        </a:lnSpc>
                        <a:spcBef>
                          <a:spcPts val="215"/>
                        </a:spcBef>
                      </a:pPr>
                      <a:r>
                        <a:rPr sz="1100" spc="-10" dirty="0">
                          <a:latin typeface="宋体" panose="02010600030101010101" pitchFamily="2" charset="-122"/>
                          <a:cs typeface="宋体" panose="02010600030101010101" pitchFamily="2" charset="-122"/>
                        </a:rPr>
                        <a:t>22402</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215"/>
                        </a:spcBef>
                      </a:pPr>
                      <a:r>
                        <a:rPr sz="1100" spc="-10" dirty="0">
                          <a:latin typeface="宋体" panose="02010600030101010101" pitchFamily="2" charset="-122"/>
                          <a:cs typeface="宋体" panose="02010600030101010101" pitchFamily="2" charset="-122"/>
                        </a:rPr>
                        <a:t>消防救援事务</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5"/>
                        </a:spcBef>
                      </a:pPr>
                      <a:r>
                        <a:rPr sz="1100" spc="-20" dirty="0">
                          <a:latin typeface="宋体" panose="02010600030101010101" pitchFamily="2" charset="-122"/>
                          <a:cs typeface="宋体" panose="02010600030101010101" pitchFamily="2" charset="-122"/>
                        </a:rPr>
                        <a:t>3.75</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215"/>
                        </a:spcBef>
                      </a:pPr>
                      <a:r>
                        <a:rPr sz="1100" spc="-20" dirty="0">
                          <a:latin typeface="宋体" panose="02010600030101010101" pitchFamily="2" charset="-122"/>
                          <a:cs typeface="宋体" panose="02010600030101010101" pitchFamily="2" charset="-122"/>
                        </a:rPr>
                        <a:t>3.75</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a:txBody>
                    <a:bodyPr/>
                    <a:lstStyle/>
                    <a:p>
                      <a:pPr marL="71120">
                        <a:lnSpc>
                          <a:spcPct val="100000"/>
                        </a:lnSpc>
                        <a:spcBef>
                          <a:spcPts val="140"/>
                        </a:spcBef>
                      </a:pPr>
                      <a:r>
                        <a:rPr sz="1100" spc="-10" dirty="0">
                          <a:latin typeface="宋体" panose="02010600030101010101" pitchFamily="2" charset="-122"/>
                          <a:cs typeface="宋体" panose="02010600030101010101" pitchFamily="2" charset="-122"/>
                        </a:rPr>
                        <a:t>2240299</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140"/>
                        </a:spcBef>
                      </a:pPr>
                      <a:r>
                        <a:rPr sz="1100" spc="-5" dirty="0">
                          <a:latin typeface="宋体" panose="02010600030101010101" pitchFamily="2" charset="-122"/>
                          <a:cs typeface="宋体" panose="02010600030101010101" pitchFamily="2" charset="-122"/>
                        </a:rPr>
                        <a:t>其他消防救援事务支出</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140"/>
                        </a:spcBef>
                      </a:pPr>
                      <a:r>
                        <a:rPr sz="1100" spc="-20" dirty="0">
                          <a:latin typeface="宋体" panose="02010600030101010101" pitchFamily="2" charset="-122"/>
                          <a:cs typeface="宋体" panose="02010600030101010101" pitchFamily="2" charset="-122"/>
                        </a:rPr>
                        <a:t>3.75</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140"/>
                        </a:spcBef>
                      </a:pPr>
                      <a:r>
                        <a:rPr sz="1100" spc="-20" dirty="0">
                          <a:latin typeface="宋体" panose="02010600030101010101" pitchFamily="2" charset="-122"/>
                          <a:cs typeface="宋体" panose="02010600030101010101" pitchFamily="2" charset="-122"/>
                        </a:rPr>
                        <a:t>3.75</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14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14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14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14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14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marL="71120">
                        <a:lnSpc>
                          <a:spcPct val="100000"/>
                        </a:lnSpc>
                        <a:spcBef>
                          <a:spcPts val="215"/>
                        </a:spcBef>
                      </a:pPr>
                      <a:r>
                        <a:rPr sz="1100" spc="-10" dirty="0">
                          <a:latin typeface="宋体" panose="02010600030101010101" pitchFamily="2" charset="-122"/>
                          <a:cs typeface="宋体" panose="02010600030101010101" pitchFamily="2" charset="-122"/>
                        </a:rPr>
                        <a:t>22407</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215"/>
                        </a:spcBef>
                      </a:pPr>
                      <a:r>
                        <a:rPr sz="1100" spc="-15" dirty="0">
                          <a:latin typeface="宋体" panose="02010600030101010101" pitchFamily="2" charset="-122"/>
                          <a:cs typeface="宋体" panose="02010600030101010101" pitchFamily="2" charset="-122"/>
                        </a:rPr>
                        <a:t>自然灾害救灾及恢复重建支出</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5"/>
                        </a:spcBef>
                      </a:pPr>
                      <a:r>
                        <a:rPr sz="1100" spc="-20" dirty="0">
                          <a:latin typeface="宋体" panose="02010600030101010101" pitchFamily="2" charset="-122"/>
                          <a:cs typeface="宋体" panose="02010600030101010101" pitchFamily="2" charset="-122"/>
                        </a:rPr>
                        <a:t>1.50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215"/>
                        </a:spcBef>
                      </a:pPr>
                      <a:r>
                        <a:rPr sz="1100" spc="-20" dirty="0">
                          <a:latin typeface="宋体" panose="02010600030101010101" pitchFamily="2" charset="-122"/>
                          <a:cs typeface="宋体" panose="02010600030101010101" pitchFamily="2" charset="-122"/>
                        </a:rPr>
                        <a:t>1.50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a:txBody>
                    <a:bodyPr/>
                    <a:lstStyle/>
                    <a:p>
                      <a:pPr marL="71120">
                        <a:lnSpc>
                          <a:spcPct val="100000"/>
                        </a:lnSpc>
                        <a:spcBef>
                          <a:spcPts val="215"/>
                        </a:spcBef>
                      </a:pPr>
                      <a:r>
                        <a:rPr sz="1100" spc="-10" dirty="0">
                          <a:latin typeface="宋体" panose="02010600030101010101" pitchFamily="2" charset="-122"/>
                          <a:cs typeface="宋体" panose="02010600030101010101" pitchFamily="2" charset="-122"/>
                        </a:rPr>
                        <a:t>2240703</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215"/>
                        </a:spcBef>
                      </a:pPr>
                      <a:r>
                        <a:rPr sz="1100" spc="-10" dirty="0">
                          <a:latin typeface="宋体" panose="02010600030101010101" pitchFamily="2" charset="-122"/>
                          <a:cs typeface="宋体" panose="02010600030101010101" pitchFamily="2" charset="-122"/>
                        </a:rPr>
                        <a:t>自然灾害救灾补助</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5"/>
                        </a:spcBef>
                      </a:pPr>
                      <a:r>
                        <a:rPr sz="1100" spc="-20" dirty="0">
                          <a:latin typeface="宋体" panose="02010600030101010101" pitchFamily="2" charset="-122"/>
                          <a:cs typeface="宋体" panose="02010600030101010101" pitchFamily="2" charset="-122"/>
                        </a:rPr>
                        <a:t>1.50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215"/>
                        </a:spcBef>
                      </a:pPr>
                      <a:r>
                        <a:rPr sz="1100" spc="-20" dirty="0">
                          <a:latin typeface="宋体" panose="02010600030101010101" pitchFamily="2" charset="-122"/>
                          <a:cs typeface="宋体" panose="02010600030101010101" pitchFamily="2" charset="-122"/>
                        </a:rPr>
                        <a:t>1.50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bl>
          </a:graphicData>
        </a:graphic>
      </p:graphicFrame>
      <p:sp>
        <p:nvSpPr>
          <p:cNvPr id="3" name="object 3"/>
          <p:cNvSpPr txBox="1"/>
          <p:nvPr/>
        </p:nvSpPr>
        <p:spPr>
          <a:xfrm>
            <a:off x="873760" y="5041836"/>
            <a:ext cx="3225800" cy="208915"/>
          </a:xfrm>
          <a:prstGeom prst="rect">
            <a:avLst/>
          </a:prstGeom>
        </p:spPr>
        <p:txBody>
          <a:bodyPr vert="horz" wrap="square" lIns="0" tIns="12700" rIns="0" bIns="0" rtlCol="0">
            <a:spAutoFit/>
          </a:bodyPr>
          <a:lstStyle/>
          <a:p>
            <a:pPr marL="12700">
              <a:lnSpc>
                <a:spcPct val="100000"/>
              </a:lnSpc>
              <a:spcBef>
                <a:spcPts val="100"/>
              </a:spcBef>
            </a:pPr>
            <a:r>
              <a:rPr sz="1200" spc="-15" dirty="0">
                <a:latin typeface="宋体" panose="02010600030101010101" pitchFamily="2" charset="-122"/>
                <a:cs typeface="宋体" panose="02010600030101010101" pitchFamily="2" charset="-122"/>
              </a:rPr>
              <a:t>注：本表反映部门本年度取得的各项收入情况。</a:t>
            </a:r>
            <a:endParaRPr sz="1200">
              <a:latin typeface="宋体" panose="02010600030101010101" pitchFamily="2" charset="-122"/>
              <a:cs typeface="宋体" panose="02010600030101010101" pitchFamily="2" charset="-122"/>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object 8"/>
          <p:cNvSpPr txBox="1"/>
          <p:nvPr/>
        </p:nvSpPr>
        <p:spPr>
          <a:xfrm>
            <a:off x="5278501" y="7264082"/>
            <a:ext cx="139700" cy="139700"/>
          </a:xfrm>
          <a:prstGeom prst="rect">
            <a:avLst/>
          </a:prstGeom>
        </p:spPr>
        <p:txBody>
          <a:bodyPr vert="horz" wrap="square" lIns="0" tIns="0" rIns="0" bIns="0" rtlCol="0">
            <a:spAutoFit/>
          </a:bodyPr>
          <a:lstStyle/>
          <a:p>
            <a:pPr marL="12700">
              <a:lnSpc>
                <a:spcPts val="955"/>
              </a:lnSpc>
            </a:pPr>
            <a:r>
              <a:rPr sz="900" spc="-25" dirty="0">
                <a:latin typeface="Calibri" panose="020F0502020204030204"/>
                <a:cs typeface="Calibri" panose="020F0502020204030204"/>
              </a:rPr>
              <a:t>10</a:t>
            </a:r>
            <a:endParaRPr sz="900">
              <a:latin typeface="Calibri" panose="020F0502020204030204"/>
              <a:cs typeface="Calibri" panose="020F0502020204030204"/>
            </a:endParaRPr>
          </a:p>
        </p:txBody>
      </p:sp>
      <p:sp>
        <p:nvSpPr>
          <p:cNvPr id="2" name="object 2"/>
          <p:cNvSpPr txBox="1"/>
          <p:nvPr/>
        </p:nvSpPr>
        <p:spPr>
          <a:xfrm>
            <a:off x="873760" y="416623"/>
            <a:ext cx="1532890" cy="266065"/>
          </a:xfrm>
          <a:prstGeom prst="rect">
            <a:avLst/>
          </a:prstGeom>
        </p:spPr>
        <p:txBody>
          <a:bodyPr vert="horz" wrap="square" lIns="0" tIns="15875" rIns="0" bIns="0" rtlCol="0">
            <a:spAutoFit/>
          </a:bodyPr>
          <a:lstStyle/>
          <a:p>
            <a:pPr marL="12700">
              <a:lnSpc>
                <a:spcPct val="100000"/>
              </a:lnSpc>
              <a:spcBef>
                <a:spcPts val="125"/>
              </a:spcBef>
            </a:pPr>
            <a:r>
              <a:rPr sz="1550" spc="5" dirty="0">
                <a:latin typeface="宋体" panose="02010600030101010101" pitchFamily="2" charset="-122"/>
                <a:cs typeface="宋体" panose="02010600030101010101" pitchFamily="2" charset="-122"/>
              </a:rPr>
              <a:t>三、 支出决算表</a:t>
            </a:r>
            <a:endParaRPr sz="1550">
              <a:latin typeface="宋体" panose="02010600030101010101" pitchFamily="2" charset="-122"/>
              <a:cs typeface="宋体" panose="02010600030101010101" pitchFamily="2" charset="-122"/>
            </a:endParaRPr>
          </a:p>
        </p:txBody>
      </p:sp>
      <p:sp>
        <p:nvSpPr>
          <p:cNvPr id="3" name="object 3"/>
          <p:cNvSpPr txBox="1"/>
          <p:nvPr/>
        </p:nvSpPr>
        <p:spPr>
          <a:xfrm>
            <a:off x="4763515" y="797877"/>
            <a:ext cx="1170305" cy="300355"/>
          </a:xfrm>
          <a:prstGeom prst="rect">
            <a:avLst/>
          </a:prstGeom>
        </p:spPr>
        <p:txBody>
          <a:bodyPr vert="horz" wrap="square" lIns="0" tIns="12700" rIns="0" bIns="0" rtlCol="0">
            <a:spAutoFit/>
          </a:bodyPr>
          <a:lstStyle/>
          <a:p>
            <a:pPr marL="12700">
              <a:lnSpc>
                <a:spcPct val="100000"/>
              </a:lnSpc>
              <a:spcBef>
                <a:spcPts val="100"/>
              </a:spcBef>
            </a:pPr>
            <a:r>
              <a:rPr sz="1800" spc="-10" dirty="0">
                <a:latin typeface="宋体" panose="02010600030101010101" pitchFamily="2" charset="-122"/>
                <a:cs typeface="宋体" panose="02010600030101010101" pitchFamily="2" charset="-122"/>
              </a:rPr>
              <a:t>支出决算表</a:t>
            </a:r>
            <a:endParaRPr sz="1800">
              <a:latin typeface="宋体" panose="02010600030101010101" pitchFamily="2" charset="-122"/>
              <a:cs typeface="宋体" panose="02010600030101010101" pitchFamily="2" charset="-122"/>
            </a:endParaRPr>
          </a:p>
        </p:txBody>
      </p:sp>
      <p:sp>
        <p:nvSpPr>
          <p:cNvPr id="4" name="object 4"/>
          <p:cNvSpPr txBox="1"/>
          <p:nvPr/>
        </p:nvSpPr>
        <p:spPr>
          <a:xfrm>
            <a:off x="9244330" y="1179448"/>
            <a:ext cx="588010" cy="173990"/>
          </a:xfrm>
          <a:prstGeom prst="rect">
            <a:avLst/>
          </a:prstGeom>
        </p:spPr>
        <p:txBody>
          <a:bodyPr vert="horz" wrap="square" lIns="0" tIns="15875" rIns="0" bIns="0" rtlCol="0">
            <a:spAutoFit/>
          </a:bodyPr>
          <a:lstStyle/>
          <a:p>
            <a:pPr marL="12700">
              <a:lnSpc>
                <a:spcPct val="100000"/>
              </a:lnSpc>
              <a:spcBef>
                <a:spcPts val="125"/>
              </a:spcBef>
            </a:pPr>
            <a:r>
              <a:rPr sz="1425" spc="-112" baseline="3000" dirty="0">
                <a:latin typeface="宋体" panose="02010600030101010101" pitchFamily="2" charset="-122"/>
                <a:cs typeface="宋体" panose="02010600030101010101" pitchFamily="2" charset="-122"/>
              </a:rPr>
              <a:t>公开 </a:t>
            </a:r>
            <a:r>
              <a:rPr sz="950" dirty="0">
                <a:latin typeface="Arial" panose="020B0604020202020204"/>
                <a:cs typeface="Arial" panose="020B0604020202020204"/>
              </a:rPr>
              <a:t>03</a:t>
            </a:r>
            <a:r>
              <a:rPr sz="950" spc="-35" dirty="0">
                <a:latin typeface="Arial" panose="020B0604020202020204"/>
                <a:cs typeface="Arial" panose="020B0604020202020204"/>
              </a:rPr>
              <a:t> </a:t>
            </a:r>
            <a:r>
              <a:rPr sz="1425" spc="-75" baseline="3000" dirty="0">
                <a:latin typeface="宋体" panose="02010600030101010101" pitchFamily="2" charset="-122"/>
                <a:cs typeface="宋体" panose="02010600030101010101" pitchFamily="2" charset="-122"/>
              </a:rPr>
              <a:t>表</a:t>
            </a:r>
            <a:endParaRPr sz="1425" baseline="3000">
              <a:latin typeface="宋体" panose="02010600030101010101" pitchFamily="2" charset="-122"/>
              <a:cs typeface="宋体" panose="02010600030101010101" pitchFamily="2" charset="-122"/>
            </a:endParaRPr>
          </a:p>
        </p:txBody>
      </p:sp>
      <p:sp>
        <p:nvSpPr>
          <p:cNvPr id="5" name="object 5"/>
          <p:cNvSpPr txBox="1"/>
          <p:nvPr/>
        </p:nvSpPr>
        <p:spPr>
          <a:xfrm>
            <a:off x="873760" y="1437004"/>
            <a:ext cx="1635125" cy="173990"/>
          </a:xfrm>
          <a:prstGeom prst="rect">
            <a:avLst/>
          </a:prstGeom>
        </p:spPr>
        <p:txBody>
          <a:bodyPr vert="horz" wrap="square" lIns="0" tIns="15875" rIns="0" bIns="0" rtlCol="0">
            <a:spAutoFit/>
          </a:bodyPr>
          <a:lstStyle/>
          <a:p>
            <a:pPr marL="12700">
              <a:lnSpc>
                <a:spcPct val="100000"/>
              </a:lnSpc>
              <a:spcBef>
                <a:spcPts val="125"/>
              </a:spcBef>
            </a:pPr>
            <a:r>
              <a:rPr sz="950" spc="-5" dirty="0">
                <a:latin typeface="宋体" panose="02010600030101010101" pitchFamily="2" charset="-122"/>
                <a:cs typeface="宋体" panose="02010600030101010101" pitchFamily="2" charset="-122"/>
              </a:rPr>
              <a:t>部门：永春县一都镇人民政府</a:t>
            </a:r>
            <a:endParaRPr sz="950">
              <a:latin typeface="宋体" panose="02010600030101010101" pitchFamily="2" charset="-122"/>
              <a:cs typeface="宋体" panose="02010600030101010101" pitchFamily="2" charset="-122"/>
            </a:endParaRPr>
          </a:p>
        </p:txBody>
      </p:sp>
      <p:sp>
        <p:nvSpPr>
          <p:cNvPr id="6" name="object 6"/>
          <p:cNvSpPr txBox="1"/>
          <p:nvPr/>
        </p:nvSpPr>
        <p:spPr>
          <a:xfrm>
            <a:off x="9186926" y="1437004"/>
            <a:ext cx="644525" cy="173990"/>
          </a:xfrm>
          <a:prstGeom prst="rect">
            <a:avLst/>
          </a:prstGeom>
        </p:spPr>
        <p:txBody>
          <a:bodyPr vert="horz" wrap="square" lIns="0" tIns="15875" rIns="0" bIns="0" rtlCol="0">
            <a:spAutoFit/>
          </a:bodyPr>
          <a:lstStyle/>
          <a:p>
            <a:pPr marL="12700">
              <a:lnSpc>
                <a:spcPct val="100000"/>
              </a:lnSpc>
              <a:spcBef>
                <a:spcPts val="125"/>
              </a:spcBef>
            </a:pPr>
            <a:r>
              <a:rPr sz="950" spc="-10" dirty="0">
                <a:latin typeface="宋体" panose="02010600030101010101" pitchFamily="2" charset="-122"/>
                <a:cs typeface="宋体" panose="02010600030101010101" pitchFamily="2" charset="-122"/>
              </a:rPr>
              <a:t>单位：万元</a:t>
            </a:r>
            <a:endParaRPr sz="950">
              <a:latin typeface="宋体" panose="02010600030101010101" pitchFamily="2" charset="-122"/>
              <a:cs typeface="宋体" panose="02010600030101010101" pitchFamily="2" charset="-122"/>
            </a:endParaRPr>
          </a:p>
        </p:txBody>
      </p:sp>
      <p:graphicFrame>
        <p:nvGraphicFramePr>
          <p:cNvPr id="7" name="object 7"/>
          <p:cNvGraphicFramePr>
            <a:graphicFrameLocks noGrp="1"/>
          </p:cNvGraphicFramePr>
          <p:nvPr/>
        </p:nvGraphicFramePr>
        <p:xfrm>
          <a:off x="810259" y="1678558"/>
          <a:ext cx="9161780" cy="5467350"/>
        </p:xfrm>
        <a:graphic>
          <a:graphicData uri="http://schemas.openxmlformats.org/drawingml/2006/table">
            <a:tbl>
              <a:tblPr firstRow="1" bandRow="1">
                <a:tableStyleId>{2D5ABB26-0587-4C30-8999-92F81FD0307C}</a:tableStyleId>
              </a:tblPr>
              <a:tblGrid>
                <a:gridCol w="1077595"/>
                <a:gridCol w="2896235"/>
                <a:gridCol w="1042035"/>
                <a:gridCol w="868044"/>
                <a:gridCol w="887729"/>
                <a:gridCol w="763270"/>
                <a:gridCol w="687070"/>
                <a:gridCol w="858520"/>
              </a:tblGrid>
              <a:tr h="209550">
                <a:tc gridSpan="2">
                  <a:txBody>
                    <a:bodyPr/>
                    <a:lstStyle/>
                    <a:p>
                      <a:pPr algn="ctr">
                        <a:lnSpc>
                          <a:spcPct val="100000"/>
                        </a:lnSpc>
                        <a:spcBef>
                          <a:spcPts val="135"/>
                        </a:spcBef>
                      </a:pPr>
                      <a:r>
                        <a:rPr sz="1100" spc="-25" dirty="0">
                          <a:latin typeface="宋体" panose="02010600030101010101" pitchFamily="2" charset="-122"/>
                          <a:cs typeface="宋体" panose="02010600030101010101" pitchFamily="2" charset="-122"/>
                        </a:rPr>
                        <a:t>项目</a:t>
                      </a:r>
                      <a:endParaRPr sz="1100">
                        <a:latin typeface="宋体" panose="02010600030101010101" pitchFamily="2" charset="-122"/>
                        <a:cs typeface="宋体" panose="02010600030101010101" pitchFamily="2" charset="-122"/>
                      </a:endParaRPr>
                    </a:p>
                  </a:txBody>
                  <a:tcPr marL="0" marR="0" marT="171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rowSpan="2">
                  <a:txBody>
                    <a:bodyPr/>
                    <a:lstStyle/>
                    <a:p>
                      <a:pPr>
                        <a:lnSpc>
                          <a:spcPct val="100000"/>
                        </a:lnSpc>
                        <a:spcBef>
                          <a:spcPts val="600"/>
                        </a:spcBef>
                      </a:pPr>
                      <a:endParaRPr sz="1100">
                        <a:latin typeface="Times New Roman" panose="02020603050405020304"/>
                        <a:cs typeface="Times New Roman" panose="02020603050405020304"/>
                      </a:endParaRPr>
                    </a:p>
                    <a:p>
                      <a:pPr marL="90170">
                        <a:lnSpc>
                          <a:spcPct val="100000"/>
                        </a:lnSpc>
                      </a:pPr>
                      <a:r>
                        <a:rPr sz="1100" spc="-10" dirty="0">
                          <a:latin typeface="宋体" panose="02010600030101010101" pitchFamily="2" charset="-122"/>
                          <a:cs typeface="宋体" panose="02010600030101010101" pitchFamily="2" charset="-122"/>
                        </a:rPr>
                        <a:t>本年支出合计</a:t>
                      </a:r>
                      <a:endParaRPr sz="1100">
                        <a:latin typeface="宋体" panose="02010600030101010101" pitchFamily="2" charset="-122"/>
                        <a:cs typeface="宋体" panose="02010600030101010101" pitchFamily="2" charset="-122"/>
                      </a:endParaRPr>
                    </a:p>
                  </a:txBody>
                  <a:tcPr marL="0" marR="0" marT="7620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rowSpan="2">
                  <a:txBody>
                    <a:bodyPr/>
                    <a:lstStyle/>
                    <a:p>
                      <a:pPr>
                        <a:lnSpc>
                          <a:spcPct val="100000"/>
                        </a:lnSpc>
                        <a:spcBef>
                          <a:spcPts val="600"/>
                        </a:spcBef>
                      </a:pPr>
                      <a:endParaRPr sz="1100">
                        <a:latin typeface="Times New Roman" panose="02020603050405020304"/>
                        <a:cs typeface="Times New Roman" panose="02020603050405020304"/>
                      </a:endParaRPr>
                    </a:p>
                    <a:p>
                      <a:pPr marL="137795">
                        <a:lnSpc>
                          <a:spcPct val="100000"/>
                        </a:lnSpc>
                      </a:pPr>
                      <a:r>
                        <a:rPr sz="1100" spc="-15" dirty="0">
                          <a:latin typeface="宋体" panose="02010600030101010101" pitchFamily="2" charset="-122"/>
                          <a:cs typeface="宋体" panose="02010600030101010101" pitchFamily="2" charset="-122"/>
                        </a:rPr>
                        <a:t>基本支出</a:t>
                      </a:r>
                      <a:endParaRPr sz="1100">
                        <a:latin typeface="宋体" panose="02010600030101010101" pitchFamily="2" charset="-122"/>
                        <a:cs typeface="宋体" panose="02010600030101010101" pitchFamily="2" charset="-122"/>
                      </a:endParaRPr>
                    </a:p>
                  </a:txBody>
                  <a:tcPr marL="0" marR="0" marT="7620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rowSpan="2">
                  <a:txBody>
                    <a:bodyPr/>
                    <a:lstStyle/>
                    <a:p>
                      <a:pPr>
                        <a:lnSpc>
                          <a:spcPct val="100000"/>
                        </a:lnSpc>
                        <a:spcBef>
                          <a:spcPts val="600"/>
                        </a:spcBef>
                      </a:pPr>
                      <a:endParaRPr sz="1100">
                        <a:latin typeface="Times New Roman" panose="02020603050405020304"/>
                        <a:cs typeface="Times New Roman" panose="02020603050405020304"/>
                      </a:endParaRPr>
                    </a:p>
                    <a:p>
                      <a:pPr marL="156845">
                        <a:lnSpc>
                          <a:spcPct val="100000"/>
                        </a:lnSpc>
                      </a:pPr>
                      <a:r>
                        <a:rPr sz="1100" spc="-15" dirty="0">
                          <a:latin typeface="宋体" panose="02010600030101010101" pitchFamily="2" charset="-122"/>
                          <a:cs typeface="宋体" panose="02010600030101010101" pitchFamily="2" charset="-122"/>
                        </a:rPr>
                        <a:t>项目支出</a:t>
                      </a:r>
                      <a:endParaRPr sz="1100">
                        <a:latin typeface="宋体" panose="02010600030101010101" pitchFamily="2" charset="-122"/>
                        <a:cs typeface="宋体" panose="02010600030101010101" pitchFamily="2" charset="-122"/>
                      </a:endParaRPr>
                    </a:p>
                  </a:txBody>
                  <a:tcPr marL="0" marR="0" marT="7620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rowSpan="2">
                  <a:txBody>
                    <a:bodyPr/>
                    <a:lstStyle/>
                    <a:p>
                      <a:pPr marL="233045" marR="92710" indent="-143510">
                        <a:lnSpc>
                          <a:spcPct val="131000"/>
                        </a:lnSpc>
                        <a:spcBef>
                          <a:spcPts val="630"/>
                        </a:spcBef>
                      </a:pPr>
                      <a:r>
                        <a:rPr sz="1100" spc="-15" dirty="0">
                          <a:latin typeface="宋体" panose="02010600030101010101" pitchFamily="2" charset="-122"/>
                          <a:cs typeface="宋体" panose="02010600030101010101" pitchFamily="2" charset="-122"/>
                        </a:rPr>
                        <a:t>上缴上级</a:t>
                      </a:r>
                      <a:r>
                        <a:rPr sz="1100" spc="-25" dirty="0">
                          <a:latin typeface="宋体" panose="02010600030101010101" pitchFamily="2" charset="-122"/>
                          <a:cs typeface="宋体" panose="02010600030101010101" pitchFamily="2" charset="-122"/>
                        </a:rPr>
                        <a:t>支出</a:t>
                      </a:r>
                      <a:endParaRPr sz="1100">
                        <a:latin typeface="宋体" panose="02010600030101010101" pitchFamily="2" charset="-122"/>
                        <a:cs typeface="宋体" panose="02010600030101010101" pitchFamily="2" charset="-122"/>
                      </a:endParaRPr>
                    </a:p>
                  </a:txBody>
                  <a:tcPr marL="0" marR="0" marT="8001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rowSpan="2">
                  <a:txBody>
                    <a:bodyPr/>
                    <a:lstStyle/>
                    <a:p>
                      <a:pPr marL="194945" marR="197485">
                        <a:lnSpc>
                          <a:spcPct val="120000"/>
                        </a:lnSpc>
                        <a:spcBef>
                          <a:spcPts val="780"/>
                        </a:spcBef>
                      </a:pPr>
                      <a:r>
                        <a:rPr sz="1100" spc="-25" dirty="0">
                          <a:latin typeface="宋体" panose="02010600030101010101" pitchFamily="2" charset="-122"/>
                          <a:cs typeface="宋体" panose="02010600030101010101" pitchFamily="2" charset="-122"/>
                        </a:rPr>
                        <a:t>经营支出</a:t>
                      </a:r>
                      <a:endParaRPr sz="1100">
                        <a:latin typeface="宋体" panose="02010600030101010101" pitchFamily="2" charset="-122"/>
                        <a:cs typeface="宋体" panose="02010600030101010101" pitchFamily="2" charset="-122"/>
                      </a:endParaRPr>
                    </a:p>
                  </a:txBody>
                  <a:tcPr marL="0" marR="0" marT="9906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rowSpan="2">
                  <a:txBody>
                    <a:bodyPr/>
                    <a:lstStyle/>
                    <a:p>
                      <a:pPr marL="137795" marR="64135" indent="-66675">
                        <a:lnSpc>
                          <a:spcPct val="120000"/>
                        </a:lnSpc>
                        <a:spcBef>
                          <a:spcPts val="780"/>
                        </a:spcBef>
                      </a:pPr>
                      <a:r>
                        <a:rPr sz="1100" spc="-10" dirty="0">
                          <a:latin typeface="宋体" panose="02010600030101010101" pitchFamily="2" charset="-122"/>
                          <a:cs typeface="宋体" panose="02010600030101010101" pitchFamily="2" charset="-122"/>
                        </a:rPr>
                        <a:t>对附属单位</a:t>
                      </a:r>
                      <a:r>
                        <a:rPr sz="1100" spc="-15" dirty="0">
                          <a:latin typeface="宋体" panose="02010600030101010101" pitchFamily="2" charset="-122"/>
                          <a:cs typeface="宋体" panose="02010600030101010101" pitchFamily="2" charset="-122"/>
                        </a:rPr>
                        <a:t>补助支出</a:t>
                      </a:r>
                      <a:endParaRPr sz="1100">
                        <a:latin typeface="宋体" panose="02010600030101010101" pitchFamily="2" charset="-122"/>
                        <a:cs typeface="宋体" panose="02010600030101010101" pitchFamily="2" charset="-122"/>
                      </a:endParaRPr>
                    </a:p>
                  </a:txBody>
                  <a:tcPr marL="0" marR="0" marT="9906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428625">
                <a:tc>
                  <a:txBody>
                    <a:bodyPr/>
                    <a:lstStyle/>
                    <a:p>
                      <a:pPr algn="ctr">
                        <a:lnSpc>
                          <a:spcPct val="100000"/>
                        </a:lnSpc>
                        <a:spcBef>
                          <a:spcPts val="210"/>
                        </a:spcBef>
                      </a:pPr>
                      <a:r>
                        <a:rPr sz="1100" spc="-10" dirty="0">
                          <a:latin typeface="宋体" panose="02010600030101010101" pitchFamily="2" charset="-122"/>
                          <a:cs typeface="宋体" panose="02010600030101010101" pitchFamily="2" charset="-122"/>
                        </a:rPr>
                        <a:t>支出功能分类</a:t>
                      </a:r>
                      <a:endParaRPr sz="1100">
                        <a:latin typeface="宋体" panose="02010600030101010101" pitchFamily="2" charset="-122"/>
                        <a:cs typeface="宋体" panose="02010600030101010101" pitchFamily="2" charset="-122"/>
                      </a:endParaRPr>
                    </a:p>
                    <a:p>
                      <a:pPr algn="ctr">
                        <a:lnSpc>
                          <a:spcPct val="100000"/>
                        </a:lnSpc>
                        <a:spcBef>
                          <a:spcPts val="410"/>
                        </a:spcBef>
                      </a:pPr>
                      <a:r>
                        <a:rPr sz="1100" spc="-15" dirty="0">
                          <a:latin typeface="宋体" panose="02010600030101010101" pitchFamily="2" charset="-122"/>
                          <a:cs typeface="宋体" panose="02010600030101010101" pitchFamily="2" charset="-122"/>
                        </a:rPr>
                        <a:t>科目编码</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8255" algn="ctr">
                        <a:lnSpc>
                          <a:spcPct val="100000"/>
                        </a:lnSpc>
                        <a:spcBef>
                          <a:spcPts val="1040"/>
                        </a:spcBef>
                      </a:pPr>
                      <a:r>
                        <a:rPr sz="1100" spc="-15" dirty="0">
                          <a:latin typeface="宋体" panose="02010600030101010101" pitchFamily="2" charset="-122"/>
                          <a:cs typeface="宋体" panose="02010600030101010101" pitchFamily="2" charset="-122"/>
                        </a:rPr>
                        <a:t>科目名称</a:t>
                      </a:r>
                      <a:endParaRPr sz="1100">
                        <a:latin typeface="宋体" panose="02010600030101010101" pitchFamily="2" charset="-122"/>
                        <a:cs typeface="宋体" panose="02010600030101010101" pitchFamily="2" charset="-122"/>
                      </a:endParaRPr>
                    </a:p>
                  </a:txBody>
                  <a:tcPr marL="0" marR="0" marT="1320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vMerge="1">
                  <a:tcPr marL="0" marR="0" marT="7620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vMerge="1">
                  <a:tcPr marL="0" marR="0" marT="7620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vMerge="1">
                  <a:tcPr marL="0" marR="0" marT="7620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vMerge="1">
                  <a:tcPr marL="0" marR="0" marT="8001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vMerge="1">
                  <a:tcPr marL="0" marR="0" marT="9906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vMerge="1">
                  <a:tcPr marL="0" marR="0" marT="9906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381000">
                <a:tc>
                  <a:txBody>
                    <a:bodyPr/>
                    <a:lstStyle/>
                    <a:p>
                      <a:pPr marL="214630">
                        <a:lnSpc>
                          <a:spcPct val="100000"/>
                        </a:lnSpc>
                        <a:spcBef>
                          <a:spcPts val="815"/>
                        </a:spcBef>
                        <a:tabLst>
                          <a:tab pos="500380" algn="l"/>
                          <a:tab pos="776605" algn="l"/>
                        </a:tabLst>
                      </a:pPr>
                      <a:r>
                        <a:rPr sz="1100" spc="-50" dirty="0">
                          <a:latin typeface="宋体" panose="02010600030101010101" pitchFamily="2" charset="-122"/>
                          <a:cs typeface="宋体" panose="02010600030101010101" pitchFamily="2" charset="-122"/>
                        </a:rPr>
                        <a:t>类</a:t>
                      </a:r>
                      <a:r>
                        <a:rPr sz="1100" dirty="0">
                          <a:latin typeface="宋体" panose="02010600030101010101" pitchFamily="2" charset="-122"/>
                          <a:cs typeface="宋体" panose="02010600030101010101" pitchFamily="2" charset="-122"/>
                        </a:rPr>
                        <a:t>	</a:t>
                      </a:r>
                      <a:r>
                        <a:rPr sz="1100" spc="-50" dirty="0">
                          <a:latin typeface="宋体" panose="02010600030101010101" pitchFamily="2" charset="-122"/>
                          <a:cs typeface="宋体" panose="02010600030101010101" pitchFamily="2" charset="-122"/>
                        </a:rPr>
                        <a:t>款</a:t>
                      </a:r>
                      <a:r>
                        <a:rPr sz="1100" dirty="0">
                          <a:latin typeface="宋体" panose="02010600030101010101" pitchFamily="2" charset="-122"/>
                          <a:cs typeface="宋体" panose="02010600030101010101" pitchFamily="2" charset="-122"/>
                        </a:rPr>
                        <a:t>	</a:t>
                      </a:r>
                      <a:r>
                        <a:rPr sz="1100" spc="-50" dirty="0">
                          <a:latin typeface="宋体" panose="02010600030101010101" pitchFamily="2" charset="-122"/>
                          <a:cs typeface="宋体" panose="02010600030101010101" pitchFamily="2" charset="-122"/>
                        </a:rPr>
                        <a:t>项</a:t>
                      </a:r>
                      <a:endParaRPr sz="1100">
                        <a:latin typeface="宋体" panose="02010600030101010101" pitchFamily="2" charset="-122"/>
                        <a:cs typeface="宋体" panose="02010600030101010101" pitchFamily="2" charset="-122"/>
                      </a:endParaRPr>
                    </a:p>
                  </a:txBody>
                  <a:tcPr marL="0" marR="0" marT="1035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9525" algn="ctr">
                        <a:lnSpc>
                          <a:spcPct val="100000"/>
                        </a:lnSpc>
                        <a:spcBef>
                          <a:spcPts val="890"/>
                        </a:spcBef>
                      </a:pPr>
                      <a:r>
                        <a:rPr sz="950" spc="-25" dirty="0">
                          <a:latin typeface="宋体" panose="02010600030101010101" pitchFamily="2" charset="-122"/>
                          <a:cs typeface="宋体" panose="02010600030101010101" pitchFamily="2" charset="-122"/>
                        </a:rPr>
                        <a:t>合计</a:t>
                      </a:r>
                      <a:endParaRPr sz="950">
                        <a:latin typeface="宋体" panose="02010600030101010101" pitchFamily="2" charset="-122"/>
                        <a:cs typeface="宋体" panose="02010600030101010101" pitchFamily="2" charset="-122"/>
                      </a:endParaRPr>
                    </a:p>
                  </a:txBody>
                  <a:tcPr marL="0" marR="0" marT="11303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715"/>
                        </a:spcBef>
                      </a:pPr>
                      <a:r>
                        <a:rPr sz="1200" spc="-10" dirty="0">
                          <a:latin typeface="Times New Roman" panose="02020603050405020304"/>
                          <a:cs typeface="Times New Roman" panose="02020603050405020304"/>
                        </a:rPr>
                        <a:t>1287.96</a:t>
                      </a:r>
                      <a:endParaRPr sz="1200">
                        <a:latin typeface="Times New Roman" panose="02020603050405020304"/>
                        <a:cs typeface="Times New Roman" panose="02020603050405020304"/>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715"/>
                        </a:spcBef>
                      </a:pPr>
                      <a:r>
                        <a:rPr sz="1200" spc="-10" dirty="0">
                          <a:latin typeface="Times New Roman" panose="02020603050405020304"/>
                          <a:cs typeface="Times New Roman" panose="02020603050405020304"/>
                        </a:rPr>
                        <a:t>765.79</a:t>
                      </a:r>
                      <a:endParaRPr sz="1200">
                        <a:latin typeface="Times New Roman" panose="02020603050405020304"/>
                        <a:cs typeface="Times New Roman" panose="02020603050405020304"/>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15"/>
                        </a:spcBef>
                      </a:pPr>
                      <a:r>
                        <a:rPr sz="1200" spc="-10" dirty="0">
                          <a:latin typeface="Times New Roman" panose="02020603050405020304"/>
                          <a:cs typeface="Times New Roman" panose="02020603050405020304"/>
                        </a:rPr>
                        <a:t>522.17</a:t>
                      </a:r>
                      <a:endParaRPr sz="1200">
                        <a:latin typeface="Times New Roman" panose="02020603050405020304"/>
                        <a:cs typeface="Times New Roman" panose="02020603050405020304"/>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715"/>
                        </a:spcBef>
                      </a:pPr>
                      <a:r>
                        <a:rPr sz="1200" spc="-20" dirty="0">
                          <a:latin typeface="Times New Roman" panose="02020603050405020304"/>
                          <a:cs typeface="Times New Roman" panose="02020603050405020304"/>
                        </a:rPr>
                        <a:t>0.00</a:t>
                      </a:r>
                      <a:endParaRPr sz="1200">
                        <a:latin typeface="Times New Roman" panose="02020603050405020304"/>
                        <a:cs typeface="Times New Roman" panose="02020603050405020304"/>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715"/>
                        </a:spcBef>
                      </a:pPr>
                      <a:r>
                        <a:rPr sz="1200" spc="-20" dirty="0">
                          <a:latin typeface="Times New Roman" panose="02020603050405020304"/>
                          <a:cs typeface="Times New Roman" panose="02020603050405020304"/>
                        </a:rPr>
                        <a:t>0.00</a:t>
                      </a:r>
                      <a:endParaRPr sz="1200">
                        <a:latin typeface="Times New Roman" panose="02020603050405020304"/>
                        <a:cs typeface="Times New Roman" panose="02020603050405020304"/>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715"/>
                        </a:spcBef>
                      </a:pPr>
                      <a:r>
                        <a:rPr sz="1200" spc="-20" dirty="0">
                          <a:latin typeface="Times New Roman" panose="02020603050405020304"/>
                          <a:cs typeface="Times New Roman" panose="02020603050405020304"/>
                        </a:rPr>
                        <a:t>0.00</a:t>
                      </a:r>
                      <a:endParaRPr sz="1200">
                        <a:latin typeface="Times New Roman" panose="02020603050405020304"/>
                        <a:cs typeface="Times New Roman" panose="02020603050405020304"/>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marL="71120">
                        <a:lnSpc>
                          <a:spcPct val="100000"/>
                        </a:lnSpc>
                        <a:spcBef>
                          <a:spcPts val="210"/>
                        </a:spcBef>
                      </a:pPr>
                      <a:r>
                        <a:rPr sz="1100" b="1" spc="30" dirty="0">
                          <a:latin typeface="Times New Roman" panose="02020603050405020304"/>
                          <a:cs typeface="Times New Roman" panose="02020603050405020304"/>
                        </a:rPr>
                        <a:t>201</a:t>
                      </a:r>
                      <a:endParaRPr sz="1100">
                        <a:latin typeface="Times New Roman" panose="02020603050405020304"/>
                        <a:cs typeface="Times New Roman" panose="02020603050405020304"/>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210"/>
                        </a:spcBef>
                      </a:pPr>
                      <a:r>
                        <a:rPr sz="1100" b="1" dirty="0">
                          <a:latin typeface="Microsoft JhengHei" panose="020B0604030504040204" charset="-120"/>
                          <a:cs typeface="Microsoft JhengHei" panose="020B0604030504040204" charset="-120"/>
                        </a:rPr>
                        <a:t>一般公共服务支出</a:t>
                      </a:r>
                      <a:endParaRPr sz="1100">
                        <a:latin typeface="Microsoft JhengHei" panose="020B0604030504040204" charset="-120"/>
                        <a:cs typeface="Microsoft JhengHei" panose="020B0604030504040204" charset="-120"/>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0325" algn="r">
                        <a:lnSpc>
                          <a:spcPct val="100000"/>
                        </a:lnSpc>
                        <a:spcBef>
                          <a:spcPts val="210"/>
                        </a:spcBef>
                      </a:pPr>
                      <a:r>
                        <a:rPr sz="1100" b="1" spc="75" dirty="0">
                          <a:latin typeface="Times New Roman" panose="02020603050405020304"/>
                          <a:cs typeface="Times New Roman" panose="02020603050405020304"/>
                        </a:rPr>
                        <a:t>469.76</a:t>
                      </a:r>
                      <a:endParaRPr sz="1100">
                        <a:latin typeface="Times New Roman" panose="02020603050405020304"/>
                        <a:cs typeface="Times New Roman" panose="02020603050405020304"/>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9690" algn="r">
                        <a:lnSpc>
                          <a:spcPct val="100000"/>
                        </a:lnSpc>
                        <a:spcBef>
                          <a:spcPts val="210"/>
                        </a:spcBef>
                      </a:pPr>
                      <a:r>
                        <a:rPr sz="1100" b="1" spc="75" dirty="0">
                          <a:latin typeface="Times New Roman" panose="02020603050405020304"/>
                          <a:cs typeface="Times New Roman" panose="02020603050405020304"/>
                        </a:rPr>
                        <a:t>465.26</a:t>
                      </a:r>
                      <a:endParaRPr sz="1100">
                        <a:latin typeface="Times New Roman" panose="02020603050405020304"/>
                        <a:cs typeface="Times New Roman" panose="02020603050405020304"/>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9690" algn="r">
                        <a:lnSpc>
                          <a:spcPct val="100000"/>
                        </a:lnSpc>
                        <a:spcBef>
                          <a:spcPts val="210"/>
                        </a:spcBef>
                      </a:pPr>
                      <a:r>
                        <a:rPr sz="1100" b="1" dirty="0">
                          <a:latin typeface="Times New Roman" panose="02020603050405020304"/>
                          <a:cs typeface="Times New Roman" panose="02020603050405020304"/>
                        </a:rPr>
                        <a:t>4</a:t>
                      </a:r>
                      <a:r>
                        <a:rPr sz="1100" b="1" spc="-155" dirty="0">
                          <a:latin typeface="Times New Roman" panose="02020603050405020304"/>
                          <a:cs typeface="Times New Roman" panose="02020603050405020304"/>
                        </a:rPr>
                        <a:t> </a:t>
                      </a:r>
                      <a:r>
                        <a:rPr sz="1100" b="1" spc="100" dirty="0">
                          <a:latin typeface="Times New Roman" panose="02020603050405020304"/>
                          <a:cs typeface="Times New Roman" panose="02020603050405020304"/>
                        </a:rPr>
                        <a:t>.50</a:t>
                      </a:r>
                      <a:endParaRPr sz="1100">
                        <a:latin typeface="Times New Roman" panose="02020603050405020304"/>
                        <a:cs typeface="Times New Roman" panose="02020603050405020304"/>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9215" algn="r">
                        <a:lnSpc>
                          <a:spcPct val="100000"/>
                        </a:lnSpc>
                        <a:spcBef>
                          <a:spcPts val="210"/>
                        </a:spcBef>
                      </a:pPr>
                      <a:r>
                        <a:rPr sz="1100" b="1" dirty="0">
                          <a:latin typeface="Times New Roman" panose="02020603050405020304"/>
                          <a:cs typeface="Times New Roman" panose="02020603050405020304"/>
                        </a:rPr>
                        <a:t>0</a:t>
                      </a:r>
                      <a:r>
                        <a:rPr sz="1100" b="1" spc="-155" dirty="0">
                          <a:latin typeface="Times New Roman" panose="02020603050405020304"/>
                          <a:cs typeface="Times New Roman" panose="02020603050405020304"/>
                        </a:rPr>
                        <a:t> </a:t>
                      </a:r>
                      <a:r>
                        <a:rPr sz="1100" b="1" spc="100" dirty="0">
                          <a:latin typeface="Times New Roman" panose="02020603050405020304"/>
                          <a:cs typeface="Times New Roman" panose="02020603050405020304"/>
                        </a:rPr>
                        <a:t>.00</a:t>
                      </a:r>
                      <a:endParaRPr sz="1100">
                        <a:latin typeface="Times New Roman" panose="02020603050405020304"/>
                        <a:cs typeface="Times New Roman" panose="02020603050405020304"/>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9215" algn="r">
                        <a:lnSpc>
                          <a:spcPct val="100000"/>
                        </a:lnSpc>
                        <a:spcBef>
                          <a:spcPts val="210"/>
                        </a:spcBef>
                      </a:pPr>
                      <a:r>
                        <a:rPr sz="1100" b="1" dirty="0">
                          <a:latin typeface="Times New Roman" panose="02020603050405020304"/>
                          <a:cs typeface="Times New Roman" panose="02020603050405020304"/>
                        </a:rPr>
                        <a:t>0</a:t>
                      </a:r>
                      <a:r>
                        <a:rPr sz="1100" b="1" spc="-155" dirty="0">
                          <a:latin typeface="Times New Roman" panose="02020603050405020304"/>
                          <a:cs typeface="Times New Roman" panose="02020603050405020304"/>
                        </a:rPr>
                        <a:t> </a:t>
                      </a:r>
                      <a:r>
                        <a:rPr sz="1100" b="1" spc="100" dirty="0">
                          <a:latin typeface="Times New Roman" panose="02020603050405020304"/>
                          <a:cs typeface="Times New Roman" panose="02020603050405020304"/>
                        </a:rPr>
                        <a:t>.00</a:t>
                      </a:r>
                      <a:endParaRPr sz="1100">
                        <a:latin typeface="Times New Roman" panose="02020603050405020304"/>
                        <a:cs typeface="Times New Roman" panose="02020603050405020304"/>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8580" algn="r">
                        <a:lnSpc>
                          <a:spcPct val="100000"/>
                        </a:lnSpc>
                        <a:spcBef>
                          <a:spcPts val="210"/>
                        </a:spcBef>
                      </a:pPr>
                      <a:r>
                        <a:rPr sz="1100" b="1" dirty="0">
                          <a:latin typeface="Times New Roman" panose="02020603050405020304"/>
                          <a:cs typeface="Times New Roman" panose="02020603050405020304"/>
                        </a:rPr>
                        <a:t>0</a:t>
                      </a:r>
                      <a:r>
                        <a:rPr sz="1100" b="1" spc="-155" dirty="0">
                          <a:latin typeface="Times New Roman" panose="02020603050405020304"/>
                          <a:cs typeface="Times New Roman" panose="02020603050405020304"/>
                        </a:rPr>
                        <a:t> </a:t>
                      </a:r>
                      <a:r>
                        <a:rPr sz="1100" b="1" spc="100" dirty="0">
                          <a:latin typeface="Times New Roman" panose="02020603050405020304"/>
                          <a:cs typeface="Times New Roman" panose="02020603050405020304"/>
                        </a:rPr>
                        <a:t>.00</a:t>
                      </a:r>
                      <a:endParaRPr sz="1100">
                        <a:latin typeface="Times New Roman" panose="02020603050405020304"/>
                        <a:cs typeface="Times New Roman" panose="02020603050405020304"/>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a:txBody>
                    <a:bodyPr/>
                    <a:lstStyle/>
                    <a:p>
                      <a:pPr marL="71120">
                        <a:lnSpc>
                          <a:spcPct val="100000"/>
                        </a:lnSpc>
                        <a:spcBef>
                          <a:spcPts val="135"/>
                        </a:spcBef>
                      </a:pPr>
                      <a:r>
                        <a:rPr sz="1100" spc="-10" dirty="0">
                          <a:latin typeface="宋体" panose="02010600030101010101" pitchFamily="2" charset="-122"/>
                          <a:cs typeface="宋体" panose="02010600030101010101" pitchFamily="2" charset="-122"/>
                        </a:rPr>
                        <a:t>20101</a:t>
                      </a:r>
                      <a:endParaRPr sz="1100">
                        <a:latin typeface="宋体" panose="02010600030101010101" pitchFamily="2" charset="-122"/>
                        <a:cs typeface="宋体" panose="02010600030101010101" pitchFamily="2" charset="-122"/>
                      </a:endParaRPr>
                    </a:p>
                  </a:txBody>
                  <a:tcPr marL="0" marR="0" marT="171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135"/>
                        </a:spcBef>
                      </a:pPr>
                      <a:r>
                        <a:rPr sz="1100" spc="-15" dirty="0">
                          <a:latin typeface="宋体" panose="02010600030101010101" pitchFamily="2" charset="-122"/>
                          <a:cs typeface="宋体" panose="02010600030101010101" pitchFamily="2" charset="-122"/>
                        </a:rPr>
                        <a:t>人大事务</a:t>
                      </a:r>
                      <a:endParaRPr sz="1100">
                        <a:latin typeface="宋体" panose="02010600030101010101" pitchFamily="2" charset="-122"/>
                        <a:cs typeface="宋体" panose="02010600030101010101" pitchFamily="2" charset="-122"/>
                      </a:endParaRPr>
                    </a:p>
                  </a:txBody>
                  <a:tcPr marL="0" marR="0" marT="171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135"/>
                        </a:spcBef>
                      </a:pPr>
                      <a:r>
                        <a:rPr sz="1100" spc="-20" dirty="0">
                          <a:latin typeface="宋体" panose="02010600030101010101" pitchFamily="2" charset="-122"/>
                          <a:cs typeface="宋体" panose="02010600030101010101" pitchFamily="2" charset="-122"/>
                        </a:rPr>
                        <a:t>2.25</a:t>
                      </a:r>
                      <a:endParaRPr sz="1100">
                        <a:latin typeface="宋体" panose="02010600030101010101" pitchFamily="2" charset="-122"/>
                        <a:cs typeface="宋体" panose="02010600030101010101" pitchFamily="2" charset="-122"/>
                      </a:endParaRPr>
                    </a:p>
                  </a:txBody>
                  <a:tcPr marL="0" marR="0" marT="171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13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171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135"/>
                        </a:spcBef>
                      </a:pPr>
                      <a:r>
                        <a:rPr sz="1100" spc="-20" dirty="0">
                          <a:latin typeface="宋体" panose="02010600030101010101" pitchFamily="2" charset="-122"/>
                          <a:cs typeface="宋体" panose="02010600030101010101" pitchFamily="2" charset="-122"/>
                        </a:rPr>
                        <a:t>2.25</a:t>
                      </a:r>
                      <a:endParaRPr sz="1100">
                        <a:latin typeface="宋体" panose="02010600030101010101" pitchFamily="2" charset="-122"/>
                        <a:cs typeface="宋体" panose="02010600030101010101" pitchFamily="2" charset="-122"/>
                      </a:endParaRPr>
                    </a:p>
                  </a:txBody>
                  <a:tcPr marL="0" marR="0" marT="171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13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171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13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171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13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171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marL="71120">
                        <a:lnSpc>
                          <a:spcPct val="100000"/>
                        </a:lnSpc>
                        <a:spcBef>
                          <a:spcPts val="210"/>
                        </a:spcBef>
                      </a:pPr>
                      <a:r>
                        <a:rPr sz="1100" spc="-10" dirty="0">
                          <a:latin typeface="宋体" panose="02010600030101010101" pitchFamily="2" charset="-122"/>
                          <a:cs typeface="宋体" panose="02010600030101010101" pitchFamily="2" charset="-122"/>
                        </a:rPr>
                        <a:t>2010199</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210"/>
                        </a:spcBef>
                      </a:pPr>
                      <a:r>
                        <a:rPr sz="1100" spc="-10" dirty="0">
                          <a:latin typeface="宋体" panose="02010600030101010101" pitchFamily="2" charset="-122"/>
                          <a:cs typeface="宋体" panose="02010600030101010101" pitchFamily="2" charset="-122"/>
                        </a:rPr>
                        <a:t>其他人大事务支出</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210"/>
                        </a:spcBef>
                      </a:pPr>
                      <a:r>
                        <a:rPr sz="1100" spc="-20" dirty="0">
                          <a:latin typeface="宋体" panose="02010600030101010101" pitchFamily="2" charset="-122"/>
                          <a:cs typeface="宋体" panose="02010600030101010101" pitchFamily="2" charset="-122"/>
                        </a:rPr>
                        <a:t>2.25</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21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0"/>
                        </a:spcBef>
                      </a:pPr>
                      <a:r>
                        <a:rPr sz="1100" spc="-20" dirty="0">
                          <a:latin typeface="宋体" panose="02010600030101010101" pitchFamily="2" charset="-122"/>
                          <a:cs typeface="宋体" panose="02010600030101010101" pitchFamily="2" charset="-122"/>
                        </a:rPr>
                        <a:t>2.25</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21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21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21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marL="71120">
                        <a:lnSpc>
                          <a:spcPct val="100000"/>
                        </a:lnSpc>
                        <a:spcBef>
                          <a:spcPts val="210"/>
                        </a:spcBef>
                      </a:pPr>
                      <a:r>
                        <a:rPr sz="1100" spc="-10" dirty="0">
                          <a:latin typeface="宋体" panose="02010600030101010101" pitchFamily="2" charset="-122"/>
                          <a:cs typeface="宋体" panose="02010600030101010101" pitchFamily="2" charset="-122"/>
                        </a:rPr>
                        <a:t>20103</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210"/>
                        </a:spcBef>
                      </a:pPr>
                      <a:r>
                        <a:rPr sz="1100" dirty="0">
                          <a:latin typeface="宋体" panose="02010600030101010101" pitchFamily="2" charset="-122"/>
                          <a:cs typeface="宋体" panose="02010600030101010101" pitchFamily="2" charset="-122"/>
                        </a:rPr>
                        <a:t>政府办公厅（室）</a:t>
                      </a:r>
                      <a:r>
                        <a:rPr sz="1100" spc="-35" dirty="0">
                          <a:latin typeface="宋体" panose="02010600030101010101" pitchFamily="2" charset="-122"/>
                          <a:cs typeface="宋体" panose="02010600030101010101" pitchFamily="2" charset="-122"/>
                        </a:rPr>
                        <a:t>及相关机构事务</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210"/>
                        </a:spcBef>
                      </a:pPr>
                      <a:r>
                        <a:rPr sz="1100" spc="-10" dirty="0">
                          <a:latin typeface="宋体" panose="02010600030101010101" pitchFamily="2" charset="-122"/>
                          <a:cs typeface="宋体" panose="02010600030101010101" pitchFamily="2" charset="-122"/>
                        </a:rPr>
                        <a:t>465.26</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0"/>
                        </a:spcBef>
                      </a:pPr>
                      <a:r>
                        <a:rPr sz="1100" spc="-10" dirty="0">
                          <a:latin typeface="宋体" panose="02010600030101010101" pitchFamily="2" charset="-122"/>
                          <a:cs typeface="宋体" panose="02010600030101010101" pitchFamily="2" charset="-122"/>
                        </a:rPr>
                        <a:t>465.26</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21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21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21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a:txBody>
                    <a:bodyPr/>
                    <a:lstStyle/>
                    <a:p>
                      <a:pPr marL="71120">
                        <a:lnSpc>
                          <a:spcPct val="100000"/>
                        </a:lnSpc>
                        <a:spcBef>
                          <a:spcPts val="135"/>
                        </a:spcBef>
                      </a:pPr>
                      <a:r>
                        <a:rPr sz="1100" spc="-10" dirty="0">
                          <a:latin typeface="宋体" panose="02010600030101010101" pitchFamily="2" charset="-122"/>
                          <a:cs typeface="宋体" panose="02010600030101010101" pitchFamily="2" charset="-122"/>
                        </a:rPr>
                        <a:t>2010301</a:t>
                      </a:r>
                      <a:endParaRPr sz="1100">
                        <a:latin typeface="宋体" panose="02010600030101010101" pitchFamily="2" charset="-122"/>
                        <a:cs typeface="宋体" panose="02010600030101010101" pitchFamily="2" charset="-122"/>
                      </a:endParaRPr>
                    </a:p>
                  </a:txBody>
                  <a:tcPr marL="0" marR="0" marT="17145"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c>
                  <a:txBody>
                    <a:bodyPr/>
                    <a:lstStyle/>
                    <a:p>
                      <a:pPr marL="71120">
                        <a:lnSpc>
                          <a:spcPct val="100000"/>
                        </a:lnSpc>
                        <a:spcBef>
                          <a:spcPts val="135"/>
                        </a:spcBef>
                      </a:pPr>
                      <a:r>
                        <a:rPr sz="1100" spc="-15" dirty="0">
                          <a:latin typeface="宋体" panose="02010600030101010101" pitchFamily="2" charset="-122"/>
                          <a:cs typeface="宋体" panose="02010600030101010101" pitchFamily="2" charset="-122"/>
                        </a:rPr>
                        <a:t>行政运行</a:t>
                      </a:r>
                      <a:endParaRPr sz="1100">
                        <a:latin typeface="宋体" panose="02010600030101010101" pitchFamily="2" charset="-122"/>
                        <a:cs typeface="宋体" panose="02010600030101010101" pitchFamily="2" charset="-122"/>
                      </a:endParaRPr>
                    </a:p>
                  </a:txBody>
                  <a:tcPr marL="0" marR="0" marT="17145"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c>
                  <a:txBody>
                    <a:bodyPr/>
                    <a:lstStyle/>
                    <a:p>
                      <a:pPr marR="53975" algn="r">
                        <a:lnSpc>
                          <a:spcPct val="100000"/>
                        </a:lnSpc>
                        <a:spcBef>
                          <a:spcPts val="135"/>
                        </a:spcBef>
                      </a:pPr>
                      <a:r>
                        <a:rPr sz="1100" spc="-10" dirty="0">
                          <a:latin typeface="宋体" panose="02010600030101010101" pitchFamily="2" charset="-122"/>
                          <a:cs typeface="宋体" panose="02010600030101010101" pitchFamily="2" charset="-122"/>
                        </a:rPr>
                        <a:t>409.32</a:t>
                      </a:r>
                      <a:endParaRPr sz="1100">
                        <a:latin typeface="宋体" panose="02010600030101010101" pitchFamily="2" charset="-122"/>
                        <a:cs typeface="宋体" panose="02010600030101010101" pitchFamily="2" charset="-122"/>
                      </a:endParaRPr>
                    </a:p>
                  </a:txBody>
                  <a:tcPr marL="0" marR="0" marT="17145"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c>
                  <a:txBody>
                    <a:bodyPr/>
                    <a:lstStyle/>
                    <a:p>
                      <a:pPr marR="54610" algn="r">
                        <a:lnSpc>
                          <a:spcPct val="100000"/>
                        </a:lnSpc>
                        <a:spcBef>
                          <a:spcPts val="135"/>
                        </a:spcBef>
                      </a:pPr>
                      <a:r>
                        <a:rPr sz="1100" spc="-10" dirty="0">
                          <a:latin typeface="宋体" panose="02010600030101010101" pitchFamily="2" charset="-122"/>
                          <a:cs typeface="宋体" panose="02010600030101010101" pitchFamily="2" charset="-122"/>
                        </a:rPr>
                        <a:t>409.32</a:t>
                      </a:r>
                      <a:endParaRPr sz="1100">
                        <a:latin typeface="宋体" panose="02010600030101010101" pitchFamily="2" charset="-122"/>
                        <a:cs typeface="宋体" panose="02010600030101010101" pitchFamily="2" charset="-122"/>
                      </a:endParaRPr>
                    </a:p>
                  </a:txBody>
                  <a:tcPr marL="0" marR="0" marT="17145"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c>
                  <a:txBody>
                    <a:bodyPr/>
                    <a:lstStyle/>
                    <a:p>
                      <a:pPr marR="54610" algn="r">
                        <a:lnSpc>
                          <a:spcPct val="100000"/>
                        </a:lnSpc>
                        <a:spcBef>
                          <a:spcPts val="13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17145"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c>
                  <a:txBody>
                    <a:bodyPr/>
                    <a:lstStyle/>
                    <a:p>
                      <a:pPr marR="64135" algn="r">
                        <a:lnSpc>
                          <a:spcPct val="100000"/>
                        </a:lnSpc>
                        <a:spcBef>
                          <a:spcPts val="13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17145"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c>
                  <a:txBody>
                    <a:bodyPr/>
                    <a:lstStyle/>
                    <a:p>
                      <a:pPr marR="64135" algn="r">
                        <a:lnSpc>
                          <a:spcPct val="100000"/>
                        </a:lnSpc>
                        <a:spcBef>
                          <a:spcPts val="13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17145"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c>
                  <a:txBody>
                    <a:bodyPr/>
                    <a:lstStyle/>
                    <a:p>
                      <a:pPr marR="63500" algn="r">
                        <a:lnSpc>
                          <a:spcPct val="100000"/>
                        </a:lnSpc>
                        <a:spcBef>
                          <a:spcPts val="13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17145"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r>
              <a:tr h="238125">
                <a:tc>
                  <a:txBody>
                    <a:bodyPr/>
                    <a:lstStyle/>
                    <a:p>
                      <a:pPr marL="71120">
                        <a:lnSpc>
                          <a:spcPct val="100000"/>
                        </a:lnSpc>
                        <a:spcBef>
                          <a:spcPts val="210"/>
                        </a:spcBef>
                      </a:pPr>
                      <a:r>
                        <a:rPr sz="1100" spc="-10" dirty="0">
                          <a:latin typeface="宋体" panose="02010600030101010101" pitchFamily="2" charset="-122"/>
                          <a:cs typeface="宋体" panose="02010600030101010101" pitchFamily="2" charset="-122"/>
                        </a:rPr>
                        <a:t>2010350</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c>
                  <a:txBody>
                    <a:bodyPr/>
                    <a:lstStyle/>
                    <a:p>
                      <a:pPr marL="71120">
                        <a:lnSpc>
                          <a:spcPct val="100000"/>
                        </a:lnSpc>
                        <a:spcBef>
                          <a:spcPts val="210"/>
                        </a:spcBef>
                      </a:pPr>
                      <a:r>
                        <a:rPr sz="1100" spc="-15" dirty="0">
                          <a:latin typeface="宋体" panose="02010600030101010101" pitchFamily="2" charset="-122"/>
                          <a:cs typeface="宋体" panose="02010600030101010101" pitchFamily="2" charset="-122"/>
                        </a:rPr>
                        <a:t>事业运行</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c>
                  <a:txBody>
                    <a:bodyPr/>
                    <a:lstStyle/>
                    <a:p>
                      <a:pPr marR="63500" algn="r">
                        <a:lnSpc>
                          <a:spcPct val="100000"/>
                        </a:lnSpc>
                        <a:spcBef>
                          <a:spcPts val="210"/>
                        </a:spcBef>
                      </a:pPr>
                      <a:r>
                        <a:rPr sz="1100" spc="-10" dirty="0">
                          <a:latin typeface="宋体" panose="02010600030101010101" pitchFamily="2" charset="-122"/>
                          <a:cs typeface="宋体" panose="02010600030101010101" pitchFamily="2" charset="-122"/>
                        </a:rPr>
                        <a:t>55.94</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c>
                  <a:txBody>
                    <a:bodyPr/>
                    <a:lstStyle/>
                    <a:p>
                      <a:pPr marR="64135" algn="r">
                        <a:lnSpc>
                          <a:spcPct val="100000"/>
                        </a:lnSpc>
                        <a:spcBef>
                          <a:spcPts val="210"/>
                        </a:spcBef>
                      </a:pPr>
                      <a:r>
                        <a:rPr sz="1100" spc="-10" dirty="0">
                          <a:latin typeface="宋体" panose="02010600030101010101" pitchFamily="2" charset="-122"/>
                          <a:cs typeface="宋体" panose="02010600030101010101" pitchFamily="2" charset="-122"/>
                        </a:rPr>
                        <a:t>55.94</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c>
                  <a:txBody>
                    <a:bodyPr/>
                    <a:lstStyle/>
                    <a:p>
                      <a:pPr marR="54610" algn="r">
                        <a:lnSpc>
                          <a:spcPct val="100000"/>
                        </a:lnSpc>
                        <a:spcBef>
                          <a:spcPts val="21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c>
                  <a:txBody>
                    <a:bodyPr/>
                    <a:lstStyle/>
                    <a:p>
                      <a:pPr marR="64135" algn="r">
                        <a:lnSpc>
                          <a:spcPct val="100000"/>
                        </a:lnSpc>
                        <a:spcBef>
                          <a:spcPts val="21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c>
                  <a:txBody>
                    <a:bodyPr/>
                    <a:lstStyle/>
                    <a:p>
                      <a:pPr marR="64135" algn="r">
                        <a:lnSpc>
                          <a:spcPct val="100000"/>
                        </a:lnSpc>
                        <a:spcBef>
                          <a:spcPts val="21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c>
                  <a:txBody>
                    <a:bodyPr/>
                    <a:lstStyle/>
                    <a:p>
                      <a:pPr marR="63500" algn="r">
                        <a:lnSpc>
                          <a:spcPct val="100000"/>
                        </a:lnSpc>
                        <a:spcBef>
                          <a:spcPts val="21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r>
              <a:tr h="228600">
                <a:tc>
                  <a:txBody>
                    <a:bodyPr/>
                    <a:lstStyle/>
                    <a:p>
                      <a:pPr marL="71120">
                        <a:lnSpc>
                          <a:spcPct val="100000"/>
                        </a:lnSpc>
                        <a:spcBef>
                          <a:spcPts val="140"/>
                        </a:spcBef>
                      </a:pPr>
                      <a:r>
                        <a:rPr sz="1100" spc="-10" dirty="0">
                          <a:latin typeface="宋体" panose="02010600030101010101" pitchFamily="2" charset="-122"/>
                          <a:cs typeface="宋体" panose="02010600030101010101" pitchFamily="2" charset="-122"/>
                        </a:rPr>
                        <a:t>20106</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140"/>
                        </a:spcBef>
                      </a:pPr>
                      <a:r>
                        <a:rPr sz="1100" spc="-15" dirty="0">
                          <a:latin typeface="宋体" panose="02010600030101010101" pitchFamily="2" charset="-122"/>
                          <a:cs typeface="宋体" panose="02010600030101010101" pitchFamily="2" charset="-122"/>
                        </a:rPr>
                        <a:t>财政事务</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140"/>
                        </a:spcBef>
                      </a:pPr>
                      <a:r>
                        <a:rPr sz="1100" spc="-20" dirty="0">
                          <a:latin typeface="宋体" panose="02010600030101010101" pitchFamily="2" charset="-122"/>
                          <a:cs typeface="宋体" panose="02010600030101010101" pitchFamily="2" charset="-122"/>
                        </a:rPr>
                        <a:t>2.25</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14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140"/>
                        </a:spcBef>
                      </a:pPr>
                      <a:r>
                        <a:rPr sz="1100" spc="-20" dirty="0">
                          <a:latin typeface="宋体" panose="02010600030101010101" pitchFamily="2" charset="-122"/>
                          <a:cs typeface="宋体" panose="02010600030101010101" pitchFamily="2" charset="-122"/>
                        </a:rPr>
                        <a:t>2.25</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14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14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14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marL="71120">
                        <a:lnSpc>
                          <a:spcPct val="100000"/>
                        </a:lnSpc>
                        <a:spcBef>
                          <a:spcPts val="215"/>
                        </a:spcBef>
                      </a:pPr>
                      <a:r>
                        <a:rPr sz="1100" spc="-10" dirty="0">
                          <a:latin typeface="宋体" panose="02010600030101010101" pitchFamily="2" charset="-122"/>
                          <a:cs typeface="宋体" panose="02010600030101010101" pitchFamily="2" charset="-122"/>
                        </a:rPr>
                        <a:t>2010699</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215"/>
                        </a:spcBef>
                      </a:pPr>
                      <a:r>
                        <a:rPr sz="1100" spc="-10" dirty="0">
                          <a:latin typeface="宋体" panose="02010600030101010101" pitchFamily="2" charset="-122"/>
                          <a:cs typeface="宋体" panose="02010600030101010101" pitchFamily="2" charset="-122"/>
                        </a:rPr>
                        <a:t>其他财政事务支出</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215"/>
                        </a:spcBef>
                      </a:pPr>
                      <a:r>
                        <a:rPr sz="1100" spc="-20" dirty="0">
                          <a:latin typeface="宋体" panose="02010600030101010101" pitchFamily="2" charset="-122"/>
                          <a:cs typeface="宋体" panose="02010600030101010101" pitchFamily="2" charset="-122"/>
                        </a:rPr>
                        <a:t>2.25</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5"/>
                        </a:spcBef>
                      </a:pPr>
                      <a:r>
                        <a:rPr sz="1100" spc="-20" dirty="0">
                          <a:latin typeface="宋体" panose="02010600030101010101" pitchFamily="2" charset="-122"/>
                          <a:cs typeface="宋体" panose="02010600030101010101" pitchFamily="2" charset="-122"/>
                        </a:rPr>
                        <a:t>2.25</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a:txBody>
                    <a:bodyPr/>
                    <a:lstStyle/>
                    <a:p>
                      <a:pPr marL="71120">
                        <a:lnSpc>
                          <a:spcPct val="100000"/>
                        </a:lnSpc>
                        <a:spcBef>
                          <a:spcPts val="215"/>
                        </a:spcBef>
                      </a:pPr>
                      <a:r>
                        <a:rPr sz="1100" b="1" spc="30" dirty="0">
                          <a:latin typeface="Times New Roman" panose="02020603050405020304"/>
                          <a:cs typeface="Times New Roman" panose="02020603050405020304"/>
                        </a:rPr>
                        <a:t>204</a:t>
                      </a:r>
                      <a:endParaRPr sz="1100">
                        <a:latin typeface="Times New Roman" panose="02020603050405020304"/>
                        <a:cs typeface="Times New Roman" panose="02020603050405020304"/>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215"/>
                        </a:spcBef>
                      </a:pPr>
                      <a:r>
                        <a:rPr sz="1100" b="1" spc="20" dirty="0">
                          <a:latin typeface="Microsoft JhengHei" panose="020B0604030504040204" charset="-120"/>
                          <a:cs typeface="Microsoft JhengHei" panose="020B0604030504040204" charset="-120"/>
                        </a:rPr>
                        <a:t>公共安全支出</a:t>
                      </a:r>
                      <a:endParaRPr sz="1100">
                        <a:latin typeface="Microsoft JhengHei" panose="020B0604030504040204" charset="-120"/>
                        <a:cs typeface="Microsoft JhengHei" panose="020B0604030504040204" charset="-120"/>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9690" algn="r">
                        <a:lnSpc>
                          <a:spcPct val="100000"/>
                        </a:lnSpc>
                        <a:spcBef>
                          <a:spcPts val="215"/>
                        </a:spcBef>
                      </a:pPr>
                      <a:r>
                        <a:rPr sz="1100" b="1" spc="95" dirty="0">
                          <a:latin typeface="Times New Roman" panose="02020603050405020304"/>
                          <a:cs typeface="Times New Roman" panose="02020603050405020304"/>
                        </a:rPr>
                        <a:t>38.02</a:t>
                      </a:r>
                      <a:endParaRPr sz="1100">
                        <a:latin typeface="Times New Roman" panose="02020603050405020304"/>
                        <a:cs typeface="Times New Roman" panose="02020603050405020304"/>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9215" algn="r">
                        <a:lnSpc>
                          <a:spcPct val="100000"/>
                        </a:lnSpc>
                        <a:spcBef>
                          <a:spcPts val="215"/>
                        </a:spcBef>
                      </a:pPr>
                      <a:r>
                        <a:rPr sz="1100" b="1" dirty="0">
                          <a:latin typeface="Times New Roman" panose="02020603050405020304"/>
                          <a:cs typeface="Times New Roman" panose="02020603050405020304"/>
                        </a:rPr>
                        <a:t>0</a:t>
                      </a:r>
                      <a:r>
                        <a:rPr sz="1100" b="1" spc="-155" dirty="0">
                          <a:latin typeface="Times New Roman" panose="02020603050405020304"/>
                          <a:cs typeface="Times New Roman" panose="02020603050405020304"/>
                        </a:rPr>
                        <a:t> </a:t>
                      </a:r>
                      <a:r>
                        <a:rPr sz="1100" b="1" spc="100" dirty="0">
                          <a:latin typeface="Times New Roman" panose="02020603050405020304"/>
                          <a:cs typeface="Times New Roman" panose="02020603050405020304"/>
                        </a:rPr>
                        <a:t>.00</a:t>
                      </a:r>
                      <a:endParaRPr sz="1100">
                        <a:latin typeface="Times New Roman" panose="02020603050405020304"/>
                        <a:cs typeface="Times New Roman" panose="02020603050405020304"/>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0165" algn="r">
                        <a:lnSpc>
                          <a:spcPct val="100000"/>
                        </a:lnSpc>
                        <a:spcBef>
                          <a:spcPts val="215"/>
                        </a:spcBef>
                      </a:pPr>
                      <a:r>
                        <a:rPr sz="1100" b="1" spc="95" dirty="0">
                          <a:latin typeface="Times New Roman" panose="02020603050405020304"/>
                          <a:cs typeface="Times New Roman" panose="02020603050405020304"/>
                        </a:rPr>
                        <a:t>38.02</a:t>
                      </a:r>
                      <a:endParaRPr sz="1100">
                        <a:latin typeface="Times New Roman" panose="02020603050405020304"/>
                        <a:cs typeface="Times New Roman" panose="02020603050405020304"/>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9215" algn="r">
                        <a:lnSpc>
                          <a:spcPct val="100000"/>
                        </a:lnSpc>
                        <a:spcBef>
                          <a:spcPts val="215"/>
                        </a:spcBef>
                      </a:pPr>
                      <a:r>
                        <a:rPr sz="1100" b="1" dirty="0">
                          <a:latin typeface="Times New Roman" panose="02020603050405020304"/>
                          <a:cs typeface="Times New Roman" panose="02020603050405020304"/>
                        </a:rPr>
                        <a:t>0</a:t>
                      </a:r>
                      <a:r>
                        <a:rPr sz="1100" b="1" spc="-155" dirty="0">
                          <a:latin typeface="Times New Roman" panose="02020603050405020304"/>
                          <a:cs typeface="Times New Roman" panose="02020603050405020304"/>
                        </a:rPr>
                        <a:t> </a:t>
                      </a:r>
                      <a:r>
                        <a:rPr sz="1100" b="1" spc="100" dirty="0">
                          <a:latin typeface="Times New Roman" panose="02020603050405020304"/>
                          <a:cs typeface="Times New Roman" panose="02020603050405020304"/>
                        </a:rPr>
                        <a:t>.00</a:t>
                      </a:r>
                      <a:endParaRPr sz="1100">
                        <a:latin typeface="Times New Roman" panose="02020603050405020304"/>
                        <a:cs typeface="Times New Roman" panose="02020603050405020304"/>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9215" algn="r">
                        <a:lnSpc>
                          <a:spcPct val="100000"/>
                        </a:lnSpc>
                        <a:spcBef>
                          <a:spcPts val="215"/>
                        </a:spcBef>
                      </a:pPr>
                      <a:r>
                        <a:rPr sz="1100" b="1" dirty="0">
                          <a:latin typeface="Times New Roman" panose="02020603050405020304"/>
                          <a:cs typeface="Times New Roman" panose="02020603050405020304"/>
                        </a:rPr>
                        <a:t>0</a:t>
                      </a:r>
                      <a:r>
                        <a:rPr sz="1100" b="1" spc="-155" dirty="0">
                          <a:latin typeface="Times New Roman" panose="02020603050405020304"/>
                          <a:cs typeface="Times New Roman" panose="02020603050405020304"/>
                        </a:rPr>
                        <a:t> </a:t>
                      </a:r>
                      <a:r>
                        <a:rPr sz="1100" b="1" spc="100" dirty="0">
                          <a:latin typeface="Times New Roman" panose="02020603050405020304"/>
                          <a:cs typeface="Times New Roman" panose="02020603050405020304"/>
                        </a:rPr>
                        <a:t>.00</a:t>
                      </a:r>
                      <a:endParaRPr sz="1100">
                        <a:latin typeface="Times New Roman" panose="02020603050405020304"/>
                        <a:cs typeface="Times New Roman" panose="02020603050405020304"/>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8580" algn="r">
                        <a:lnSpc>
                          <a:spcPct val="100000"/>
                        </a:lnSpc>
                        <a:spcBef>
                          <a:spcPts val="215"/>
                        </a:spcBef>
                      </a:pPr>
                      <a:r>
                        <a:rPr sz="1100" b="1" dirty="0">
                          <a:latin typeface="Times New Roman" panose="02020603050405020304"/>
                          <a:cs typeface="Times New Roman" panose="02020603050405020304"/>
                        </a:rPr>
                        <a:t>0</a:t>
                      </a:r>
                      <a:r>
                        <a:rPr sz="1100" b="1" spc="-155" dirty="0">
                          <a:latin typeface="Times New Roman" panose="02020603050405020304"/>
                          <a:cs typeface="Times New Roman" panose="02020603050405020304"/>
                        </a:rPr>
                        <a:t> </a:t>
                      </a:r>
                      <a:r>
                        <a:rPr sz="1100" b="1" spc="100" dirty="0">
                          <a:latin typeface="Times New Roman" panose="02020603050405020304"/>
                          <a:cs typeface="Times New Roman" panose="02020603050405020304"/>
                        </a:rPr>
                        <a:t>.00</a:t>
                      </a:r>
                      <a:endParaRPr sz="1100">
                        <a:latin typeface="Times New Roman" panose="02020603050405020304"/>
                        <a:cs typeface="Times New Roman" panose="02020603050405020304"/>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marL="71120">
                        <a:lnSpc>
                          <a:spcPct val="100000"/>
                        </a:lnSpc>
                        <a:spcBef>
                          <a:spcPts val="215"/>
                        </a:spcBef>
                      </a:pPr>
                      <a:r>
                        <a:rPr sz="1100" spc="-10" dirty="0">
                          <a:latin typeface="宋体" panose="02010600030101010101" pitchFamily="2" charset="-122"/>
                          <a:cs typeface="宋体" panose="02010600030101010101" pitchFamily="2" charset="-122"/>
                        </a:rPr>
                        <a:t>20499</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215"/>
                        </a:spcBef>
                      </a:pPr>
                      <a:r>
                        <a:rPr sz="1100" spc="-10" dirty="0">
                          <a:latin typeface="宋体" panose="02010600030101010101" pitchFamily="2" charset="-122"/>
                          <a:cs typeface="宋体" panose="02010600030101010101" pitchFamily="2" charset="-122"/>
                        </a:rPr>
                        <a:t>其他公共安全支出</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215"/>
                        </a:spcBef>
                      </a:pPr>
                      <a:r>
                        <a:rPr sz="1100" spc="-10" dirty="0">
                          <a:latin typeface="宋体" panose="02010600030101010101" pitchFamily="2" charset="-122"/>
                          <a:cs typeface="宋体" panose="02010600030101010101" pitchFamily="2" charset="-122"/>
                        </a:rPr>
                        <a:t>38.02</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5"/>
                        </a:spcBef>
                      </a:pPr>
                      <a:r>
                        <a:rPr sz="1100" spc="-10" dirty="0">
                          <a:latin typeface="宋体" panose="02010600030101010101" pitchFamily="2" charset="-122"/>
                          <a:cs typeface="宋体" panose="02010600030101010101" pitchFamily="2" charset="-122"/>
                        </a:rPr>
                        <a:t>38.02</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marL="71120">
                        <a:lnSpc>
                          <a:spcPct val="100000"/>
                        </a:lnSpc>
                        <a:spcBef>
                          <a:spcPts val="215"/>
                        </a:spcBef>
                      </a:pPr>
                      <a:r>
                        <a:rPr sz="1100" spc="-10" dirty="0">
                          <a:latin typeface="宋体" panose="02010600030101010101" pitchFamily="2" charset="-122"/>
                          <a:cs typeface="宋体" panose="02010600030101010101" pitchFamily="2" charset="-122"/>
                        </a:rPr>
                        <a:t>2049999</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215"/>
                        </a:spcBef>
                      </a:pPr>
                      <a:r>
                        <a:rPr sz="1100" spc="-10" dirty="0">
                          <a:latin typeface="宋体" panose="02010600030101010101" pitchFamily="2" charset="-122"/>
                          <a:cs typeface="宋体" panose="02010600030101010101" pitchFamily="2" charset="-122"/>
                        </a:rPr>
                        <a:t>其他公共安全支出</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215"/>
                        </a:spcBef>
                      </a:pPr>
                      <a:r>
                        <a:rPr sz="1100" spc="-10" dirty="0">
                          <a:latin typeface="宋体" panose="02010600030101010101" pitchFamily="2" charset="-122"/>
                          <a:cs typeface="宋体" panose="02010600030101010101" pitchFamily="2" charset="-122"/>
                        </a:rPr>
                        <a:t>38.02</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5"/>
                        </a:spcBef>
                      </a:pPr>
                      <a:r>
                        <a:rPr sz="1100" spc="-10" dirty="0">
                          <a:latin typeface="宋体" panose="02010600030101010101" pitchFamily="2" charset="-122"/>
                          <a:cs typeface="宋体" panose="02010600030101010101" pitchFamily="2" charset="-122"/>
                        </a:rPr>
                        <a:t>38.02</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a:txBody>
                    <a:bodyPr/>
                    <a:lstStyle/>
                    <a:p>
                      <a:pPr marL="71120">
                        <a:lnSpc>
                          <a:spcPct val="100000"/>
                        </a:lnSpc>
                        <a:spcBef>
                          <a:spcPts val="140"/>
                        </a:spcBef>
                      </a:pPr>
                      <a:r>
                        <a:rPr sz="1100" b="1" spc="30" dirty="0">
                          <a:latin typeface="Times New Roman" panose="02020603050405020304"/>
                          <a:cs typeface="Times New Roman" panose="02020603050405020304"/>
                        </a:rPr>
                        <a:t>208</a:t>
                      </a:r>
                      <a:endParaRPr sz="1100">
                        <a:latin typeface="Times New Roman" panose="02020603050405020304"/>
                        <a:cs typeface="Times New Roman" panose="02020603050405020304"/>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140"/>
                        </a:spcBef>
                      </a:pPr>
                      <a:r>
                        <a:rPr sz="1100" b="1" spc="-5" dirty="0">
                          <a:latin typeface="Microsoft JhengHei" panose="020B0604030504040204" charset="-120"/>
                          <a:cs typeface="Microsoft JhengHei" panose="020B0604030504040204" charset="-120"/>
                        </a:rPr>
                        <a:t>社会保障和就业支出</a:t>
                      </a:r>
                      <a:endParaRPr sz="1100">
                        <a:latin typeface="Microsoft JhengHei" panose="020B0604030504040204" charset="-120"/>
                        <a:cs typeface="Microsoft JhengHei" panose="020B0604030504040204" charset="-120"/>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9690" algn="r">
                        <a:lnSpc>
                          <a:spcPct val="100000"/>
                        </a:lnSpc>
                        <a:spcBef>
                          <a:spcPts val="140"/>
                        </a:spcBef>
                      </a:pPr>
                      <a:r>
                        <a:rPr sz="1100" b="1" spc="95" dirty="0">
                          <a:latin typeface="Times New Roman" panose="02020603050405020304"/>
                          <a:cs typeface="Times New Roman" panose="02020603050405020304"/>
                        </a:rPr>
                        <a:t>34.90</a:t>
                      </a:r>
                      <a:endParaRPr sz="1100">
                        <a:latin typeface="Times New Roman" panose="02020603050405020304"/>
                        <a:cs typeface="Times New Roman" panose="02020603050405020304"/>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9690" algn="r">
                        <a:lnSpc>
                          <a:spcPct val="100000"/>
                        </a:lnSpc>
                        <a:spcBef>
                          <a:spcPts val="140"/>
                        </a:spcBef>
                      </a:pPr>
                      <a:r>
                        <a:rPr sz="1100" b="1" spc="95" dirty="0">
                          <a:latin typeface="Times New Roman" panose="02020603050405020304"/>
                          <a:cs typeface="Times New Roman" panose="02020603050405020304"/>
                        </a:rPr>
                        <a:t>34.90</a:t>
                      </a:r>
                      <a:endParaRPr sz="1100">
                        <a:latin typeface="Times New Roman" panose="02020603050405020304"/>
                        <a:cs typeface="Times New Roman" panose="02020603050405020304"/>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9690" algn="r">
                        <a:lnSpc>
                          <a:spcPct val="100000"/>
                        </a:lnSpc>
                        <a:spcBef>
                          <a:spcPts val="140"/>
                        </a:spcBef>
                      </a:pPr>
                      <a:r>
                        <a:rPr sz="1100" b="1" dirty="0">
                          <a:latin typeface="Times New Roman" panose="02020603050405020304"/>
                          <a:cs typeface="Times New Roman" panose="02020603050405020304"/>
                        </a:rPr>
                        <a:t>0</a:t>
                      </a:r>
                      <a:r>
                        <a:rPr sz="1100" b="1" spc="-155" dirty="0">
                          <a:latin typeface="Times New Roman" panose="02020603050405020304"/>
                          <a:cs typeface="Times New Roman" panose="02020603050405020304"/>
                        </a:rPr>
                        <a:t> </a:t>
                      </a:r>
                      <a:r>
                        <a:rPr sz="1100" b="1" spc="100" dirty="0">
                          <a:latin typeface="Times New Roman" panose="02020603050405020304"/>
                          <a:cs typeface="Times New Roman" panose="02020603050405020304"/>
                        </a:rPr>
                        <a:t>.00</a:t>
                      </a:r>
                      <a:endParaRPr sz="1100">
                        <a:latin typeface="Times New Roman" panose="02020603050405020304"/>
                        <a:cs typeface="Times New Roman" panose="02020603050405020304"/>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9215" algn="r">
                        <a:lnSpc>
                          <a:spcPct val="100000"/>
                        </a:lnSpc>
                        <a:spcBef>
                          <a:spcPts val="140"/>
                        </a:spcBef>
                      </a:pPr>
                      <a:r>
                        <a:rPr sz="1100" b="1" dirty="0">
                          <a:latin typeface="Times New Roman" panose="02020603050405020304"/>
                          <a:cs typeface="Times New Roman" panose="02020603050405020304"/>
                        </a:rPr>
                        <a:t>0</a:t>
                      </a:r>
                      <a:r>
                        <a:rPr sz="1100" b="1" spc="-155" dirty="0">
                          <a:latin typeface="Times New Roman" panose="02020603050405020304"/>
                          <a:cs typeface="Times New Roman" panose="02020603050405020304"/>
                        </a:rPr>
                        <a:t> </a:t>
                      </a:r>
                      <a:r>
                        <a:rPr sz="1100" b="1" spc="100" dirty="0">
                          <a:latin typeface="Times New Roman" panose="02020603050405020304"/>
                          <a:cs typeface="Times New Roman" panose="02020603050405020304"/>
                        </a:rPr>
                        <a:t>.00</a:t>
                      </a:r>
                      <a:endParaRPr sz="1100">
                        <a:latin typeface="Times New Roman" panose="02020603050405020304"/>
                        <a:cs typeface="Times New Roman" panose="02020603050405020304"/>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9215" algn="r">
                        <a:lnSpc>
                          <a:spcPct val="100000"/>
                        </a:lnSpc>
                        <a:spcBef>
                          <a:spcPts val="140"/>
                        </a:spcBef>
                      </a:pPr>
                      <a:r>
                        <a:rPr sz="1100" b="1" dirty="0">
                          <a:latin typeface="Times New Roman" panose="02020603050405020304"/>
                          <a:cs typeface="Times New Roman" panose="02020603050405020304"/>
                        </a:rPr>
                        <a:t>0</a:t>
                      </a:r>
                      <a:r>
                        <a:rPr sz="1100" b="1" spc="-155" dirty="0">
                          <a:latin typeface="Times New Roman" panose="02020603050405020304"/>
                          <a:cs typeface="Times New Roman" panose="02020603050405020304"/>
                        </a:rPr>
                        <a:t> </a:t>
                      </a:r>
                      <a:r>
                        <a:rPr sz="1100" b="1" spc="100" dirty="0">
                          <a:latin typeface="Times New Roman" panose="02020603050405020304"/>
                          <a:cs typeface="Times New Roman" panose="02020603050405020304"/>
                        </a:rPr>
                        <a:t>.00</a:t>
                      </a:r>
                      <a:endParaRPr sz="1100">
                        <a:latin typeface="Times New Roman" panose="02020603050405020304"/>
                        <a:cs typeface="Times New Roman" panose="02020603050405020304"/>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8580" algn="r">
                        <a:lnSpc>
                          <a:spcPct val="100000"/>
                        </a:lnSpc>
                        <a:spcBef>
                          <a:spcPts val="140"/>
                        </a:spcBef>
                      </a:pPr>
                      <a:r>
                        <a:rPr sz="1100" b="1" dirty="0">
                          <a:latin typeface="Times New Roman" panose="02020603050405020304"/>
                          <a:cs typeface="Times New Roman" panose="02020603050405020304"/>
                        </a:rPr>
                        <a:t>0</a:t>
                      </a:r>
                      <a:r>
                        <a:rPr sz="1100" b="1" spc="-155" dirty="0">
                          <a:latin typeface="Times New Roman" panose="02020603050405020304"/>
                          <a:cs typeface="Times New Roman" panose="02020603050405020304"/>
                        </a:rPr>
                        <a:t> </a:t>
                      </a:r>
                      <a:r>
                        <a:rPr sz="1100" b="1" spc="100" dirty="0">
                          <a:latin typeface="Times New Roman" panose="02020603050405020304"/>
                          <a:cs typeface="Times New Roman" panose="02020603050405020304"/>
                        </a:rPr>
                        <a:t>.00</a:t>
                      </a:r>
                      <a:endParaRPr sz="1100">
                        <a:latin typeface="Times New Roman" panose="02020603050405020304"/>
                        <a:cs typeface="Times New Roman" panose="02020603050405020304"/>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marL="71120">
                        <a:lnSpc>
                          <a:spcPct val="100000"/>
                        </a:lnSpc>
                        <a:spcBef>
                          <a:spcPts val="215"/>
                        </a:spcBef>
                      </a:pPr>
                      <a:r>
                        <a:rPr sz="1100" spc="-10" dirty="0">
                          <a:latin typeface="宋体" panose="02010600030101010101" pitchFamily="2" charset="-122"/>
                          <a:cs typeface="宋体" panose="02010600030101010101" pitchFamily="2" charset="-122"/>
                        </a:rPr>
                        <a:t>20805</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215"/>
                        </a:spcBef>
                      </a:pPr>
                      <a:r>
                        <a:rPr sz="1100" spc="-5" dirty="0">
                          <a:latin typeface="宋体" panose="02010600030101010101" pitchFamily="2" charset="-122"/>
                          <a:cs typeface="宋体" panose="02010600030101010101" pitchFamily="2" charset="-122"/>
                        </a:rPr>
                        <a:t>行政事业单位养老支出</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215"/>
                        </a:spcBef>
                      </a:pPr>
                      <a:r>
                        <a:rPr sz="1100" spc="-10" dirty="0">
                          <a:latin typeface="宋体" panose="02010600030101010101" pitchFamily="2" charset="-122"/>
                          <a:cs typeface="宋体" panose="02010600030101010101" pitchFamily="2" charset="-122"/>
                        </a:rPr>
                        <a:t>34.90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215"/>
                        </a:spcBef>
                      </a:pPr>
                      <a:r>
                        <a:rPr sz="1100" spc="-10" dirty="0">
                          <a:latin typeface="宋体" panose="02010600030101010101" pitchFamily="2" charset="-122"/>
                          <a:cs typeface="宋体" panose="02010600030101010101" pitchFamily="2" charset="-122"/>
                        </a:rPr>
                        <a:t>34.90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a:txBody>
                    <a:bodyPr/>
                    <a:lstStyle/>
                    <a:p>
                      <a:pPr marL="71120">
                        <a:lnSpc>
                          <a:spcPct val="100000"/>
                        </a:lnSpc>
                        <a:spcBef>
                          <a:spcPts val="140"/>
                        </a:spcBef>
                      </a:pPr>
                      <a:r>
                        <a:rPr sz="1100" spc="-10" dirty="0">
                          <a:latin typeface="宋体" panose="02010600030101010101" pitchFamily="2" charset="-122"/>
                          <a:cs typeface="宋体" panose="02010600030101010101" pitchFamily="2" charset="-122"/>
                        </a:rPr>
                        <a:t>2080505</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140"/>
                        </a:spcBef>
                      </a:pPr>
                      <a:r>
                        <a:rPr sz="1100" spc="-20" dirty="0">
                          <a:latin typeface="宋体" panose="02010600030101010101" pitchFamily="2" charset="-122"/>
                          <a:cs typeface="宋体" panose="02010600030101010101" pitchFamily="2" charset="-122"/>
                        </a:rPr>
                        <a:t>机关事业单位基本养老保险缴费支出</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140"/>
                        </a:spcBef>
                      </a:pPr>
                      <a:r>
                        <a:rPr sz="1100" spc="-10" dirty="0">
                          <a:latin typeface="宋体" panose="02010600030101010101" pitchFamily="2" charset="-122"/>
                          <a:cs typeface="宋体" panose="02010600030101010101" pitchFamily="2" charset="-122"/>
                        </a:rPr>
                        <a:t>34.90</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140"/>
                        </a:spcBef>
                      </a:pPr>
                      <a:r>
                        <a:rPr sz="1100" spc="-10" dirty="0">
                          <a:latin typeface="宋体" panose="02010600030101010101" pitchFamily="2" charset="-122"/>
                          <a:cs typeface="宋体" panose="02010600030101010101" pitchFamily="2" charset="-122"/>
                        </a:rPr>
                        <a:t>34.90</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14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14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14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14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marL="71120">
                        <a:lnSpc>
                          <a:spcPct val="100000"/>
                        </a:lnSpc>
                        <a:spcBef>
                          <a:spcPts val="215"/>
                        </a:spcBef>
                      </a:pPr>
                      <a:r>
                        <a:rPr sz="1100" b="1" spc="30" dirty="0">
                          <a:latin typeface="Times New Roman" panose="02020603050405020304"/>
                          <a:cs typeface="Times New Roman" panose="02020603050405020304"/>
                        </a:rPr>
                        <a:t>210</a:t>
                      </a:r>
                      <a:endParaRPr sz="1100">
                        <a:latin typeface="Times New Roman" panose="02020603050405020304"/>
                        <a:cs typeface="Times New Roman" panose="02020603050405020304"/>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215"/>
                        </a:spcBef>
                      </a:pPr>
                      <a:r>
                        <a:rPr sz="1100" b="1" spc="20" dirty="0">
                          <a:latin typeface="Microsoft JhengHei" panose="020B0604030504040204" charset="-120"/>
                          <a:cs typeface="Microsoft JhengHei" panose="020B0604030504040204" charset="-120"/>
                        </a:rPr>
                        <a:t>卫生健康支出</a:t>
                      </a:r>
                      <a:endParaRPr sz="1100">
                        <a:latin typeface="Microsoft JhengHei" panose="020B0604030504040204" charset="-120"/>
                        <a:cs typeface="Microsoft JhengHei" panose="020B0604030504040204" charset="-120"/>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9690" algn="r">
                        <a:lnSpc>
                          <a:spcPct val="100000"/>
                        </a:lnSpc>
                        <a:spcBef>
                          <a:spcPts val="215"/>
                        </a:spcBef>
                      </a:pPr>
                      <a:r>
                        <a:rPr sz="1100" b="1" spc="95" dirty="0">
                          <a:latin typeface="Times New Roman" panose="02020603050405020304"/>
                          <a:cs typeface="Times New Roman" panose="02020603050405020304"/>
                        </a:rPr>
                        <a:t>19.46</a:t>
                      </a:r>
                      <a:endParaRPr sz="1100">
                        <a:latin typeface="Times New Roman" panose="02020603050405020304"/>
                        <a:cs typeface="Times New Roman" panose="02020603050405020304"/>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9690" algn="r">
                        <a:lnSpc>
                          <a:spcPct val="100000"/>
                        </a:lnSpc>
                        <a:spcBef>
                          <a:spcPts val="215"/>
                        </a:spcBef>
                      </a:pPr>
                      <a:r>
                        <a:rPr sz="1100" b="1" spc="95" dirty="0">
                          <a:latin typeface="Times New Roman" panose="02020603050405020304"/>
                          <a:cs typeface="Times New Roman" panose="02020603050405020304"/>
                        </a:rPr>
                        <a:t>19.46</a:t>
                      </a:r>
                      <a:endParaRPr sz="1100">
                        <a:latin typeface="Times New Roman" panose="02020603050405020304"/>
                        <a:cs typeface="Times New Roman" panose="02020603050405020304"/>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9690" algn="r">
                        <a:lnSpc>
                          <a:spcPct val="100000"/>
                        </a:lnSpc>
                        <a:spcBef>
                          <a:spcPts val="215"/>
                        </a:spcBef>
                      </a:pPr>
                      <a:r>
                        <a:rPr sz="1100" b="1" dirty="0">
                          <a:latin typeface="Times New Roman" panose="02020603050405020304"/>
                          <a:cs typeface="Times New Roman" panose="02020603050405020304"/>
                        </a:rPr>
                        <a:t>0</a:t>
                      </a:r>
                      <a:r>
                        <a:rPr sz="1100" b="1" spc="-155" dirty="0">
                          <a:latin typeface="Times New Roman" panose="02020603050405020304"/>
                          <a:cs typeface="Times New Roman" panose="02020603050405020304"/>
                        </a:rPr>
                        <a:t> </a:t>
                      </a:r>
                      <a:r>
                        <a:rPr sz="1100" b="1" spc="100" dirty="0">
                          <a:latin typeface="Times New Roman" panose="02020603050405020304"/>
                          <a:cs typeface="Times New Roman" panose="02020603050405020304"/>
                        </a:rPr>
                        <a:t>.00</a:t>
                      </a:r>
                      <a:endParaRPr sz="1100">
                        <a:latin typeface="Times New Roman" panose="02020603050405020304"/>
                        <a:cs typeface="Times New Roman" panose="02020603050405020304"/>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9215" algn="r">
                        <a:lnSpc>
                          <a:spcPct val="100000"/>
                        </a:lnSpc>
                        <a:spcBef>
                          <a:spcPts val="215"/>
                        </a:spcBef>
                      </a:pPr>
                      <a:r>
                        <a:rPr sz="1100" b="1" dirty="0">
                          <a:latin typeface="Times New Roman" panose="02020603050405020304"/>
                          <a:cs typeface="Times New Roman" panose="02020603050405020304"/>
                        </a:rPr>
                        <a:t>0</a:t>
                      </a:r>
                      <a:r>
                        <a:rPr sz="1100" b="1" spc="-155" dirty="0">
                          <a:latin typeface="Times New Roman" panose="02020603050405020304"/>
                          <a:cs typeface="Times New Roman" panose="02020603050405020304"/>
                        </a:rPr>
                        <a:t> </a:t>
                      </a:r>
                      <a:r>
                        <a:rPr sz="1100" b="1" spc="100" dirty="0">
                          <a:latin typeface="Times New Roman" panose="02020603050405020304"/>
                          <a:cs typeface="Times New Roman" panose="02020603050405020304"/>
                        </a:rPr>
                        <a:t>.00</a:t>
                      </a:r>
                      <a:endParaRPr sz="1100">
                        <a:latin typeface="Times New Roman" panose="02020603050405020304"/>
                        <a:cs typeface="Times New Roman" panose="02020603050405020304"/>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9215" algn="r">
                        <a:lnSpc>
                          <a:spcPct val="100000"/>
                        </a:lnSpc>
                        <a:spcBef>
                          <a:spcPts val="215"/>
                        </a:spcBef>
                      </a:pPr>
                      <a:r>
                        <a:rPr sz="1100" b="1" dirty="0">
                          <a:latin typeface="Times New Roman" panose="02020603050405020304"/>
                          <a:cs typeface="Times New Roman" panose="02020603050405020304"/>
                        </a:rPr>
                        <a:t>0</a:t>
                      </a:r>
                      <a:r>
                        <a:rPr sz="1100" b="1" spc="-155" dirty="0">
                          <a:latin typeface="Times New Roman" panose="02020603050405020304"/>
                          <a:cs typeface="Times New Roman" panose="02020603050405020304"/>
                        </a:rPr>
                        <a:t> </a:t>
                      </a:r>
                      <a:r>
                        <a:rPr sz="1100" b="1" spc="100" dirty="0">
                          <a:latin typeface="Times New Roman" panose="02020603050405020304"/>
                          <a:cs typeface="Times New Roman" panose="02020603050405020304"/>
                        </a:rPr>
                        <a:t>.00</a:t>
                      </a:r>
                      <a:endParaRPr sz="1100">
                        <a:latin typeface="Times New Roman" panose="02020603050405020304"/>
                        <a:cs typeface="Times New Roman" panose="02020603050405020304"/>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8580" algn="r">
                        <a:lnSpc>
                          <a:spcPct val="100000"/>
                        </a:lnSpc>
                        <a:spcBef>
                          <a:spcPts val="215"/>
                        </a:spcBef>
                      </a:pPr>
                      <a:r>
                        <a:rPr sz="1100" b="1" dirty="0">
                          <a:latin typeface="Times New Roman" panose="02020603050405020304"/>
                          <a:cs typeface="Times New Roman" panose="02020603050405020304"/>
                        </a:rPr>
                        <a:t>0</a:t>
                      </a:r>
                      <a:r>
                        <a:rPr sz="1100" b="1" spc="-155" dirty="0">
                          <a:latin typeface="Times New Roman" panose="02020603050405020304"/>
                          <a:cs typeface="Times New Roman" panose="02020603050405020304"/>
                        </a:rPr>
                        <a:t> </a:t>
                      </a:r>
                      <a:r>
                        <a:rPr sz="1100" b="1" spc="100" dirty="0">
                          <a:latin typeface="Times New Roman" panose="02020603050405020304"/>
                          <a:cs typeface="Times New Roman" panose="02020603050405020304"/>
                        </a:rPr>
                        <a:t>.00</a:t>
                      </a:r>
                      <a:endParaRPr sz="1100">
                        <a:latin typeface="Times New Roman" panose="02020603050405020304"/>
                        <a:cs typeface="Times New Roman" panose="02020603050405020304"/>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marL="71120">
                        <a:lnSpc>
                          <a:spcPct val="100000"/>
                        </a:lnSpc>
                        <a:spcBef>
                          <a:spcPts val="215"/>
                        </a:spcBef>
                      </a:pPr>
                      <a:r>
                        <a:rPr sz="1100" spc="-10" dirty="0">
                          <a:latin typeface="宋体" panose="02010600030101010101" pitchFamily="2" charset="-122"/>
                          <a:cs typeface="宋体" panose="02010600030101010101" pitchFamily="2" charset="-122"/>
                        </a:rPr>
                        <a:t>21011</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215"/>
                        </a:spcBef>
                      </a:pPr>
                      <a:r>
                        <a:rPr sz="1100" spc="-10" dirty="0">
                          <a:latin typeface="宋体" panose="02010600030101010101" pitchFamily="2" charset="-122"/>
                          <a:cs typeface="宋体" panose="02010600030101010101" pitchFamily="2" charset="-122"/>
                        </a:rPr>
                        <a:t>行政事业单位医疗</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215"/>
                        </a:spcBef>
                      </a:pPr>
                      <a:r>
                        <a:rPr sz="1100" spc="-10" dirty="0">
                          <a:latin typeface="宋体" panose="02010600030101010101" pitchFamily="2" charset="-122"/>
                          <a:cs typeface="宋体" panose="02010600030101010101" pitchFamily="2" charset="-122"/>
                        </a:rPr>
                        <a:t>19.46</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215"/>
                        </a:spcBef>
                      </a:pPr>
                      <a:r>
                        <a:rPr sz="1100" spc="-10" dirty="0">
                          <a:latin typeface="宋体" panose="02010600030101010101" pitchFamily="2" charset="-122"/>
                          <a:cs typeface="宋体" panose="02010600030101010101" pitchFamily="2" charset="-122"/>
                        </a:rPr>
                        <a:t>19.46</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a:txBody>
                    <a:bodyPr/>
                    <a:lstStyle/>
                    <a:p>
                      <a:pPr marL="71120">
                        <a:lnSpc>
                          <a:spcPct val="100000"/>
                        </a:lnSpc>
                        <a:spcBef>
                          <a:spcPts val="135"/>
                        </a:spcBef>
                      </a:pPr>
                      <a:r>
                        <a:rPr sz="1100" spc="-10" dirty="0">
                          <a:latin typeface="宋体" panose="02010600030101010101" pitchFamily="2" charset="-122"/>
                          <a:cs typeface="宋体" panose="02010600030101010101" pitchFamily="2" charset="-122"/>
                        </a:rPr>
                        <a:t>2101101</a:t>
                      </a:r>
                      <a:endParaRPr sz="1100">
                        <a:latin typeface="宋体" panose="02010600030101010101" pitchFamily="2" charset="-122"/>
                        <a:cs typeface="宋体" panose="02010600030101010101" pitchFamily="2" charset="-122"/>
                      </a:endParaRPr>
                    </a:p>
                  </a:txBody>
                  <a:tcPr marL="0" marR="0" marT="171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135"/>
                        </a:spcBef>
                      </a:pPr>
                      <a:r>
                        <a:rPr sz="1100" spc="-10" dirty="0">
                          <a:latin typeface="宋体" panose="02010600030101010101" pitchFamily="2" charset="-122"/>
                          <a:cs typeface="宋体" panose="02010600030101010101" pitchFamily="2" charset="-122"/>
                        </a:rPr>
                        <a:t>行政单位医疗</a:t>
                      </a:r>
                      <a:endParaRPr sz="1100">
                        <a:latin typeface="宋体" panose="02010600030101010101" pitchFamily="2" charset="-122"/>
                        <a:cs typeface="宋体" panose="02010600030101010101" pitchFamily="2" charset="-122"/>
                      </a:endParaRPr>
                    </a:p>
                  </a:txBody>
                  <a:tcPr marL="0" marR="0" marT="171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135"/>
                        </a:spcBef>
                      </a:pPr>
                      <a:r>
                        <a:rPr sz="1100" spc="-10" dirty="0">
                          <a:latin typeface="宋体" panose="02010600030101010101" pitchFamily="2" charset="-122"/>
                          <a:cs typeface="宋体" panose="02010600030101010101" pitchFamily="2" charset="-122"/>
                        </a:rPr>
                        <a:t>10.72</a:t>
                      </a:r>
                      <a:endParaRPr sz="1100">
                        <a:latin typeface="宋体" panose="02010600030101010101" pitchFamily="2" charset="-122"/>
                        <a:cs typeface="宋体" panose="02010600030101010101" pitchFamily="2" charset="-122"/>
                      </a:endParaRPr>
                    </a:p>
                  </a:txBody>
                  <a:tcPr marL="0" marR="0" marT="171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135"/>
                        </a:spcBef>
                      </a:pPr>
                      <a:r>
                        <a:rPr sz="1100" spc="-10" dirty="0">
                          <a:latin typeface="宋体" panose="02010600030101010101" pitchFamily="2" charset="-122"/>
                          <a:cs typeface="宋体" panose="02010600030101010101" pitchFamily="2" charset="-122"/>
                        </a:rPr>
                        <a:t>10.72</a:t>
                      </a:r>
                      <a:endParaRPr sz="1100">
                        <a:latin typeface="宋体" panose="02010600030101010101" pitchFamily="2" charset="-122"/>
                        <a:cs typeface="宋体" panose="02010600030101010101" pitchFamily="2" charset="-122"/>
                      </a:endParaRPr>
                    </a:p>
                  </a:txBody>
                  <a:tcPr marL="0" marR="0" marT="171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13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171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13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171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13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171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13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171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marL="71120">
                        <a:lnSpc>
                          <a:spcPct val="100000"/>
                        </a:lnSpc>
                        <a:spcBef>
                          <a:spcPts val="210"/>
                        </a:spcBef>
                      </a:pPr>
                      <a:r>
                        <a:rPr sz="1100" spc="-10" dirty="0">
                          <a:latin typeface="宋体" panose="02010600030101010101" pitchFamily="2" charset="-122"/>
                          <a:cs typeface="宋体" panose="02010600030101010101" pitchFamily="2" charset="-122"/>
                        </a:rPr>
                        <a:t>2101102</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210"/>
                        </a:spcBef>
                      </a:pPr>
                      <a:r>
                        <a:rPr sz="1100" spc="-10" dirty="0">
                          <a:latin typeface="宋体" panose="02010600030101010101" pitchFamily="2" charset="-122"/>
                          <a:cs typeface="宋体" panose="02010600030101010101" pitchFamily="2" charset="-122"/>
                        </a:rPr>
                        <a:t>事业单位医疗</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210"/>
                        </a:spcBef>
                      </a:pPr>
                      <a:r>
                        <a:rPr sz="1100" spc="-20" dirty="0">
                          <a:latin typeface="宋体" panose="02010600030101010101" pitchFamily="2" charset="-122"/>
                          <a:cs typeface="宋体" panose="02010600030101010101" pitchFamily="2" charset="-122"/>
                        </a:rPr>
                        <a:t>1.51</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210"/>
                        </a:spcBef>
                      </a:pPr>
                      <a:r>
                        <a:rPr sz="1100" spc="-20" dirty="0">
                          <a:latin typeface="宋体" panose="02010600030101010101" pitchFamily="2" charset="-122"/>
                          <a:cs typeface="宋体" panose="02010600030101010101" pitchFamily="2" charset="-122"/>
                        </a:rPr>
                        <a:t>1.51</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21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21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21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a:txBody>
                    <a:bodyPr/>
                    <a:lstStyle/>
                    <a:p>
                      <a:pPr marL="71120">
                        <a:lnSpc>
                          <a:spcPct val="100000"/>
                        </a:lnSpc>
                        <a:spcBef>
                          <a:spcPts val="135"/>
                        </a:spcBef>
                      </a:pPr>
                      <a:r>
                        <a:rPr sz="1100" spc="-10" dirty="0">
                          <a:latin typeface="宋体" panose="02010600030101010101" pitchFamily="2" charset="-122"/>
                          <a:cs typeface="宋体" panose="02010600030101010101" pitchFamily="2" charset="-122"/>
                        </a:rPr>
                        <a:t>2101103</a:t>
                      </a:r>
                      <a:endParaRPr sz="1100">
                        <a:latin typeface="宋体" panose="02010600030101010101" pitchFamily="2" charset="-122"/>
                        <a:cs typeface="宋体" panose="02010600030101010101" pitchFamily="2" charset="-122"/>
                      </a:endParaRPr>
                    </a:p>
                  </a:txBody>
                  <a:tcPr marL="0" marR="0" marT="171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135"/>
                        </a:spcBef>
                      </a:pPr>
                      <a:r>
                        <a:rPr sz="1100" spc="-10" dirty="0">
                          <a:latin typeface="宋体" panose="02010600030101010101" pitchFamily="2" charset="-122"/>
                          <a:cs typeface="宋体" panose="02010600030101010101" pitchFamily="2" charset="-122"/>
                        </a:rPr>
                        <a:t>公务员医疗补助</a:t>
                      </a:r>
                      <a:endParaRPr sz="1100">
                        <a:latin typeface="宋体" panose="02010600030101010101" pitchFamily="2" charset="-122"/>
                        <a:cs typeface="宋体" panose="02010600030101010101" pitchFamily="2" charset="-122"/>
                      </a:endParaRPr>
                    </a:p>
                  </a:txBody>
                  <a:tcPr marL="0" marR="0" marT="171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135"/>
                        </a:spcBef>
                      </a:pPr>
                      <a:r>
                        <a:rPr sz="1100" spc="-20" dirty="0">
                          <a:latin typeface="宋体" panose="02010600030101010101" pitchFamily="2" charset="-122"/>
                          <a:cs typeface="宋体" panose="02010600030101010101" pitchFamily="2" charset="-122"/>
                        </a:rPr>
                        <a:t>7.23</a:t>
                      </a:r>
                      <a:endParaRPr sz="1100">
                        <a:latin typeface="宋体" panose="02010600030101010101" pitchFamily="2" charset="-122"/>
                        <a:cs typeface="宋体" panose="02010600030101010101" pitchFamily="2" charset="-122"/>
                      </a:endParaRPr>
                    </a:p>
                  </a:txBody>
                  <a:tcPr marL="0" marR="0" marT="171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135"/>
                        </a:spcBef>
                      </a:pPr>
                      <a:r>
                        <a:rPr sz="1100" spc="-20" dirty="0">
                          <a:latin typeface="宋体" panose="02010600030101010101" pitchFamily="2" charset="-122"/>
                          <a:cs typeface="宋体" panose="02010600030101010101" pitchFamily="2" charset="-122"/>
                        </a:rPr>
                        <a:t>7.23</a:t>
                      </a:r>
                      <a:endParaRPr sz="1100">
                        <a:latin typeface="宋体" panose="02010600030101010101" pitchFamily="2" charset="-122"/>
                        <a:cs typeface="宋体" panose="02010600030101010101" pitchFamily="2" charset="-122"/>
                      </a:endParaRPr>
                    </a:p>
                  </a:txBody>
                  <a:tcPr marL="0" marR="0" marT="171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13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171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13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171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13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171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13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171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txBox="1"/>
          <p:nvPr/>
        </p:nvSpPr>
        <p:spPr>
          <a:xfrm>
            <a:off x="5278501" y="7264082"/>
            <a:ext cx="139700" cy="139700"/>
          </a:xfrm>
          <a:prstGeom prst="rect">
            <a:avLst/>
          </a:prstGeom>
        </p:spPr>
        <p:txBody>
          <a:bodyPr vert="horz" wrap="square" lIns="0" tIns="0" rIns="0" bIns="0" rtlCol="0">
            <a:spAutoFit/>
          </a:bodyPr>
          <a:lstStyle/>
          <a:p>
            <a:pPr marL="12700">
              <a:lnSpc>
                <a:spcPts val="955"/>
              </a:lnSpc>
            </a:pPr>
            <a:r>
              <a:rPr sz="900" spc="-25" dirty="0">
                <a:latin typeface="Calibri" panose="020F0502020204030204"/>
                <a:cs typeface="Calibri" panose="020F0502020204030204"/>
              </a:rPr>
              <a:t>11</a:t>
            </a:r>
            <a:endParaRPr sz="900">
              <a:latin typeface="Calibri" panose="020F0502020204030204"/>
              <a:cs typeface="Calibri" panose="020F0502020204030204"/>
            </a:endParaRPr>
          </a:p>
        </p:txBody>
      </p:sp>
      <p:graphicFrame>
        <p:nvGraphicFramePr>
          <p:cNvPr id="2" name="object 2"/>
          <p:cNvGraphicFramePr>
            <a:graphicFrameLocks noGrp="1"/>
          </p:cNvGraphicFramePr>
          <p:nvPr/>
        </p:nvGraphicFramePr>
        <p:xfrm>
          <a:off x="810259" y="362331"/>
          <a:ext cx="9161780" cy="4914900"/>
        </p:xfrm>
        <a:graphic>
          <a:graphicData uri="http://schemas.openxmlformats.org/drawingml/2006/table">
            <a:tbl>
              <a:tblPr firstRow="1" bandRow="1">
                <a:tableStyleId>{2D5ABB26-0587-4C30-8999-92F81FD0307C}</a:tableStyleId>
              </a:tblPr>
              <a:tblGrid>
                <a:gridCol w="1077595"/>
                <a:gridCol w="2898139"/>
                <a:gridCol w="1038860"/>
                <a:gridCol w="867410"/>
                <a:gridCol w="887095"/>
                <a:gridCol w="762634"/>
                <a:gridCol w="686434"/>
                <a:gridCol w="857884"/>
              </a:tblGrid>
              <a:tr h="228600">
                <a:tc>
                  <a:txBody>
                    <a:bodyPr/>
                    <a:lstStyle/>
                    <a:p>
                      <a:pPr marL="71120">
                        <a:lnSpc>
                          <a:spcPct val="100000"/>
                        </a:lnSpc>
                        <a:spcBef>
                          <a:spcPts val="140"/>
                        </a:spcBef>
                      </a:pPr>
                      <a:r>
                        <a:rPr sz="1100" b="1" spc="30" dirty="0">
                          <a:latin typeface="Times New Roman" panose="02020603050405020304"/>
                          <a:cs typeface="Times New Roman" panose="02020603050405020304"/>
                        </a:rPr>
                        <a:t>212</a:t>
                      </a:r>
                      <a:endParaRPr sz="1100">
                        <a:latin typeface="Times New Roman" panose="02020603050405020304"/>
                        <a:cs typeface="Times New Roman" panose="02020603050405020304"/>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140"/>
                        </a:spcBef>
                      </a:pPr>
                      <a:r>
                        <a:rPr sz="1100" b="1" spc="20" dirty="0">
                          <a:latin typeface="Microsoft JhengHei" panose="020B0604030504040204" charset="-120"/>
                          <a:cs typeface="Microsoft JhengHei" panose="020B0604030504040204" charset="-120"/>
                        </a:rPr>
                        <a:t>城乡社区支出</a:t>
                      </a:r>
                      <a:endParaRPr sz="1100">
                        <a:latin typeface="Microsoft JhengHei" panose="020B0604030504040204" charset="-120"/>
                        <a:cs typeface="Microsoft JhengHei" panose="020B0604030504040204" charset="-120"/>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9690" algn="r">
                        <a:lnSpc>
                          <a:spcPct val="100000"/>
                        </a:lnSpc>
                        <a:spcBef>
                          <a:spcPts val="140"/>
                        </a:spcBef>
                      </a:pPr>
                      <a:r>
                        <a:rPr sz="1100" b="1" spc="95" dirty="0">
                          <a:latin typeface="Times New Roman" panose="02020603050405020304"/>
                          <a:cs typeface="Times New Roman" panose="02020603050405020304"/>
                        </a:rPr>
                        <a:t>84.25</a:t>
                      </a:r>
                      <a:endParaRPr sz="1100">
                        <a:latin typeface="Times New Roman" panose="02020603050405020304"/>
                        <a:cs typeface="Times New Roman" panose="02020603050405020304"/>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9690" algn="r">
                        <a:lnSpc>
                          <a:spcPct val="100000"/>
                        </a:lnSpc>
                        <a:spcBef>
                          <a:spcPts val="140"/>
                        </a:spcBef>
                      </a:pPr>
                      <a:r>
                        <a:rPr sz="1100" b="1" spc="95" dirty="0">
                          <a:latin typeface="Times New Roman" panose="02020603050405020304"/>
                          <a:cs typeface="Times New Roman" panose="02020603050405020304"/>
                        </a:rPr>
                        <a:t>59.25</a:t>
                      </a:r>
                      <a:endParaRPr sz="1100">
                        <a:latin typeface="Times New Roman" panose="02020603050405020304"/>
                        <a:cs typeface="Times New Roman" panose="02020603050405020304"/>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0165" algn="r">
                        <a:lnSpc>
                          <a:spcPct val="100000"/>
                        </a:lnSpc>
                        <a:spcBef>
                          <a:spcPts val="140"/>
                        </a:spcBef>
                      </a:pPr>
                      <a:r>
                        <a:rPr sz="1100" b="1" spc="95" dirty="0">
                          <a:latin typeface="Times New Roman" panose="02020603050405020304"/>
                          <a:cs typeface="Times New Roman" panose="02020603050405020304"/>
                        </a:rPr>
                        <a:t>25.00</a:t>
                      </a:r>
                      <a:endParaRPr sz="1100">
                        <a:latin typeface="Times New Roman" panose="02020603050405020304"/>
                        <a:cs typeface="Times New Roman" panose="02020603050405020304"/>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9215" algn="r">
                        <a:lnSpc>
                          <a:spcPct val="100000"/>
                        </a:lnSpc>
                        <a:spcBef>
                          <a:spcPts val="140"/>
                        </a:spcBef>
                      </a:pPr>
                      <a:r>
                        <a:rPr sz="1100" b="1" dirty="0">
                          <a:latin typeface="Times New Roman" panose="02020603050405020304"/>
                          <a:cs typeface="Times New Roman" panose="02020603050405020304"/>
                        </a:rPr>
                        <a:t>0</a:t>
                      </a:r>
                      <a:r>
                        <a:rPr sz="1100" b="1" spc="-155" dirty="0">
                          <a:latin typeface="Times New Roman" panose="02020603050405020304"/>
                          <a:cs typeface="Times New Roman" panose="02020603050405020304"/>
                        </a:rPr>
                        <a:t> </a:t>
                      </a:r>
                      <a:r>
                        <a:rPr sz="1100" b="1" spc="100" dirty="0">
                          <a:latin typeface="Times New Roman" panose="02020603050405020304"/>
                          <a:cs typeface="Times New Roman" panose="02020603050405020304"/>
                        </a:rPr>
                        <a:t>.00</a:t>
                      </a:r>
                      <a:endParaRPr sz="1100">
                        <a:latin typeface="Times New Roman" panose="02020603050405020304"/>
                        <a:cs typeface="Times New Roman" panose="02020603050405020304"/>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9215" algn="r">
                        <a:lnSpc>
                          <a:spcPct val="100000"/>
                        </a:lnSpc>
                        <a:spcBef>
                          <a:spcPts val="140"/>
                        </a:spcBef>
                      </a:pPr>
                      <a:r>
                        <a:rPr sz="1100" b="1" dirty="0">
                          <a:latin typeface="Times New Roman" panose="02020603050405020304"/>
                          <a:cs typeface="Times New Roman" panose="02020603050405020304"/>
                        </a:rPr>
                        <a:t>0</a:t>
                      </a:r>
                      <a:r>
                        <a:rPr sz="1100" b="1" spc="-155" dirty="0">
                          <a:latin typeface="Times New Roman" panose="02020603050405020304"/>
                          <a:cs typeface="Times New Roman" panose="02020603050405020304"/>
                        </a:rPr>
                        <a:t> </a:t>
                      </a:r>
                      <a:r>
                        <a:rPr sz="1100" b="1" spc="100" dirty="0">
                          <a:latin typeface="Times New Roman" panose="02020603050405020304"/>
                          <a:cs typeface="Times New Roman" panose="02020603050405020304"/>
                        </a:rPr>
                        <a:t>.00</a:t>
                      </a:r>
                      <a:endParaRPr sz="1100">
                        <a:latin typeface="Times New Roman" panose="02020603050405020304"/>
                        <a:cs typeface="Times New Roman" panose="02020603050405020304"/>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8580" algn="r">
                        <a:lnSpc>
                          <a:spcPct val="100000"/>
                        </a:lnSpc>
                        <a:spcBef>
                          <a:spcPts val="140"/>
                        </a:spcBef>
                      </a:pPr>
                      <a:r>
                        <a:rPr sz="1100" b="1" dirty="0">
                          <a:latin typeface="Times New Roman" panose="02020603050405020304"/>
                          <a:cs typeface="Times New Roman" panose="02020603050405020304"/>
                        </a:rPr>
                        <a:t>0</a:t>
                      </a:r>
                      <a:r>
                        <a:rPr sz="1100" b="1" spc="-155" dirty="0">
                          <a:latin typeface="Times New Roman" panose="02020603050405020304"/>
                          <a:cs typeface="Times New Roman" panose="02020603050405020304"/>
                        </a:rPr>
                        <a:t> </a:t>
                      </a:r>
                      <a:r>
                        <a:rPr sz="1100" b="1" spc="100" dirty="0">
                          <a:latin typeface="Times New Roman" panose="02020603050405020304"/>
                          <a:cs typeface="Times New Roman" panose="02020603050405020304"/>
                        </a:rPr>
                        <a:t>.00</a:t>
                      </a:r>
                      <a:endParaRPr sz="1100">
                        <a:latin typeface="Times New Roman" panose="02020603050405020304"/>
                        <a:cs typeface="Times New Roman" panose="02020603050405020304"/>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marL="71120">
                        <a:lnSpc>
                          <a:spcPct val="100000"/>
                        </a:lnSpc>
                        <a:spcBef>
                          <a:spcPts val="215"/>
                        </a:spcBef>
                      </a:pPr>
                      <a:r>
                        <a:rPr sz="1100" spc="-10" dirty="0">
                          <a:latin typeface="宋体" panose="02010600030101010101" pitchFamily="2" charset="-122"/>
                          <a:cs typeface="宋体" panose="02010600030101010101" pitchFamily="2" charset="-122"/>
                        </a:rPr>
                        <a:t>21201</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215"/>
                        </a:spcBef>
                      </a:pPr>
                      <a:r>
                        <a:rPr sz="1100" spc="-10" dirty="0">
                          <a:latin typeface="宋体" panose="02010600030101010101" pitchFamily="2" charset="-122"/>
                          <a:cs typeface="宋体" panose="02010600030101010101" pitchFamily="2" charset="-122"/>
                        </a:rPr>
                        <a:t>城乡社区管理事务</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215"/>
                        </a:spcBef>
                      </a:pPr>
                      <a:r>
                        <a:rPr sz="1100" spc="-10" dirty="0">
                          <a:latin typeface="宋体" panose="02010600030101010101" pitchFamily="2" charset="-122"/>
                          <a:cs typeface="宋体" panose="02010600030101010101" pitchFamily="2" charset="-122"/>
                        </a:rPr>
                        <a:t>59.25</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215"/>
                        </a:spcBef>
                      </a:pPr>
                      <a:r>
                        <a:rPr sz="1100" spc="-10" dirty="0">
                          <a:latin typeface="宋体" panose="02010600030101010101" pitchFamily="2" charset="-122"/>
                          <a:cs typeface="宋体" panose="02010600030101010101" pitchFamily="2" charset="-122"/>
                        </a:rPr>
                        <a:t>59.25</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marL="71120">
                        <a:lnSpc>
                          <a:spcPct val="100000"/>
                        </a:lnSpc>
                        <a:spcBef>
                          <a:spcPts val="215"/>
                        </a:spcBef>
                      </a:pPr>
                      <a:r>
                        <a:rPr sz="1100" spc="-10" dirty="0">
                          <a:latin typeface="宋体" panose="02010600030101010101" pitchFamily="2" charset="-122"/>
                          <a:cs typeface="宋体" panose="02010600030101010101" pitchFamily="2" charset="-122"/>
                        </a:rPr>
                        <a:t>2120104</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215"/>
                        </a:spcBef>
                      </a:pPr>
                      <a:r>
                        <a:rPr sz="1100" spc="-15" dirty="0">
                          <a:latin typeface="宋体" panose="02010600030101010101" pitchFamily="2" charset="-122"/>
                          <a:cs typeface="宋体" panose="02010600030101010101" pitchFamily="2" charset="-122"/>
                        </a:rPr>
                        <a:t>城管执法</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215"/>
                        </a:spcBef>
                      </a:pPr>
                      <a:r>
                        <a:rPr sz="1100" spc="-10" dirty="0">
                          <a:latin typeface="宋体" panose="02010600030101010101" pitchFamily="2" charset="-122"/>
                          <a:cs typeface="宋体" panose="02010600030101010101" pitchFamily="2" charset="-122"/>
                        </a:rPr>
                        <a:t>59.25</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215"/>
                        </a:spcBef>
                      </a:pPr>
                      <a:r>
                        <a:rPr sz="1100" spc="-10" dirty="0">
                          <a:latin typeface="宋体" panose="02010600030101010101" pitchFamily="2" charset="-122"/>
                          <a:cs typeface="宋体" panose="02010600030101010101" pitchFamily="2" charset="-122"/>
                        </a:rPr>
                        <a:t>59.25</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a:txBody>
                    <a:bodyPr/>
                    <a:lstStyle/>
                    <a:p>
                      <a:pPr marL="71120">
                        <a:lnSpc>
                          <a:spcPct val="100000"/>
                        </a:lnSpc>
                        <a:spcBef>
                          <a:spcPts val="140"/>
                        </a:spcBef>
                      </a:pPr>
                      <a:r>
                        <a:rPr sz="1100" spc="-10" dirty="0">
                          <a:latin typeface="宋体" panose="02010600030101010101" pitchFamily="2" charset="-122"/>
                          <a:cs typeface="宋体" panose="02010600030101010101" pitchFamily="2" charset="-122"/>
                        </a:rPr>
                        <a:t>21208</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140"/>
                        </a:spcBef>
                      </a:pPr>
                      <a:r>
                        <a:rPr sz="1100" spc="-20" dirty="0">
                          <a:latin typeface="宋体" panose="02010600030101010101" pitchFamily="2" charset="-122"/>
                          <a:cs typeface="宋体" panose="02010600030101010101" pitchFamily="2" charset="-122"/>
                        </a:rPr>
                        <a:t>国有土地使用权出让收入安排的支出</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140"/>
                        </a:spcBef>
                      </a:pPr>
                      <a:r>
                        <a:rPr sz="1100" spc="-10" dirty="0">
                          <a:latin typeface="宋体" panose="02010600030101010101" pitchFamily="2" charset="-122"/>
                          <a:cs typeface="宋体" panose="02010600030101010101" pitchFamily="2" charset="-122"/>
                        </a:rPr>
                        <a:t>25.00</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14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140"/>
                        </a:spcBef>
                      </a:pPr>
                      <a:r>
                        <a:rPr sz="1100" spc="-10" dirty="0">
                          <a:latin typeface="宋体" panose="02010600030101010101" pitchFamily="2" charset="-122"/>
                          <a:cs typeface="宋体" panose="02010600030101010101" pitchFamily="2" charset="-122"/>
                        </a:rPr>
                        <a:t>25.00</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14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14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14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marL="71120">
                        <a:lnSpc>
                          <a:spcPct val="100000"/>
                        </a:lnSpc>
                        <a:spcBef>
                          <a:spcPts val="215"/>
                        </a:spcBef>
                      </a:pPr>
                      <a:r>
                        <a:rPr sz="1100" spc="-10" dirty="0">
                          <a:latin typeface="宋体" panose="02010600030101010101" pitchFamily="2" charset="-122"/>
                          <a:cs typeface="宋体" panose="02010600030101010101" pitchFamily="2" charset="-122"/>
                        </a:rPr>
                        <a:t>2120804</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215"/>
                        </a:spcBef>
                      </a:pPr>
                      <a:r>
                        <a:rPr sz="1100" spc="-5" dirty="0">
                          <a:latin typeface="宋体" panose="02010600030101010101" pitchFamily="2" charset="-122"/>
                          <a:cs typeface="宋体" panose="02010600030101010101" pitchFamily="2" charset="-122"/>
                        </a:rPr>
                        <a:t>农村基础设施建设支出</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215"/>
                        </a:spcBef>
                      </a:pPr>
                      <a:r>
                        <a:rPr sz="1100" spc="-10" dirty="0">
                          <a:latin typeface="宋体" panose="02010600030101010101" pitchFamily="2" charset="-122"/>
                          <a:cs typeface="宋体" panose="02010600030101010101" pitchFamily="2" charset="-122"/>
                        </a:rPr>
                        <a:t>25.00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5"/>
                        </a:spcBef>
                      </a:pPr>
                      <a:r>
                        <a:rPr sz="1100" spc="-10" dirty="0">
                          <a:latin typeface="宋体" panose="02010600030101010101" pitchFamily="2" charset="-122"/>
                          <a:cs typeface="宋体" panose="02010600030101010101" pitchFamily="2" charset="-122"/>
                        </a:rPr>
                        <a:t>25.00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a:txBody>
                    <a:bodyPr/>
                    <a:lstStyle/>
                    <a:p>
                      <a:pPr marL="71120">
                        <a:lnSpc>
                          <a:spcPct val="100000"/>
                        </a:lnSpc>
                        <a:spcBef>
                          <a:spcPts val="140"/>
                        </a:spcBef>
                      </a:pPr>
                      <a:r>
                        <a:rPr sz="1100" b="1" spc="30" dirty="0">
                          <a:latin typeface="Times New Roman" panose="02020603050405020304"/>
                          <a:cs typeface="Times New Roman" panose="02020603050405020304"/>
                        </a:rPr>
                        <a:t>213</a:t>
                      </a:r>
                      <a:endParaRPr sz="1100">
                        <a:latin typeface="Times New Roman" panose="02020603050405020304"/>
                        <a:cs typeface="Times New Roman" panose="02020603050405020304"/>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140"/>
                        </a:spcBef>
                      </a:pPr>
                      <a:r>
                        <a:rPr sz="1100" b="1" spc="25" dirty="0">
                          <a:latin typeface="Microsoft JhengHei" panose="020B0604030504040204" charset="-120"/>
                          <a:cs typeface="Microsoft JhengHei" panose="020B0604030504040204" charset="-120"/>
                        </a:rPr>
                        <a:t>农林水支出</a:t>
                      </a:r>
                      <a:endParaRPr sz="1100">
                        <a:latin typeface="Microsoft JhengHei" panose="020B0604030504040204" charset="-120"/>
                        <a:cs typeface="Microsoft JhengHei" panose="020B0604030504040204" charset="-120"/>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0325" algn="r">
                        <a:lnSpc>
                          <a:spcPct val="100000"/>
                        </a:lnSpc>
                        <a:spcBef>
                          <a:spcPts val="140"/>
                        </a:spcBef>
                      </a:pPr>
                      <a:r>
                        <a:rPr sz="1100" b="1" spc="75" dirty="0">
                          <a:latin typeface="Times New Roman" panose="02020603050405020304"/>
                          <a:cs typeface="Times New Roman" panose="02020603050405020304"/>
                        </a:rPr>
                        <a:t>600.88</a:t>
                      </a:r>
                      <a:endParaRPr sz="1100">
                        <a:latin typeface="Times New Roman" panose="02020603050405020304"/>
                        <a:cs typeface="Times New Roman" panose="02020603050405020304"/>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9690" algn="r">
                        <a:lnSpc>
                          <a:spcPct val="100000"/>
                        </a:lnSpc>
                        <a:spcBef>
                          <a:spcPts val="140"/>
                        </a:spcBef>
                      </a:pPr>
                      <a:r>
                        <a:rPr sz="1100" b="1" spc="75" dirty="0">
                          <a:latin typeface="Times New Roman" panose="02020603050405020304"/>
                          <a:cs typeface="Times New Roman" panose="02020603050405020304"/>
                        </a:rPr>
                        <a:t>151.48</a:t>
                      </a:r>
                      <a:endParaRPr sz="1100">
                        <a:latin typeface="Times New Roman" panose="02020603050405020304"/>
                        <a:cs typeface="Times New Roman" panose="02020603050405020304"/>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0165" algn="r">
                        <a:lnSpc>
                          <a:spcPct val="100000"/>
                        </a:lnSpc>
                        <a:spcBef>
                          <a:spcPts val="140"/>
                        </a:spcBef>
                      </a:pPr>
                      <a:r>
                        <a:rPr sz="1100" b="1" spc="75" dirty="0">
                          <a:latin typeface="Times New Roman" panose="02020603050405020304"/>
                          <a:cs typeface="Times New Roman" panose="02020603050405020304"/>
                        </a:rPr>
                        <a:t>449.40</a:t>
                      </a:r>
                      <a:endParaRPr sz="1100">
                        <a:latin typeface="Times New Roman" panose="02020603050405020304"/>
                        <a:cs typeface="Times New Roman" panose="02020603050405020304"/>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9215" algn="r">
                        <a:lnSpc>
                          <a:spcPct val="100000"/>
                        </a:lnSpc>
                        <a:spcBef>
                          <a:spcPts val="140"/>
                        </a:spcBef>
                      </a:pPr>
                      <a:r>
                        <a:rPr sz="1100" b="1" dirty="0">
                          <a:latin typeface="Times New Roman" panose="02020603050405020304"/>
                          <a:cs typeface="Times New Roman" panose="02020603050405020304"/>
                        </a:rPr>
                        <a:t>0</a:t>
                      </a:r>
                      <a:r>
                        <a:rPr sz="1100" b="1" spc="-155" dirty="0">
                          <a:latin typeface="Times New Roman" panose="02020603050405020304"/>
                          <a:cs typeface="Times New Roman" panose="02020603050405020304"/>
                        </a:rPr>
                        <a:t> </a:t>
                      </a:r>
                      <a:r>
                        <a:rPr sz="1100" b="1" spc="100" dirty="0">
                          <a:latin typeface="Times New Roman" panose="02020603050405020304"/>
                          <a:cs typeface="Times New Roman" panose="02020603050405020304"/>
                        </a:rPr>
                        <a:t>.00</a:t>
                      </a:r>
                      <a:endParaRPr sz="1100">
                        <a:latin typeface="Times New Roman" panose="02020603050405020304"/>
                        <a:cs typeface="Times New Roman" panose="02020603050405020304"/>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9215" algn="r">
                        <a:lnSpc>
                          <a:spcPct val="100000"/>
                        </a:lnSpc>
                        <a:spcBef>
                          <a:spcPts val="140"/>
                        </a:spcBef>
                      </a:pPr>
                      <a:r>
                        <a:rPr sz="1100" b="1" dirty="0">
                          <a:latin typeface="Times New Roman" panose="02020603050405020304"/>
                          <a:cs typeface="Times New Roman" panose="02020603050405020304"/>
                        </a:rPr>
                        <a:t>0</a:t>
                      </a:r>
                      <a:r>
                        <a:rPr sz="1100" b="1" spc="-155" dirty="0">
                          <a:latin typeface="Times New Roman" panose="02020603050405020304"/>
                          <a:cs typeface="Times New Roman" panose="02020603050405020304"/>
                        </a:rPr>
                        <a:t> </a:t>
                      </a:r>
                      <a:r>
                        <a:rPr sz="1100" b="1" spc="100" dirty="0">
                          <a:latin typeface="Times New Roman" panose="02020603050405020304"/>
                          <a:cs typeface="Times New Roman" panose="02020603050405020304"/>
                        </a:rPr>
                        <a:t>.00</a:t>
                      </a:r>
                      <a:endParaRPr sz="1100">
                        <a:latin typeface="Times New Roman" panose="02020603050405020304"/>
                        <a:cs typeface="Times New Roman" panose="02020603050405020304"/>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8580" algn="r">
                        <a:lnSpc>
                          <a:spcPct val="100000"/>
                        </a:lnSpc>
                        <a:spcBef>
                          <a:spcPts val="140"/>
                        </a:spcBef>
                      </a:pPr>
                      <a:r>
                        <a:rPr sz="1100" b="1" dirty="0">
                          <a:latin typeface="Times New Roman" panose="02020603050405020304"/>
                          <a:cs typeface="Times New Roman" panose="02020603050405020304"/>
                        </a:rPr>
                        <a:t>0</a:t>
                      </a:r>
                      <a:r>
                        <a:rPr sz="1100" b="1" spc="-155" dirty="0">
                          <a:latin typeface="Times New Roman" panose="02020603050405020304"/>
                          <a:cs typeface="Times New Roman" panose="02020603050405020304"/>
                        </a:rPr>
                        <a:t> </a:t>
                      </a:r>
                      <a:r>
                        <a:rPr sz="1100" b="1" spc="100" dirty="0">
                          <a:latin typeface="Times New Roman" panose="02020603050405020304"/>
                          <a:cs typeface="Times New Roman" panose="02020603050405020304"/>
                        </a:rPr>
                        <a:t>.00</a:t>
                      </a:r>
                      <a:endParaRPr sz="1100">
                        <a:latin typeface="Times New Roman" panose="02020603050405020304"/>
                        <a:cs typeface="Times New Roman" panose="02020603050405020304"/>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marL="71120">
                        <a:lnSpc>
                          <a:spcPct val="100000"/>
                        </a:lnSpc>
                        <a:spcBef>
                          <a:spcPts val="215"/>
                        </a:spcBef>
                      </a:pPr>
                      <a:r>
                        <a:rPr sz="1100" spc="-10" dirty="0">
                          <a:latin typeface="宋体" panose="02010600030101010101" pitchFamily="2" charset="-122"/>
                          <a:cs typeface="宋体" panose="02010600030101010101" pitchFamily="2" charset="-122"/>
                        </a:rPr>
                        <a:t>21301</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215"/>
                        </a:spcBef>
                      </a:pPr>
                      <a:r>
                        <a:rPr sz="1100" spc="-15" dirty="0">
                          <a:latin typeface="宋体" panose="02010600030101010101" pitchFamily="2" charset="-122"/>
                          <a:cs typeface="宋体" panose="02010600030101010101" pitchFamily="2" charset="-122"/>
                        </a:rPr>
                        <a:t>农业农村</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215"/>
                        </a:spcBef>
                      </a:pPr>
                      <a:r>
                        <a:rPr sz="1100" spc="-10" dirty="0">
                          <a:latin typeface="宋体" panose="02010600030101010101" pitchFamily="2" charset="-122"/>
                          <a:cs typeface="宋体" panose="02010600030101010101" pitchFamily="2" charset="-122"/>
                        </a:rPr>
                        <a:t>252.14</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5"/>
                        </a:spcBef>
                      </a:pPr>
                      <a:r>
                        <a:rPr sz="1100" spc="-10" dirty="0">
                          <a:latin typeface="宋体" panose="02010600030101010101" pitchFamily="2" charset="-122"/>
                          <a:cs typeface="宋体" panose="02010600030101010101" pitchFamily="2" charset="-122"/>
                        </a:rPr>
                        <a:t>151.48</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5085" algn="r">
                        <a:lnSpc>
                          <a:spcPct val="100000"/>
                        </a:lnSpc>
                        <a:spcBef>
                          <a:spcPts val="215"/>
                        </a:spcBef>
                      </a:pPr>
                      <a:r>
                        <a:rPr sz="1100" spc="-10" dirty="0">
                          <a:latin typeface="宋体" panose="02010600030101010101" pitchFamily="2" charset="-122"/>
                          <a:cs typeface="宋体" panose="02010600030101010101" pitchFamily="2" charset="-122"/>
                        </a:rPr>
                        <a:t>100.66</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a:txBody>
                    <a:bodyPr/>
                    <a:lstStyle/>
                    <a:p>
                      <a:pPr marL="71120">
                        <a:lnSpc>
                          <a:spcPct val="100000"/>
                        </a:lnSpc>
                        <a:spcBef>
                          <a:spcPts val="215"/>
                        </a:spcBef>
                      </a:pPr>
                      <a:r>
                        <a:rPr sz="1100" spc="-10" dirty="0">
                          <a:latin typeface="宋体" panose="02010600030101010101" pitchFamily="2" charset="-122"/>
                          <a:cs typeface="宋体" panose="02010600030101010101" pitchFamily="2" charset="-122"/>
                        </a:rPr>
                        <a:t>2130104</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215"/>
                        </a:spcBef>
                      </a:pPr>
                      <a:r>
                        <a:rPr sz="1100" spc="-15" dirty="0">
                          <a:latin typeface="宋体" panose="02010600030101010101" pitchFamily="2" charset="-122"/>
                          <a:cs typeface="宋体" panose="02010600030101010101" pitchFamily="2" charset="-122"/>
                        </a:rPr>
                        <a:t>事业运行</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215"/>
                        </a:spcBef>
                      </a:pPr>
                      <a:r>
                        <a:rPr sz="1100" spc="-10" dirty="0">
                          <a:latin typeface="宋体" panose="02010600030101010101" pitchFamily="2" charset="-122"/>
                          <a:cs typeface="宋体" panose="02010600030101010101" pitchFamily="2" charset="-122"/>
                        </a:rPr>
                        <a:t>151.48</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5"/>
                        </a:spcBef>
                      </a:pPr>
                      <a:r>
                        <a:rPr sz="1100" spc="-10" dirty="0">
                          <a:latin typeface="宋体" panose="02010600030101010101" pitchFamily="2" charset="-122"/>
                          <a:cs typeface="宋体" panose="02010600030101010101" pitchFamily="2" charset="-122"/>
                        </a:rPr>
                        <a:t>151.48</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marL="71120">
                        <a:lnSpc>
                          <a:spcPct val="100000"/>
                        </a:lnSpc>
                        <a:spcBef>
                          <a:spcPts val="215"/>
                        </a:spcBef>
                      </a:pPr>
                      <a:r>
                        <a:rPr sz="1100" spc="-10" dirty="0">
                          <a:latin typeface="宋体" panose="02010600030101010101" pitchFamily="2" charset="-122"/>
                          <a:cs typeface="宋体" panose="02010600030101010101" pitchFamily="2" charset="-122"/>
                        </a:rPr>
                        <a:t>2130199</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215"/>
                        </a:spcBef>
                      </a:pPr>
                      <a:r>
                        <a:rPr sz="1100" spc="-10" dirty="0">
                          <a:latin typeface="宋体" panose="02010600030101010101" pitchFamily="2" charset="-122"/>
                          <a:cs typeface="宋体" panose="02010600030101010101" pitchFamily="2" charset="-122"/>
                        </a:rPr>
                        <a:t>其他农业农村支出</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215"/>
                        </a:spcBef>
                      </a:pPr>
                      <a:r>
                        <a:rPr sz="1100" spc="-10" dirty="0">
                          <a:latin typeface="宋体" panose="02010600030101010101" pitchFamily="2" charset="-122"/>
                          <a:cs typeface="宋体" panose="02010600030101010101" pitchFamily="2" charset="-122"/>
                        </a:rPr>
                        <a:t>100.66</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5085" algn="r">
                        <a:lnSpc>
                          <a:spcPct val="100000"/>
                        </a:lnSpc>
                        <a:spcBef>
                          <a:spcPts val="215"/>
                        </a:spcBef>
                      </a:pPr>
                      <a:r>
                        <a:rPr sz="1100" spc="-10" dirty="0">
                          <a:latin typeface="宋体" panose="02010600030101010101" pitchFamily="2" charset="-122"/>
                          <a:cs typeface="宋体" panose="02010600030101010101" pitchFamily="2" charset="-122"/>
                        </a:rPr>
                        <a:t>100.66</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marL="71120">
                        <a:lnSpc>
                          <a:spcPct val="100000"/>
                        </a:lnSpc>
                        <a:spcBef>
                          <a:spcPts val="215"/>
                        </a:spcBef>
                      </a:pPr>
                      <a:r>
                        <a:rPr sz="1100" spc="-10" dirty="0">
                          <a:latin typeface="宋体" panose="02010600030101010101" pitchFamily="2" charset="-122"/>
                          <a:cs typeface="宋体" panose="02010600030101010101" pitchFamily="2" charset="-122"/>
                        </a:rPr>
                        <a:t>21307</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215"/>
                        </a:spcBef>
                      </a:pPr>
                      <a:r>
                        <a:rPr sz="1100" spc="-10" dirty="0">
                          <a:latin typeface="宋体" panose="02010600030101010101" pitchFamily="2" charset="-122"/>
                          <a:cs typeface="宋体" panose="02010600030101010101" pitchFamily="2" charset="-122"/>
                        </a:rPr>
                        <a:t>农村综合改革</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215"/>
                        </a:spcBef>
                      </a:pPr>
                      <a:r>
                        <a:rPr sz="1100" spc="-10" dirty="0">
                          <a:latin typeface="宋体" panose="02010600030101010101" pitchFamily="2" charset="-122"/>
                          <a:cs typeface="宋体" panose="02010600030101010101" pitchFamily="2" charset="-122"/>
                        </a:rPr>
                        <a:t>348.74</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5085" algn="r">
                        <a:lnSpc>
                          <a:spcPct val="100000"/>
                        </a:lnSpc>
                        <a:spcBef>
                          <a:spcPts val="215"/>
                        </a:spcBef>
                      </a:pPr>
                      <a:r>
                        <a:rPr sz="1100" spc="-10" dirty="0">
                          <a:latin typeface="宋体" panose="02010600030101010101" pitchFamily="2" charset="-122"/>
                          <a:cs typeface="宋体" panose="02010600030101010101" pitchFamily="2" charset="-122"/>
                        </a:rPr>
                        <a:t>348.74</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a:txBody>
                    <a:bodyPr/>
                    <a:lstStyle/>
                    <a:p>
                      <a:pPr marL="71120">
                        <a:lnSpc>
                          <a:spcPct val="100000"/>
                        </a:lnSpc>
                        <a:spcBef>
                          <a:spcPts val="135"/>
                        </a:spcBef>
                      </a:pPr>
                      <a:r>
                        <a:rPr sz="1100" spc="-10" dirty="0">
                          <a:latin typeface="宋体" panose="02010600030101010101" pitchFamily="2" charset="-122"/>
                          <a:cs typeface="宋体" panose="02010600030101010101" pitchFamily="2" charset="-122"/>
                        </a:rPr>
                        <a:t>2130701</a:t>
                      </a:r>
                      <a:endParaRPr sz="1100">
                        <a:latin typeface="宋体" panose="02010600030101010101" pitchFamily="2" charset="-122"/>
                        <a:cs typeface="宋体" panose="02010600030101010101" pitchFamily="2" charset="-122"/>
                      </a:endParaRPr>
                    </a:p>
                  </a:txBody>
                  <a:tcPr marL="0" marR="0" marT="171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135"/>
                        </a:spcBef>
                      </a:pPr>
                      <a:r>
                        <a:rPr sz="1100" spc="-15" dirty="0">
                          <a:latin typeface="宋体" panose="02010600030101010101" pitchFamily="2" charset="-122"/>
                          <a:cs typeface="宋体" panose="02010600030101010101" pitchFamily="2" charset="-122"/>
                        </a:rPr>
                        <a:t>对村级公益事业建设的补助</a:t>
                      </a:r>
                      <a:endParaRPr sz="1100">
                        <a:latin typeface="宋体" panose="02010600030101010101" pitchFamily="2" charset="-122"/>
                        <a:cs typeface="宋体" panose="02010600030101010101" pitchFamily="2" charset="-122"/>
                      </a:endParaRPr>
                    </a:p>
                  </a:txBody>
                  <a:tcPr marL="0" marR="0" marT="171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135"/>
                        </a:spcBef>
                      </a:pPr>
                      <a:r>
                        <a:rPr sz="1100" spc="-10" dirty="0">
                          <a:latin typeface="宋体" panose="02010600030101010101" pitchFamily="2" charset="-122"/>
                          <a:cs typeface="宋体" panose="02010600030101010101" pitchFamily="2" charset="-122"/>
                        </a:rPr>
                        <a:t>15.00</a:t>
                      </a:r>
                      <a:endParaRPr sz="1100">
                        <a:latin typeface="宋体" panose="02010600030101010101" pitchFamily="2" charset="-122"/>
                        <a:cs typeface="宋体" panose="02010600030101010101" pitchFamily="2" charset="-122"/>
                      </a:endParaRPr>
                    </a:p>
                  </a:txBody>
                  <a:tcPr marL="0" marR="0" marT="171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13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171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135"/>
                        </a:spcBef>
                      </a:pPr>
                      <a:r>
                        <a:rPr sz="1100" spc="-10" dirty="0">
                          <a:latin typeface="宋体" panose="02010600030101010101" pitchFamily="2" charset="-122"/>
                          <a:cs typeface="宋体" panose="02010600030101010101" pitchFamily="2" charset="-122"/>
                        </a:rPr>
                        <a:t>15.00</a:t>
                      </a:r>
                      <a:endParaRPr sz="1100">
                        <a:latin typeface="宋体" panose="02010600030101010101" pitchFamily="2" charset="-122"/>
                        <a:cs typeface="宋体" panose="02010600030101010101" pitchFamily="2" charset="-122"/>
                      </a:endParaRPr>
                    </a:p>
                  </a:txBody>
                  <a:tcPr marL="0" marR="0" marT="171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13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171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13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171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13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171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marL="71120">
                        <a:lnSpc>
                          <a:spcPct val="100000"/>
                        </a:lnSpc>
                        <a:spcBef>
                          <a:spcPts val="210"/>
                        </a:spcBef>
                      </a:pPr>
                      <a:r>
                        <a:rPr sz="1100" spc="-10" dirty="0">
                          <a:latin typeface="宋体" panose="02010600030101010101" pitchFamily="2" charset="-122"/>
                          <a:cs typeface="宋体" panose="02010600030101010101" pitchFamily="2" charset="-122"/>
                        </a:rPr>
                        <a:t>2130705</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210"/>
                        </a:spcBef>
                      </a:pPr>
                      <a:r>
                        <a:rPr sz="1100" spc="-15" dirty="0">
                          <a:latin typeface="宋体" panose="02010600030101010101" pitchFamily="2" charset="-122"/>
                          <a:cs typeface="宋体" panose="02010600030101010101" pitchFamily="2" charset="-122"/>
                        </a:rPr>
                        <a:t>对村民委员会和村党支部的补助</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210"/>
                        </a:spcBef>
                      </a:pPr>
                      <a:r>
                        <a:rPr sz="1100" spc="-10" dirty="0">
                          <a:latin typeface="宋体" panose="02010600030101010101" pitchFamily="2" charset="-122"/>
                          <a:cs typeface="宋体" panose="02010600030101010101" pitchFamily="2" charset="-122"/>
                        </a:rPr>
                        <a:t>183.74</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21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5085" algn="r">
                        <a:lnSpc>
                          <a:spcPct val="100000"/>
                        </a:lnSpc>
                        <a:spcBef>
                          <a:spcPts val="210"/>
                        </a:spcBef>
                      </a:pPr>
                      <a:r>
                        <a:rPr sz="1100" spc="-10" dirty="0">
                          <a:latin typeface="宋体" panose="02010600030101010101" pitchFamily="2" charset="-122"/>
                          <a:cs typeface="宋体" panose="02010600030101010101" pitchFamily="2" charset="-122"/>
                        </a:rPr>
                        <a:t>183.74</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21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21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21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a:txBody>
                    <a:bodyPr/>
                    <a:lstStyle/>
                    <a:p>
                      <a:pPr marL="71120">
                        <a:lnSpc>
                          <a:spcPct val="100000"/>
                        </a:lnSpc>
                        <a:spcBef>
                          <a:spcPts val="210"/>
                        </a:spcBef>
                      </a:pPr>
                      <a:r>
                        <a:rPr sz="1100" spc="-10" dirty="0">
                          <a:latin typeface="宋体" panose="02010600030101010101" pitchFamily="2" charset="-122"/>
                          <a:cs typeface="宋体" panose="02010600030101010101" pitchFamily="2" charset="-122"/>
                        </a:rPr>
                        <a:t>2130799</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210"/>
                        </a:spcBef>
                      </a:pPr>
                      <a:r>
                        <a:rPr sz="1100" spc="-5" dirty="0">
                          <a:latin typeface="宋体" panose="02010600030101010101" pitchFamily="2" charset="-122"/>
                          <a:cs typeface="宋体" panose="02010600030101010101" pitchFamily="2" charset="-122"/>
                        </a:rPr>
                        <a:t>其他农村综合改革支出</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210"/>
                        </a:spcBef>
                      </a:pPr>
                      <a:r>
                        <a:rPr sz="1100" spc="-10" dirty="0">
                          <a:latin typeface="宋体" panose="02010600030101010101" pitchFamily="2" charset="-122"/>
                          <a:cs typeface="宋体" panose="02010600030101010101" pitchFamily="2" charset="-122"/>
                        </a:rPr>
                        <a:t>150.00</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21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5085" algn="r">
                        <a:lnSpc>
                          <a:spcPct val="100000"/>
                        </a:lnSpc>
                        <a:spcBef>
                          <a:spcPts val="210"/>
                        </a:spcBef>
                      </a:pPr>
                      <a:r>
                        <a:rPr sz="1100" spc="-10" dirty="0">
                          <a:latin typeface="宋体" panose="02010600030101010101" pitchFamily="2" charset="-122"/>
                          <a:cs typeface="宋体" panose="02010600030101010101" pitchFamily="2" charset="-122"/>
                        </a:rPr>
                        <a:t>150.00</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21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21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21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marL="71120">
                        <a:lnSpc>
                          <a:spcPct val="100000"/>
                        </a:lnSpc>
                        <a:spcBef>
                          <a:spcPts val="210"/>
                        </a:spcBef>
                      </a:pPr>
                      <a:r>
                        <a:rPr sz="1100" b="1" spc="30" dirty="0">
                          <a:latin typeface="Times New Roman" panose="02020603050405020304"/>
                          <a:cs typeface="Times New Roman" panose="02020603050405020304"/>
                        </a:rPr>
                        <a:t>221</a:t>
                      </a:r>
                      <a:endParaRPr sz="1100">
                        <a:latin typeface="Times New Roman" panose="02020603050405020304"/>
                        <a:cs typeface="Times New Roman" panose="02020603050405020304"/>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210"/>
                        </a:spcBef>
                      </a:pPr>
                      <a:r>
                        <a:rPr sz="1100" b="1" spc="20" dirty="0">
                          <a:latin typeface="Microsoft JhengHei" panose="020B0604030504040204" charset="-120"/>
                          <a:cs typeface="Microsoft JhengHei" panose="020B0604030504040204" charset="-120"/>
                        </a:rPr>
                        <a:t>住房保障支出</a:t>
                      </a:r>
                      <a:endParaRPr sz="1100">
                        <a:latin typeface="Microsoft JhengHei" panose="020B0604030504040204" charset="-120"/>
                        <a:cs typeface="Microsoft JhengHei" panose="020B0604030504040204" charset="-120"/>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9690" algn="r">
                        <a:lnSpc>
                          <a:spcPct val="100000"/>
                        </a:lnSpc>
                        <a:spcBef>
                          <a:spcPts val="210"/>
                        </a:spcBef>
                      </a:pPr>
                      <a:r>
                        <a:rPr sz="1100" b="1" spc="95" dirty="0">
                          <a:latin typeface="Times New Roman" panose="02020603050405020304"/>
                          <a:cs typeface="Times New Roman" panose="02020603050405020304"/>
                        </a:rPr>
                        <a:t>35.43</a:t>
                      </a:r>
                      <a:endParaRPr sz="1100">
                        <a:latin typeface="Times New Roman" panose="02020603050405020304"/>
                        <a:cs typeface="Times New Roman" panose="02020603050405020304"/>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9690" algn="r">
                        <a:lnSpc>
                          <a:spcPct val="100000"/>
                        </a:lnSpc>
                        <a:spcBef>
                          <a:spcPts val="210"/>
                        </a:spcBef>
                      </a:pPr>
                      <a:r>
                        <a:rPr sz="1100" b="1" spc="95" dirty="0">
                          <a:latin typeface="Times New Roman" panose="02020603050405020304"/>
                          <a:cs typeface="Times New Roman" panose="02020603050405020304"/>
                        </a:rPr>
                        <a:t>35.43</a:t>
                      </a:r>
                      <a:endParaRPr sz="1100">
                        <a:latin typeface="Times New Roman" panose="02020603050405020304"/>
                        <a:cs typeface="Times New Roman" panose="02020603050405020304"/>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9690" algn="r">
                        <a:lnSpc>
                          <a:spcPct val="100000"/>
                        </a:lnSpc>
                        <a:spcBef>
                          <a:spcPts val="210"/>
                        </a:spcBef>
                      </a:pPr>
                      <a:r>
                        <a:rPr sz="1100" b="1" dirty="0">
                          <a:latin typeface="Times New Roman" panose="02020603050405020304"/>
                          <a:cs typeface="Times New Roman" panose="02020603050405020304"/>
                        </a:rPr>
                        <a:t>0</a:t>
                      </a:r>
                      <a:r>
                        <a:rPr sz="1100" b="1" spc="-155" dirty="0">
                          <a:latin typeface="Times New Roman" panose="02020603050405020304"/>
                          <a:cs typeface="Times New Roman" panose="02020603050405020304"/>
                        </a:rPr>
                        <a:t> </a:t>
                      </a:r>
                      <a:r>
                        <a:rPr sz="1100" b="1" spc="100" dirty="0">
                          <a:latin typeface="Times New Roman" panose="02020603050405020304"/>
                          <a:cs typeface="Times New Roman" panose="02020603050405020304"/>
                        </a:rPr>
                        <a:t>.00</a:t>
                      </a:r>
                      <a:endParaRPr sz="1100">
                        <a:latin typeface="Times New Roman" panose="02020603050405020304"/>
                        <a:cs typeface="Times New Roman" panose="02020603050405020304"/>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9215" algn="r">
                        <a:lnSpc>
                          <a:spcPct val="100000"/>
                        </a:lnSpc>
                        <a:spcBef>
                          <a:spcPts val="210"/>
                        </a:spcBef>
                      </a:pPr>
                      <a:r>
                        <a:rPr sz="1100" b="1" dirty="0">
                          <a:latin typeface="Times New Roman" panose="02020603050405020304"/>
                          <a:cs typeface="Times New Roman" panose="02020603050405020304"/>
                        </a:rPr>
                        <a:t>0</a:t>
                      </a:r>
                      <a:r>
                        <a:rPr sz="1100" b="1" spc="-155" dirty="0">
                          <a:latin typeface="Times New Roman" panose="02020603050405020304"/>
                          <a:cs typeface="Times New Roman" panose="02020603050405020304"/>
                        </a:rPr>
                        <a:t> </a:t>
                      </a:r>
                      <a:r>
                        <a:rPr sz="1100" b="1" spc="100" dirty="0">
                          <a:latin typeface="Times New Roman" panose="02020603050405020304"/>
                          <a:cs typeface="Times New Roman" panose="02020603050405020304"/>
                        </a:rPr>
                        <a:t>.00</a:t>
                      </a:r>
                      <a:endParaRPr sz="1100">
                        <a:latin typeface="Times New Roman" panose="02020603050405020304"/>
                        <a:cs typeface="Times New Roman" panose="02020603050405020304"/>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9215" algn="r">
                        <a:lnSpc>
                          <a:spcPct val="100000"/>
                        </a:lnSpc>
                        <a:spcBef>
                          <a:spcPts val="210"/>
                        </a:spcBef>
                      </a:pPr>
                      <a:r>
                        <a:rPr sz="1100" b="1" dirty="0">
                          <a:latin typeface="Times New Roman" panose="02020603050405020304"/>
                          <a:cs typeface="Times New Roman" panose="02020603050405020304"/>
                        </a:rPr>
                        <a:t>0</a:t>
                      </a:r>
                      <a:r>
                        <a:rPr sz="1100" b="1" spc="-155" dirty="0">
                          <a:latin typeface="Times New Roman" panose="02020603050405020304"/>
                          <a:cs typeface="Times New Roman" panose="02020603050405020304"/>
                        </a:rPr>
                        <a:t> </a:t>
                      </a:r>
                      <a:r>
                        <a:rPr sz="1100" b="1" spc="100" dirty="0">
                          <a:latin typeface="Times New Roman" panose="02020603050405020304"/>
                          <a:cs typeface="Times New Roman" panose="02020603050405020304"/>
                        </a:rPr>
                        <a:t>.00</a:t>
                      </a:r>
                      <a:endParaRPr sz="1100">
                        <a:latin typeface="Times New Roman" panose="02020603050405020304"/>
                        <a:cs typeface="Times New Roman" panose="02020603050405020304"/>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8580" algn="r">
                        <a:lnSpc>
                          <a:spcPct val="100000"/>
                        </a:lnSpc>
                        <a:spcBef>
                          <a:spcPts val="210"/>
                        </a:spcBef>
                      </a:pPr>
                      <a:r>
                        <a:rPr sz="1100" b="1" dirty="0">
                          <a:latin typeface="Times New Roman" panose="02020603050405020304"/>
                          <a:cs typeface="Times New Roman" panose="02020603050405020304"/>
                        </a:rPr>
                        <a:t>0</a:t>
                      </a:r>
                      <a:r>
                        <a:rPr sz="1100" b="1" spc="-155" dirty="0">
                          <a:latin typeface="Times New Roman" panose="02020603050405020304"/>
                          <a:cs typeface="Times New Roman" panose="02020603050405020304"/>
                        </a:rPr>
                        <a:t> </a:t>
                      </a:r>
                      <a:r>
                        <a:rPr sz="1100" b="1" spc="100" dirty="0">
                          <a:latin typeface="Times New Roman" panose="02020603050405020304"/>
                          <a:cs typeface="Times New Roman" panose="02020603050405020304"/>
                        </a:rPr>
                        <a:t>.00</a:t>
                      </a:r>
                      <a:endParaRPr sz="1100">
                        <a:latin typeface="Times New Roman" panose="02020603050405020304"/>
                        <a:cs typeface="Times New Roman" panose="02020603050405020304"/>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marL="71120">
                        <a:lnSpc>
                          <a:spcPct val="100000"/>
                        </a:lnSpc>
                        <a:spcBef>
                          <a:spcPts val="210"/>
                        </a:spcBef>
                      </a:pPr>
                      <a:r>
                        <a:rPr sz="1100" spc="-10" dirty="0">
                          <a:latin typeface="宋体" panose="02010600030101010101" pitchFamily="2" charset="-122"/>
                          <a:cs typeface="宋体" panose="02010600030101010101" pitchFamily="2" charset="-122"/>
                        </a:rPr>
                        <a:t>22102</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210"/>
                        </a:spcBef>
                      </a:pPr>
                      <a:r>
                        <a:rPr sz="1100" spc="-10" dirty="0">
                          <a:latin typeface="宋体" panose="02010600030101010101" pitchFamily="2" charset="-122"/>
                          <a:cs typeface="宋体" panose="02010600030101010101" pitchFamily="2" charset="-122"/>
                        </a:rPr>
                        <a:t>住房改革支出</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210"/>
                        </a:spcBef>
                      </a:pPr>
                      <a:r>
                        <a:rPr sz="1100" spc="-10" dirty="0">
                          <a:latin typeface="宋体" panose="02010600030101010101" pitchFamily="2" charset="-122"/>
                          <a:cs typeface="宋体" panose="02010600030101010101" pitchFamily="2" charset="-122"/>
                        </a:rPr>
                        <a:t>35.43</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210"/>
                        </a:spcBef>
                      </a:pPr>
                      <a:r>
                        <a:rPr sz="1100" spc="-10" dirty="0">
                          <a:latin typeface="宋体" panose="02010600030101010101" pitchFamily="2" charset="-122"/>
                          <a:cs typeface="宋体" panose="02010600030101010101" pitchFamily="2" charset="-122"/>
                        </a:rPr>
                        <a:t>35.43</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21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21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21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66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a:txBody>
                    <a:bodyPr/>
                    <a:lstStyle/>
                    <a:p>
                      <a:pPr marL="71120">
                        <a:lnSpc>
                          <a:spcPct val="100000"/>
                        </a:lnSpc>
                        <a:spcBef>
                          <a:spcPts val="135"/>
                        </a:spcBef>
                      </a:pPr>
                      <a:r>
                        <a:rPr sz="1100" spc="-10" dirty="0">
                          <a:latin typeface="宋体" panose="02010600030101010101" pitchFamily="2" charset="-122"/>
                          <a:cs typeface="宋体" panose="02010600030101010101" pitchFamily="2" charset="-122"/>
                        </a:rPr>
                        <a:t>2210201</a:t>
                      </a:r>
                      <a:endParaRPr sz="1100">
                        <a:latin typeface="宋体" panose="02010600030101010101" pitchFamily="2" charset="-122"/>
                        <a:cs typeface="宋体" panose="02010600030101010101" pitchFamily="2" charset="-122"/>
                      </a:endParaRPr>
                    </a:p>
                  </a:txBody>
                  <a:tcPr marL="0" marR="0" marT="171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135"/>
                        </a:spcBef>
                      </a:pPr>
                      <a:r>
                        <a:rPr sz="1100" spc="-10" dirty="0">
                          <a:latin typeface="宋体" panose="02010600030101010101" pitchFamily="2" charset="-122"/>
                          <a:cs typeface="宋体" panose="02010600030101010101" pitchFamily="2" charset="-122"/>
                        </a:rPr>
                        <a:t>住房公积金</a:t>
                      </a:r>
                      <a:endParaRPr sz="1100">
                        <a:latin typeface="宋体" panose="02010600030101010101" pitchFamily="2" charset="-122"/>
                        <a:cs typeface="宋体" panose="02010600030101010101" pitchFamily="2" charset="-122"/>
                      </a:endParaRPr>
                    </a:p>
                  </a:txBody>
                  <a:tcPr marL="0" marR="0" marT="171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135"/>
                        </a:spcBef>
                      </a:pPr>
                      <a:r>
                        <a:rPr sz="1100" spc="-10" dirty="0">
                          <a:latin typeface="宋体" panose="02010600030101010101" pitchFamily="2" charset="-122"/>
                          <a:cs typeface="宋体" panose="02010600030101010101" pitchFamily="2" charset="-122"/>
                        </a:rPr>
                        <a:t>35.43</a:t>
                      </a:r>
                      <a:endParaRPr sz="1100">
                        <a:latin typeface="宋体" panose="02010600030101010101" pitchFamily="2" charset="-122"/>
                        <a:cs typeface="宋体" panose="02010600030101010101" pitchFamily="2" charset="-122"/>
                      </a:endParaRPr>
                    </a:p>
                  </a:txBody>
                  <a:tcPr marL="0" marR="0" marT="171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135"/>
                        </a:spcBef>
                      </a:pPr>
                      <a:r>
                        <a:rPr sz="1100" spc="-10" dirty="0">
                          <a:latin typeface="宋体" panose="02010600030101010101" pitchFamily="2" charset="-122"/>
                          <a:cs typeface="宋体" panose="02010600030101010101" pitchFamily="2" charset="-122"/>
                        </a:rPr>
                        <a:t>35.43</a:t>
                      </a:r>
                      <a:endParaRPr sz="1100">
                        <a:latin typeface="宋体" panose="02010600030101010101" pitchFamily="2" charset="-122"/>
                        <a:cs typeface="宋体" panose="02010600030101010101" pitchFamily="2" charset="-122"/>
                      </a:endParaRPr>
                    </a:p>
                  </a:txBody>
                  <a:tcPr marL="0" marR="0" marT="171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13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171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13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171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13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171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13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171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marL="71120">
                        <a:lnSpc>
                          <a:spcPct val="100000"/>
                        </a:lnSpc>
                        <a:spcBef>
                          <a:spcPts val="215"/>
                        </a:spcBef>
                      </a:pPr>
                      <a:r>
                        <a:rPr sz="1100" b="1" spc="30" dirty="0">
                          <a:latin typeface="Times New Roman" panose="02020603050405020304"/>
                          <a:cs typeface="Times New Roman" panose="02020603050405020304"/>
                        </a:rPr>
                        <a:t>224</a:t>
                      </a:r>
                      <a:endParaRPr sz="1100">
                        <a:latin typeface="Times New Roman" panose="02020603050405020304"/>
                        <a:cs typeface="Times New Roman" panose="02020603050405020304"/>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215"/>
                        </a:spcBef>
                      </a:pPr>
                      <a:r>
                        <a:rPr sz="1100" b="1" spc="-15" dirty="0">
                          <a:latin typeface="Microsoft JhengHei" panose="020B0604030504040204" charset="-120"/>
                          <a:cs typeface="Microsoft JhengHei" panose="020B0604030504040204" charset="-120"/>
                        </a:rPr>
                        <a:t>灾害防治及应急管理支出</a:t>
                      </a:r>
                      <a:endParaRPr sz="1100">
                        <a:latin typeface="Microsoft JhengHei" panose="020B0604030504040204" charset="-120"/>
                        <a:cs typeface="Microsoft JhengHei" panose="020B0604030504040204" charset="-120"/>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8580" algn="r">
                        <a:lnSpc>
                          <a:spcPct val="100000"/>
                        </a:lnSpc>
                        <a:spcBef>
                          <a:spcPts val="215"/>
                        </a:spcBef>
                      </a:pPr>
                      <a:r>
                        <a:rPr sz="1100" b="1" dirty="0">
                          <a:latin typeface="Times New Roman" panose="02020603050405020304"/>
                          <a:cs typeface="Times New Roman" panose="02020603050405020304"/>
                        </a:rPr>
                        <a:t>5</a:t>
                      </a:r>
                      <a:r>
                        <a:rPr sz="1100" b="1" spc="-155" dirty="0">
                          <a:latin typeface="Times New Roman" panose="02020603050405020304"/>
                          <a:cs typeface="Times New Roman" panose="02020603050405020304"/>
                        </a:rPr>
                        <a:t> </a:t>
                      </a:r>
                      <a:r>
                        <a:rPr sz="1100" b="1" spc="100" dirty="0">
                          <a:latin typeface="Times New Roman" panose="02020603050405020304"/>
                          <a:cs typeface="Times New Roman" panose="02020603050405020304"/>
                        </a:rPr>
                        <a:t>.25</a:t>
                      </a:r>
                      <a:endParaRPr sz="1100">
                        <a:latin typeface="Times New Roman" panose="02020603050405020304"/>
                        <a:cs typeface="Times New Roman" panose="02020603050405020304"/>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9215" algn="r">
                        <a:lnSpc>
                          <a:spcPct val="100000"/>
                        </a:lnSpc>
                        <a:spcBef>
                          <a:spcPts val="215"/>
                        </a:spcBef>
                      </a:pPr>
                      <a:r>
                        <a:rPr sz="1100" b="1" dirty="0">
                          <a:latin typeface="Times New Roman" panose="02020603050405020304"/>
                          <a:cs typeface="Times New Roman" panose="02020603050405020304"/>
                        </a:rPr>
                        <a:t>0</a:t>
                      </a:r>
                      <a:r>
                        <a:rPr sz="1100" b="1" spc="-155" dirty="0">
                          <a:latin typeface="Times New Roman" panose="02020603050405020304"/>
                          <a:cs typeface="Times New Roman" panose="02020603050405020304"/>
                        </a:rPr>
                        <a:t> </a:t>
                      </a:r>
                      <a:r>
                        <a:rPr sz="1100" b="1" spc="100" dirty="0">
                          <a:latin typeface="Times New Roman" panose="02020603050405020304"/>
                          <a:cs typeface="Times New Roman" panose="02020603050405020304"/>
                        </a:rPr>
                        <a:t>.00</a:t>
                      </a:r>
                      <a:endParaRPr sz="1100">
                        <a:latin typeface="Times New Roman" panose="02020603050405020304"/>
                        <a:cs typeface="Times New Roman" panose="02020603050405020304"/>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9690" algn="r">
                        <a:lnSpc>
                          <a:spcPct val="100000"/>
                        </a:lnSpc>
                        <a:spcBef>
                          <a:spcPts val="215"/>
                        </a:spcBef>
                      </a:pPr>
                      <a:r>
                        <a:rPr sz="1100" b="1" dirty="0">
                          <a:latin typeface="Times New Roman" panose="02020603050405020304"/>
                          <a:cs typeface="Times New Roman" panose="02020603050405020304"/>
                        </a:rPr>
                        <a:t>5</a:t>
                      </a:r>
                      <a:r>
                        <a:rPr sz="1100" b="1" spc="-155" dirty="0">
                          <a:latin typeface="Times New Roman" panose="02020603050405020304"/>
                          <a:cs typeface="Times New Roman" panose="02020603050405020304"/>
                        </a:rPr>
                        <a:t> </a:t>
                      </a:r>
                      <a:r>
                        <a:rPr sz="1100" b="1" spc="100" dirty="0">
                          <a:latin typeface="Times New Roman" panose="02020603050405020304"/>
                          <a:cs typeface="Times New Roman" panose="02020603050405020304"/>
                        </a:rPr>
                        <a:t>.25</a:t>
                      </a:r>
                      <a:endParaRPr sz="1100">
                        <a:latin typeface="Times New Roman" panose="02020603050405020304"/>
                        <a:cs typeface="Times New Roman" panose="02020603050405020304"/>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9215" algn="r">
                        <a:lnSpc>
                          <a:spcPct val="100000"/>
                        </a:lnSpc>
                        <a:spcBef>
                          <a:spcPts val="215"/>
                        </a:spcBef>
                      </a:pPr>
                      <a:r>
                        <a:rPr sz="1100" b="1" dirty="0">
                          <a:latin typeface="Times New Roman" panose="02020603050405020304"/>
                          <a:cs typeface="Times New Roman" panose="02020603050405020304"/>
                        </a:rPr>
                        <a:t>0</a:t>
                      </a:r>
                      <a:r>
                        <a:rPr sz="1100" b="1" spc="-155" dirty="0">
                          <a:latin typeface="Times New Roman" panose="02020603050405020304"/>
                          <a:cs typeface="Times New Roman" panose="02020603050405020304"/>
                        </a:rPr>
                        <a:t> </a:t>
                      </a:r>
                      <a:r>
                        <a:rPr sz="1100" b="1" spc="100" dirty="0">
                          <a:latin typeface="Times New Roman" panose="02020603050405020304"/>
                          <a:cs typeface="Times New Roman" panose="02020603050405020304"/>
                        </a:rPr>
                        <a:t>.00</a:t>
                      </a:r>
                      <a:endParaRPr sz="1100">
                        <a:latin typeface="Times New Roman" panose="02020603050405020304"/>
                        <a:cs typeface="Times New Roman" panose="02020603050405020304"/>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9215" algn="r">
                        <a:lnSpc>
                          <a:spcPct val="100000"/>
                        </a:lnSpc>
                        <a:spcBef>
                          <a:spcPts val="215"/>
                        </a:spcBef>
                      </a:pPr>
                      <a:r>
                        <a:rPr sz="1100" b="1" dirty="0">
                          <a:latin typeface="Times New Roman" panose="02020603050405020304"/>
                          <a:cs typeface="Times New Roman" panose="02020603050405020304"/>
                        </a:rPr>
                        <a:t>0</a:t>
                      </a:r>
                      <a:r>
                        <a:rPr sz="1100" b="1" spc="-155" dirty="0">
                          <a:latin typeface="Times New Roman" panose="02020603050405020304"/>
                          <a:cs typeface="Times New Roman" panose="02020603050405020304"/>
                        </a:rPr>
                        <a:t> </a:t>
                      </a:r>
                      <a:r>
                        <a:rPr sz="1100" b="1" spc="100" dirty="0">
                          <a:latin typeface="Times New Roman" panose="02020603050405020304"/>
                          <a:cs typeface="Times New Roman" panose="02020603050405020304"/>
                        </a:rPr>
                        <a:t>.00</a:t>
                      </a:r>
                      <a:endParaRPr sz="1100">
                        <a:latin typeface="Times New Roman" panose="02020603050405020304"/>
                        <a:cs typeface="Times New Roman" panose="02020603050405020304"/>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8580" algn="r">
                        <a:lnSpc>
                          <a:spcPct val="100000"/>
                        </a:lnSpc>
                        <a:spcBef>
                          <a:spcPts val="215"/>
                        </a:spcBef>
                      </a:pPr>
                      <a:r>
                        <a:rPr sz="1100" b="1" dirty="0">
                          <a:latin typeface="Times New Roman" panose="02020603050405020304"/>
                          <a:cs typeface="Times New Roman" panose="02020603050405020304"/>
                        </a:rPr>
                        <a:t>0</a:t>
                      </a:r>
                      <a:r>
                        <a:rPr sz="1100" b="1" spc="-155" dirty="0">
                          <a:latin typeface="Times New Roman" panose="02020603050405020304"/>
                          <a:cs typeface="Times New Roman" panose="02020603050405020304"/>
                        </a:rPr>
                        <a:t> </a:t>
                      </a:r>
                      <a:r>
                        <a:rPr sz="1100" b="1" spc="100" dirty="0">
                          <a:latin typeface="Times New Roman" panose="02020603050405020304"/>
                          <a:cs typeface="Times New Roman" panose="02020603050405020304"/>
                        </a:rPr>
                        <a:t>.00</a:t>
                      </a:r>
                      <a:endParaRPr sz="1100">
                        <a:latin typeface="Times New Roman" panose="02020603050405020304"/>
                        <a:cs typeface="Times New Roman" panose="02020603050405020304"/>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a:txBody>
                    <a:bodyPr/>
                    <a:lstStyle/>
                    <a:p>
                      <a:pPr marL="71120">
                        <a:lnSpc>
                          <a:spcPct val="100000"/>
                        </a:lnSpc>
                        <a:spcBef>
                          <a:spcPts val="140"/>
                        </a:spcBef>
                      </a:pPr>
                      <a:r>
                        <a:rPr sz="1100" spc="-10" dirty="0">
                          <a:latin typeface="宋体" panose="02010600030101010101" pitchFamily="2" charset="-122"/>
                          <a:cs typeface="宋体" panose="02010600030101010101" pitchFamily="2" charset="-122"/>
                        </a:rPr>
                        <a:t>22402</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140"/>
                        </a:spcBef>
                      </a:pPr>
                      <a:r>
                        <a:rPr sz="1100" spc="-10" dirty="0">
                          <a:latin typeface="宋体" panose="02010600030101010101" pitchFamily="2" charset="-122"/>
                          <a:cs typeface="宋体" panose="02010600030101010101" pitchFamily="2" charset="-122"/>
                        </a:rPr>
                        <a:t>消防救援事务</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140"/>
                        </a:spcBef>
                      </a:pPr>
                      <a:r>
                        <a:rPr sz="1100" spc="-20" dirty="0">
                          <a:latin typeface="宋体" panose="02010600030101010101" pitchFamily="2" charset="-122"/>
                          <a:cs typeface="宋体" panose="02010600030101010101" pitchFamily="2" charset="-122"/>
                        </a:rPr>
                        <a:t>3.75</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14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140"/>
                        </a:spcBef>
                      </a:pPr>
                      <a:r>
                        <a:rPr sz="1100" spc="-20" dirty="0">
                          <a:latin typeface="宋体" panose="02010600030101010101" pitchFamily="2" charset="-122"/>
                          <a:cs typeface="宋体" panose="02010600030101010101" pitchFamily="2" charset="-122"/>
                        </a:rPr>
                        <a:t>3.75</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14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14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14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marL="71120">
                        <a:lnSpc>
                          <a:spcPct val="100000"/>
                        </a:lnSpc>
                        <a:spcBef>
                          <a:spcPts val="215"/>
                        </a:spcBef>
                      </a:pPr>
                      <a:r>
                        <a:rPr sz="1100" spc="-10" dirty="0">
                          <a:latin typeface="宋体" panose="02010600030101010101" pitchFamily="2" charset="-122"/>
                          <a:cs typeface="宋体" panose="02010600030101010101" pitchFamily="2" charset="-122"/>
                        </a:rPr>
                        <a:t>2240299</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215"/>
                        </a:spcBef>
                      </a:pPr>
                      <a:r>
                        <a:rPr sz="1100" spc="-5" dirty="0">
                          <a:latin typeface="宋体" panose="02010600030101010101" pitchFamily="2" charset="-122"/>
                          <a:cs typeface="宋体" panose="02010600030101010101" pitchFamily="2" charset="-122"/>
                        </a:rPr>
                        <a:t>其他消防救援事务支出</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215"/>
                        </a:spcBef>
                      </a:pPr>
                      <a:r>
                        <a:rPr sz="1100" spc="-20" dirty="0">
                          <a:latin typeface="宋体" panose="02010600030101010101" pitchFamily="2" charset="-122"/>
                          <a:cs typeface="宋体" panose="02010600030101010101" pitchFamily="2" charset="-122"/>
                        </a:rPr>
                        <a:t>3.75</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5"/>
                        </a:spcBef>
                      </a:pPr>
                      <a:r>
                        <a:rPr sz="1100" spc="-20" dirty="0">
                          <a:latin typeface="宋体" panose="02010600030101010101" pitchFamily="2" charset="-122"/>
                          <a:cs typeface="宋体" panose="02010600030101010101" pitchFamily="2" charset="-122"/>
                        </a:rPr>
                        <a:t>3.75</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marL="71120">
                        <a:lnSpc>
                          <a:spcPct val="100000"/>
                        </a:lnSpc>
                        <a:spcBef>
                          <a:spcPts val="215"/>
                        </a:spcBef>
                      </a:pPr>
                      <a:r>
                        <a:rPr sz="1100" spc="-10" dirty="0">
                          <a:latin typeface="宋体" panose="02010600030101010101" pitchFamily="2" charset="-122"/>
                          <a:cs typeface="宋体" panose="02010600030101010101" pitchFamily="2" charset="-122"/>
                        </a:rPr>
                        <a:t>22407</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215"/>
                        </a:spcBef>
                      </a:pPr>
                      <a:r>
                        <a:rPr sz="1100" spc="-15" dirty="0">
                          <a:latin typeface="宋体" panose="02010600030101010101" pitchFamily="2" charset="-122"/>
                          <a:cs typeface="宋体" panose="02010600030101010101" pitchFamily="2" charset="-122"/>
                        </a:rPr>
                        <a:t>自然灾害救灾及恢复重建支出</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215"/>
                        </a:spcBef>
                      </a:pPr>
                      <a:r>
                        <a:rPr sz="1100" spc="-20" dirty="0">
                          <a:latin typeface="宋体" panose="02010600030101010101" pitchFamily="2" charset="-122"/>
                          <a:cs typeface="宋体" panose="02010600030101010101" pitchFamily="2" charset="-122"/>
                        </a:rPr>
                        <a:t>1.50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15"/>
                        </a:spcBef>
                      </a:pPr>
                      <a:r>
                        <a:rPr sz="1100" spc="-20" dirty="0">
                          <a:latin typeface="宋体" panose="02010600030101010101" pitchFamily="2" charset="-122"/>
                          <a:cs typeface="宋体" panose="02010600030101010101" pitchFamily="2" charset="-122"/>
                        </a:rPr>
                        <a:t>1.50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21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a:txBody>
                    <a:bodyPr/>
                    <a:lstStyle/>
                    <a:p>
                      <a:pPr marL="71120">
                        <a:lnSpc>
                          <a:spcPct val="100000"/>
                        </a:lnSpc>
                        <a:spcBef>
                          <a:spcPts val="140"/>
                        </a:spcBef>
                      </a:pPr>
                      <a:r>
                        <a:rPr sz="1100" spc="-10" dirty="0">
                          <a:latin typeface="宋体" panose="02010600030101010101" pitchFamily="2" charset="-122"/>
                          <a:cs typeface="宋体" panose="02010600030101010101" pitchFamily="2" charset="-122"/>
                        </a:rPr>
                        <a:t>2240703</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140"/>
                        </a:spcBef>
                      </a:pPr>
                      <a:r>
                        <a:rPr sz="1100" spc="-10" dirty="0">
                          <a:latin typeface="宋体" panose="02010600030101010101" pitchFamily="2" charset="-122"/>
                          <a:cs typeface="宋体" panose="02010600030101010101" pitchFamily="2" charset="-122"/>
                        </a:rPr>
                        <a:t>自然灾害救灾补助</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140"/>
                        </a:spcBef>
                      </a:pPr>
                      <a:r>
                        <a:rPr sz="1100" spc="-20" dirty="0">
                          <a:latin typeface="宋体" panose="02010600030101010101" pitchFamily="2" charset="-122"/>
                          <a:cs typeface="宋体" panose="02010600030101010101" pitchFamily="2" charset="-122"/>
                        </a:rPr>
                        <a:t>1.50</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14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140"/>
                        </a:spcBef>
                      </a:pPr>
                      <a:r>
                        <a:rPr sz="1100" spc="-20" dirty="0">
                          <a:latin typeface="宋体" panose="02010600030101010101" pitchFamily="2" charset="-122"/>
                          <a:cs typeface="宋体" panose="02010600030101010101" pitchFamily="2" charset="-122"/>
                        </a:rPr>
                        <a:t>1.50</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14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14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14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bl>
          </a:graphicData>
        </a:graphic>
      </p:graphicFrame>
      <p:sp>
        <p:nvSpPr>
          <p:cNvPr id="3" name="object 3"/>
          <p:cNvSpPr txBox="1"/>
          <p:nvPr/>
        </p:nvSpPr>
        <p:spPr>
          <a:xfrm>
            <a:off x="873760" y="5280342"/>
            <a:ext cx="2768600" cy="208915"/>
          </a:xfrm>
          <a:prstGeom prst="rect">
            <a:avLst/>
          </a:prstGeom>
        </p:spPr>
        <p:txBody>
          <a:bodyPr vert="horz" wrap="square" lIns="0" tIns="12700" rIns="0" bIns="0" rtlCol="0">
            <a:spAutoFit/>
          </a:bodyPr>
          <a:lstStyle/>
          <a:p>
            <a:pPr marL="12700">
              <a:lnSpc>
                <a:spcPct val="100000"/>
              </a:lnSpc>
              <a:spcBef>
                <a:spcPts val="100"/>
              </a:spcBef>
            </a:pPr>
            <a:r>
              <a:rPr sz="1200" spc="-15" dirty="0">
                <a:latin typeface="宋体" panose="02010600030101010101" pitchFamily="2" charset="-122"/>
                <a:cs typeface="宋体" panose="02010600030101010101" pitchFamily="2" charset="-122"/>
              </a:rPr>
              <a:t>注：本表反映部门本年度各项支出情况。</a:t>
            </a:r>
            <a:endParaRPr sz="1200">
              <a:latin typeface="宋体" panose="02010600030101010101" pitchFamily="2" charset="-122"/>
              <a:cs typeface="宋体" panose="02010600030101010101" pitchFamily="2" charset="-122"/>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object 6"/>
          <p:cNvSpPr txBox="1"/>
          <p:nvPr/>
        </p:nvSpPr>
        <p:spPr>
          <a:xfrm>
            <a:off x="5253101" y="6797040"/>
            <a:ext cx="203200" cy="139700"/>
          </a:xfrm>
          <a:prstGeom prst="rect">
            <a:avLst/>
          </a:prstGeom>
        </p:spPr>
        <p:txBody>
          <a:bodyPr vert="horz" wrap="square" lIns="0" tIns="0" rIns="0" bIns="0" rtlCol="0">
            <a:spAutoFit/>
          </a:bodyPr>
          <a:lstStyle/>
          <a:p>
            <a:pPr marL="38100">
              <a:lnSpc>
                <a:spcPts val="955"/>
              </a:lnSpc>
            </a:pPr>
            <a:r>
              <a:rPr sz="900" spc="-25" dirty="0">
                <a:latin typeface="Calibri" panose="020F0502020204030204"/>
                <a:cs typeface="Calibri" panose="020F0502020204030204"/>
              </a:rPr>
              <a:t>12</a:t>
            </a:r>
            <a:endParaRPr sz="900">
              <a:latin typeface="Calibri" panose="020F0502020204030204"/>
              <a:cs typeface="Calibri" panose="020F0502020204030204"/>
            </a:endParaRPr>
          </a:p>
        </p:txBody>
      </p:sp>
      <p:sp>
        <p:nvSpPr>
          <p:cNvPr id="2" name="object 2"/>
          <p:cNvSpPr txBox="1"/>
          <p:nvPr/>
        </p:nvSpPr>
        <p:spPr>
          <a:xfrm>
            <a:off x="1064577" y="902652"/>
            <a:ext cx="5670550" cy="853440"/>
          </a:xfrm>
          <a:prstGeom prst="rect">
            <a:avLst/>
          </a:prstGeom>
        </p:spPr>
        <p:txBody>
          <a:bodyPr vert="horz" wrap="square" lIns="0" tIns="15875" rIns="0" bIns="0" rtlCol="0">
            <a:spAutoFit/>
          </a:bodyPr>
          <a:lstStyle/>
          <a:p>
            <a:pPr marL="12700">
              <a:lnSpc>
                <a:spcPct val="100000"/>
              </a:lnSpc>
              <a:spcBef>
                <a:spcPts val="125"/>
              </a:spcBef>
            </a:pPr>
            <a:r>
              <a:rPr sz="1550" dirty="0">
                <a:latin typeface="宋体" panose="02010600030101010101" pitchFamily="2" charset="-122"/>
                <a:cs typeface="宋体" panose="02010600030101010101" pitchFamily="2" charset="-122"/>
              </a:rPr>
              <a:t>四、 财政拨款收入支出决算总表</a:t>
            </a:r>
            <a:endParaRPr sz="1550">
              <a:latin typeface="宋体" panose="02010600030101010101" pitchFamily="2" charset="-122"/>
              <a:cs typeface="宋体" panose="02010600030101010101" pitchFamily="2" charset="-122"/>
            </a:endParaRPr>
          </a:p>
          <a:p>
            <a:pPr>
              <a:lnSpc>
                <a:spcPct val="100000"/>
              </a:lnSpc>
              <a:spcBef>
                <a:spcPts val="485"/>
              </a:spcBef>
            </a:pPr>
            <a:endParaRPr sz="1550">
              <a:latin typeface="宋体" panose="02010600030101010101" pitchFamily="2" charset="-122"/>
              <a:cs typeface="宋体" panose="02010600030101010101" pitchFamily="2" charset="-122"/>
            </a:endParaRPr>
          </a:p>
          <a:p>
            <a:pPr marL="2910205">
              <a:lnSpc>
                <a:spcPct val="100000"/>
              </a:lnSpc>
            </a:pPr>
            <a:r>
              <a:rPr sz="1800" spc="-5" dirty="0">
                <a:latin typeface="宋体" panose="02010600030101010101" pitchFamily="2" charset="-122"/>
                <a:cs typeface="宋体" panose="02010600030101010101" pitchFamily="2" charset="-122"/>
              </a:rPr>
              <a:t>财政拨款收入支出决算总表</a:t>
            </a:r>
            <a:endParaRPr sz="1800">
              <a:latin typeface="宋体" panose="02010600030101010101" pitchFamily="2" charset="-122"/>
              <a:cs typeface="宋体" panose="02010600030101010101" pitchFamily="2" charset="-122"/>
            </a:endParaRPr>
          </a:p>
        </p:txBody>
      </p:sp>
      <p:sp>
        <p:nvSpPr>
          <p:cNvPr id="3" name="object 3"/>
          <p:cNvSpPr txBox="1"/>
          <p:nvPr/>
        </p:nvSpPr>
        <p:spPr>
          <a:xfrm>
            <a:off x="8986901" y="1738249"/>
            <a:ext cx="645160" cy="483870"/>
          </a:xfrm>
          <a:prstGeom prst="rect">
            <a:avLst/>
          </a:prstGeom>
        </p:spPr>
        <p:txBody>
          <a:bodyPr vert="horz" wrap="square" lIns="0" tIns="12065" rIns="0" bIns="0" rtlCol="0">
            <a:spAutoFit/>
          </a:bodyPr>
          <a:lstStyle/>
          <a:p>
            <a:pPr marL="12700" marR="5080" indent="57150">
              <a:lnSpc>
                <a:spcPct val="158000"/>
              </a:lnSpc>
              <a:spcBef>
                <a:spcPts val="95"/>
              </a:spcBef>
            </a:pPr>
            <a:r>
              <a:rPr sz="950" spc="-85" dirty="0">
                <a:latin typeface="宋体" panose="02010600030101010101" pitchFamily="2" charset="-122"/>
                <a:cs typeface="宋体" panose="02010600030101010101" pitchFamily="2" charset="-122"/>
              </a:rPr>
              <a:t>公开 </a:t>
            </a:r>
            <a:r>
              <a:rPr sz="950" dirty="0">
                <a:latin typeface="Arial" panose="020B0604020202020204"/>
                <a:cs typeface="Arial" panose="020B0604020202020204"/>
              </a:rPr>
              <a:t>04</a:t>
            </a:r>
            <a:r>
              <a:rPr sz="950" spc="-70" dirty="0">
                <a:latin typeface="Arial" panose="020B0604020202020204"/>
                <a:cs typeface="Arial" panose="020B0604020202020204"/>
              </a:rPr>
              <a:t> </a:t>
            </a:r>
            <a:r>
              <a:rPr sz="950" spc="-50" dirty="0">
                <a:latin typeface="宋体" panose="02010600030101010101" pitchFamily="2" charset="-122"/>
                <a:cs typeface="宋体" panose="02010600030101010101" pitchFamily="2" charset="-122"/>
              </a:rPr>
              <a:t>表</a:t>
            </a:r>
            <a:r>
              <a:rPr sz="950" spc="-10" dirty="0">
                <a:latin typeface="宋体" panose="02010600030101010101" pitchFamily="2" charset="-122"/>
                <a:cs typeface="宋体" panose="02010600030101010101" pitchFamily="2" charset="-122"/>
              </a:rPr>
              <a:t>单位：万元</a:t>
            </a:r>
            <a:endParaRPr sz="950">
              <a:latin typeface="宋体" panose="02010600030101010101" pitchFamily="2" charset="-122"/>
              <a:cs typeface="宋体" panose="02010600030101010101" pitchFamily="2" charset="-122"/>
            </a:endParaRPr>
          </a:p>
        </p:txBody>
      </p:sp>
      <p:sp>
        <p:nvSpPr>
          <p:cNvPr id="4" name="object 4"/>
          <p:cNvSpPr txBox="1"/>
          <p:nvPr/>
        </p:nvSpPr>
        <p:spPr>
          <a:xfrm>
            <a:off x="1064577" y="2047621"/>
            <a:ext cx="1635125" cy="173990"/>
          </a:xfrm>
          <a:prstGeom prst="rect">
            <a:avLst/>
          </a:prstGeom>
        </p:spPr>
        <p:txBody>
          <a:bodyPr vert="horz" wrap="square" lIns="0" tIns="15875" rIns="0" bIns="0" rtlCol="0">
            <a:spAutoFit/>
          </a:bodyPr>
          <a:lstStyle/>
          <a:p>
            <a:pPr marL="12700">
              <a:lnSpc>
                <a:spcPct val="100000"/>
              </a:lnSpc>
              <a:spcBef>
                <a:spcPts val="125"/>
              </a:spcBef>
            </a:pPr>
            <a:r>
              <a:rPr sz="950" spc="-5" dirty="0">
                <a:latin typeface="宋体" panose="02010600030101010101" pitchFamily="2" charset="-122"/>
                <a:cs typeface="宋体" panose="02010600030101010101" pitchFamily="2" charset="-122"/>
              </a:rPr>
              <a:t>部门：永春县一都镇人民政府</a:t>
            </a:r>
            <a:endParaRPr sz="950">
              <a:latin typeface="宋体" panose="02010600030101010101" pitchFamily="2" charset="-122"/>
              <a:cs typeface="宋体" panose="02010600030101010101" pitchFamily="2" charset="-122"/>
            </a:endParaRPr>
          </a:p>
        </p:txBody>
      </p:sp>
      <p:graphicFrame>
        <p:nvGraphicFramePr>
          <p:cNvPr id="5" name="object 5"/>
          <p:cNvGraphicFramePr>
            <a:graphicFrameLocks noGrp="1"/>
          </p:cNvGraphicFramePr>
          <p:nvPr/>
        </p:nvGraphicFramePr>
        <p:xfrm>
          <a:off x="1001077" y="2260345"/>
          <a:ext cx="8761095" cy="4439285"/>
        </p:xfrm>
        <a:graphic>
          <a:graphicData uri="http://schemas.openxmlformats.org/drawingml/2006/table">
            <a:tbl>
              <a:tblPr firstRow="1" bandRow="1">
                <a:tableStyleId>{2D5ABB26-0587-4C30-8999-92F81FD0307C}</a:tableStyleId>
              </a:tblPr>
              <a:tblGrid>
                <a:gridCol w="1802130"/>
                <a:gridCol w="839469"/>
                <a:gridCol w="1859914"/>
                <a:gridCol w="1135380"/>
                <a:gridCol w="954404"/>
                <a:gridCol w="1021079"/>
                <a:gridCol w="1068704"/>
              </a:tblGrid>
              <a:tr h="238125">
                <a:tc gridSpan="2">
                  <a:txBody>
                    <a:bodyPr/>
                    <a:lstStyle/>
                    <a:p>
                      <a:pPr algn="ctr">
                        <a:lnSpc>
                          <a:spcPct val="100000"/>
                        </a:lnSpc>
                        <a:spcBef>
                          <a:spcPts val="215"/>
                        </a:spcBef>
                        <a:tabLst>
                          <a:tab pos="524510" algn="l"/>
                        </a:tabLst>
                      </a:pPr>
                      <a:r>
                        <a:rPr sz="1100" spc="-50" dirty="0">
                          <a:latin typeface="宋体" panose="02010600030101010101" pitchFamily="2" charset="-122"/>
                          <a:cs typeface="宋体" panose="02010600030101010101" pitchFamily="2" charset="-122"/>
                        </a:rPr>
                        <a:t>收</a:t>
                      </a:r>
                      <a:r>
                        <a:rPr sz="1100" dirty="0">
                          <a:latin typeface="宋体" panose="02010600030101010101" pitchFamily="2" charset="-122"/>
                          <a:cs typeface="宋体" panose="02010600030101010101" pitchFamily="2" charset="-122"/>
                        </a:rPr>
                        <a:t>	</a:t>
                      </a:r>
                      <a:r>
                        <a:rPr sz="1100" spc="-50" dirty="0">
                          <a:latin typeface="宋体" panose="02010600030101010101" pitchFamily="2" charset="-122"/>
                          <a:cs typeface="宋体" panose="02010600030101010101" pitchFamily="2" charset="-122"/>
                        </a:rPr>
                        <a:t>入</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5">
                  <a:txBody>
                    <a:bodyPr/>
                    <a:lstStyle/>
                    <a:p>
                      <a:pPr marL="18415" algn="ctr">
                        <a:lnSpc>
                          <a:spcPct val="100000"/>
                        </a:lnSpc>
                        <a:spcBef>
                          <a:spcPts val="215"/>
                        </a:spcBef>
                        <a:tabLst>
                          <a:tab pos="542925" algn="l"/>
                        </a:tabLst>
                      </a:pPr>
                      <a:r>
                        <a:rPr sz="1100" spc="-50" dirty="0">
                          <a:latin typeface="宋体" panose="02010600030101010101" pitchFamily="2" charset="-122"/>
                          <a:cs typeface="宋体" panose="02010600030101010101" pitchFamily="2" charset="-122"/>
                        </a:rPr>
                        <a:t>支</a:t>
                      </a:r>
                      <a:r>
                        <a:rPr sz="1100" dirty="0">
                          <a:latin typeface="宋体" panose="02010600030101010101" pitchFamily="2" charset="-122"/>
                          <a:cs typeface="宋体" panose="02010600030101010101" pitchFamily="2" charset="-122"/>
                        </a:rPr>
                        <a:t>	</a:t>
                      </a:r>
                      <a:r>
                        <a:rPr sz="1100" spc="-50" dirty="0">
                          <a:latin typeface="宋体" panose="02010600030101010101" pitchFamily="2" charset="-122"/>
                          <a:cs typeface="宋体" panose="02010600030101010101" pitchFamily="2" charset="-122"/>
                        </a:rPr>
                        <a:t>出</a:t>
                      </a:r>
                      <a:endParaRPr sz="1100">
                        <a:latin typeface="宋体" panose="02010600030101010101" pitchFamily="2" charset="-122"/>
                        <a:cs typeface="宋体" panose="02010600030101010101" pitchFamily="2" charset="-122"/>
                      </a:endParaRPr>
                    </a:p>
                  </a:txBody>
                  <a:tcPr marL="0" marR="0" marT="273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r>
              <a:tr h="457834">
                <a:tc>
                  <a:txBody>
                    <a:bodyPr/>
                    <a:lstStyle/>
                    <a:p>
                      <a:pPr algn="ctr">
                        <a:lnSpc>
                          <a:spcPct val="100000"/>
                        </a:lnSpc>
                        <a:spcBef>
                          <a:spcPts val="1040"/>
                        </a:spcBef>
                        <a:tabLst>
                          <a:tab pos="447675" algn="l"/>
                        </a:tabLst>
                      </a:pPr>
                      <a:r>
                        <a:rPr sz="1100" spc="-50" dirty="0">
                          <a:latin typeface="宋体" panose="02010600030101010101" pitchFamily="2" charset="-122"/>
                          <a:cs typeface="宋体" panose="02010600030101010101" pitchFamily="2" charset="-122"/>
                        </a:rPr>
                        <a:t>项</a:t>
                      </a:r>
                      <a:r>
                        <a:rPr sz="1100" dirty="0">
                          <a:latin typeface="宋体" panose="02010600030101010101" pitchFamily="2" charset="-122"/>
                          <a:cs typeface="宋体" panose="02010600030101010101" pitchFamily="2" charset="-122"/>
                        </a:rPr>
                        <a:t>	</a:t>
                      </a:r>
                      <a:r>
                        <a:rPr sz="1100" spc="-50" dirty="0">
                          <a:latin typeface="宋体" panose="02010600030101010101" pitchFamily="2" charset="-122"/>
                          <a:cs typeface="宋体" panose="02010600030101010101" pitchFamily="2" charset="-122"/>
                        </a:rPr>
                        <a:t>目</a:t>
                      </a:r>
                      <a:endParaRPr sz="1100">
                        <a:latin typeface="宋体" panose="02010600030101010101" pitchFamily="2" charset="-122"/>
                        <a:cs typeface="宋体" panose="02010600030101010101" pitchFamily="2" charset="-122"/>
                      </a:endParaRPr>
                    </a:p>
                  </a:txBody>
                  <a:tcPr marL="0" marR="0" marT="1320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281305">
                        <a:lnSpc>
                          <a:spcPct val="100000"/>
                        </a:lnSpc>
                        <a:spcBef>
                          <a:spcPts val="1040"/>
                        </a:spcBef>
                      </a:pPr>
                      <a:r>
                        <a:rPr sz="1100" spc="-25" dirty="0">
                          <a:latin typeface="宋体" panose="02010600030101010101" pitchFamily="2" charset="-122"/>
                          <a:cs typeface="宋体" panose="02010600030101010101" pitchFamily="2" charset="-122"/>
                        </a:rPr>
                        <a:t>金额</a:t>
                      </a:r>
                      <a:endParaRPr sz="1100">
                        <a:latin typeface="宋体" panose="02010600030101010101" pitchFamily="2" charset="-122"/>
                        <a:cs typeface="宋体" panose="02010600030101010101" pitchFamily="2" charset="-122"/>
                      </a:endParaRPr>
                    </a:p>
                  </a:txBody>
                  <a:tcPr marL="0" marR="0" marT="1320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290195">
                        <a:lnSpc>
                          <a:spcPct val="100000"/>
                        </a:lnSpc>
                        <a:spcBef>
                          <a:spcPts val="1040"/>
                        </a:spcBef>
                      </a:pPr>
                      <a:r>
                        <a:rPr sz="1100" dirty="0">
                          <a:latin typeface="宋体" panose="02010600030101010101" pitchFamily="2" charset="-122"/>
                          <a:cs typeface="宋体" panose="02010600030101010101" pitchFamily="2" charset="-122"/>
                        </a:rPr>
                        <a:t>项目（按功能分类</a:t>
                      </a:r>
                      <a:r>
                        <a:rPr sz="1100" spc="-50" dirty="0">
                          <a:latin typeface="宋体" panose="02010600030101010101" pitchFamily="2" charset="-122"/>
                          <a:cs typeface="宋体" panose="02010600030101010101" pitchFamily="2" charset="-122"/>
                        </a:rPr>
                        <a:t>）</a:t>
                      </a:r>
                      <a:endParaRPr sz="1100">
                        <a:latin typeface="宋体" panose="02010600030101010101" pitchFamily="2" charset="-122"/>
                        <a:cs typeface="宋体" panose="02010600030101010101" pitchFamily="2" charset="-122"/>
                      </a:endParaRPr>
                    </a:p>
                  </a:txBody>
                  <a:tcPr marL="0" marR="0" marT="1320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ct val="100000"/>
                        </a:lnSpc>
                        <a:spcBef>
                          <a:spcPts val="1040"/>
                        </a:spcBef>
                      </a:pPr>
                      <a:r>
                        <a:rPr sz="1100" spc="-25" dirty="0">
                          <a:latin typeface="宋体" panose="02010600030101010101" pitchFamily="2" charset="-122"/>
                          <a:cs typeface="宋体" panose="02010600030101010101" pitchFamily="2" charset="-122"/>
                        </a:rPr>
                        <a:t>合计</a:t>
                      </a:r>
                      <a:endParaRPr sz="1100">
                        <a:latin typeface="宋体" panose="02010600030101010101" pitchFamily="2" charset="-122"/>
                        <a:cs typeface="宋体" panose="02010600030101010101" pitchFamily="2" charset="-122"/>
                      </a:endParaRPr>
                    </a:p>
                  </a:txBody>
                  <a:tcPr marL="0" marR="0" marT="1320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118745">
                        <a:lnSpc>
                          <a:spcPct val="100000"/>
                        </a:lnSpc>
                        <a:spcBef>
                          <a:spcPts val="140"/>
                        </a:spcBef>
                      </a:pPr>
                      <a:r>
                        <a:rPr sz="1100" spc="-10" dirty="0">
                          <a:latin typeface="宋体" panose="02010600030101010101" pitchFamily="2" charset="-122"/>
                          <a:cs typeface="宋体" panose="02010600030101010101" pitchFamily="2" charset="-122"/>
                        </a:rPr>
                        <a:t>一般公共预</a:t>
                      </a:r>
                      <a:endParaRPr sz="1100">
                        <a:latin typeface="宋体" panose="02010600030101010101" pitchFamily="2" charset="-122"/>
                        <a:cs typeface="宋体" panose="02010600030101010101" pitchFamily="2" charset="-122"/>
                      </a:endParaRPr>
                    </a:p>
                    <a:p>
                      <a:pPr marL="118745">
                        <a:lnSpc>
                          <a:spcPct val="100000"/>
                        </a:lnSpc>
                        <a:spcBef>
                          <a:spcPts val="480"/>
                        </a:spcBef>
                      </a:pPr>
                      <a:r>
                        <a:rPr sz="1100" spc="-10" dirty="0">
                          <a:latin typeface="宋体" panose="02010600030101010101" pitchFamily="2" charset="-122"/>
                          <a:cs typeface="宋体" panose="02010600030101010101" pitchFamily="2" charset="-122"/>
                        </a:rPr>
                        <a:t>算财政拨款</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80645">
                        <a:lnSpc>
                          <a:spcPct val="100000"/>
                        </a:lnSpc>
                        <a:spcBef>
                          <a:spcPts val="140"/>
                        </a:spcBef>
                      </a:pPr>
                      <a:r>
                        <a:rPr sz="1100" spc="-10" dirty="0">
                          <a:latin typeface="宋体" panose="02010600030101010101" pitchFamily="2" charset="-122"/>
                          <a:cs typeface="宋体" panose="02010600030101010101" pitchFamily="2" charset="-122"/>
                        </a:rPr>
                        <a:t>政府性基金预</a:t>
                      </a:r>
                      <a:endParaRPr sz="1100">
                        <a:latin typeface="宋体" panose="02010600030101010101" pitchFamily="2" charset="-122"/>
                        <a:cs typeface="宋体" panose="02010600030101010101" pitchFamily="2" charset="-122"/>
                      </a:endParaRPr>
                    </a:p>
                    <a:p>
                      <a:pPr marL="147320">
                        <a:lnSpc>
                          <a:spcPct val="100000"/>
                        </a:lnSpc>
                        <a:spcBef>
                          <a:spcPts val="480"/>
                        </a:spcBef>
                      </a:pPr>
                      <a:r>
                        <a:rPr sz="1100" spc="-10" dirty="0">
                          <a:latin typeface="宋体" panose="02010600030101010101" pitchFamily="2" charset="-122"/>
                          <a:cs typeface="宋体" panose="02010600030101010101" pitchFamily="2" charset="-122"/>
                        </a:rPr>
                        <a:t>算财政拨款</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109220">
                        <a:lnSpc>
                          <a:spcPct val="100000"/>
                        </a:lnSpc>
                        <a:spcBef>
                          <a:spcPts val="140"/>
                        </a:spcBef>
                      </a:pPr>
                      <a:r>
                        <a:rPr sz="1100" spc="-10" dirty="0">
                          <a:latin typeface="宋体" panose="02010600030101010101" pitchFamily="2" charset="-122"/>
                          <a:cs typeface="宋体" panose="02010600030101010101" pitchFamily="2" charset="-122"/>
                        </a:rPr>
                        <a:t>国有资本经营</a:t>
                      </a:r>
                      <a:endParaRPr sz="1100">
                        <a:latin typeface="宋体" panose="02010600030101010101" pitchFamily="2" charset="-122"/>
                        <a:cs typeface="宋体" panose="02010600030101010101" pitchFamily="2" charset="-122"/>
                      </a:endParaRPr>
                    </a:p>
                    <a:p>
                      <a:pPr marL="109220">
                        <a:lnSpc>
                          <a:spcPct val="100000"/>
                        </a:lnSpc>
                        <a:spcBef>
                          <a:spcPts val="480"/>
                        </a:spcBef>
                      </a:pPr>
                      <a:r>
                        <a:rPr sz="1100" spc="-10" dirty="0">
                          <a:latin typeface="宋体" panose="02010600030101010101" pitchFamily="2" charset="-122"/>
                          <a:cs typeface="宋体" panose="02010600030101010101" pitchFamily="2" charset="-122"/>
                        </a:rPr>
                        <a:t>预算财政拨款</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marL="71120">
                        <a:lnSpc>
                          <a:spcPct val="100000"/>
                        </a:lnSpc>
                        <a:spcBef>
                          <a:spcPts val="335"/>
                        </a:spcBef>
                      </a:pPr>
                      <a:r>
                        <a:rPr sz="900" spc="-5" dirty="0">
                          <a:latin typeface="宋体" panose="02010600030101010101" pitchFamily="2" charset="-122"/>
                          <a:cs typeface="宋体" panose="02010600030101010101" pitchFamily="2" charset="-122"/>
                        </a:rPr>
                        <a:t>一、一般公共预算财政拨款</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335"/>
                        </a:spcBef>
                      </a:pPr>
                      <a:r>
                        <a:rPr sz="900" spc="-10" dirty="0">
                          <a:latin typeface="宋体" panose="02010600030101010101" pitchFamily="2" charset="-122"/>
                          <a:cs typeface="宋体" panose="02010600030101010101" pitchFamily="2" charset="-122"/>
                        </a:rPr>
                        <a:t>1203.02</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80645">
                        <a:lnSpc>
                          <a:spcPct val="100000"/>
                        </a:lnSpc>
                        <a:spcBef>
                          <a:spcPts val="335"/>
                        </a:spcBef>
                      </a:pPr>
                      <a:r>
                        <a:rPr sz="900" spc="-5" dirty="0">
                          <a:latin typeface="宋体" panose="02010600030101010101" pitchFamily="2" charset="-122"/>
                          <a:cs typeface="宋体" panose="02010600030101010101" pitchFamily="2" charset="-122"/>
                        </a:rPr>
                        <a:t>一、一般公共服务支出</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335"/>
                        </a:spcBef>
                      </a:pPr>
                      <a:r>
                        <a:rPr sz="900" spc="-10" dirty="0">
                          <a:latin typeface="宋体" panose="02010600030101010101" pitchFamily="2" charset="-122"/>
                          <a:cs typeface="宋体" panose="02010600030101010101" pitchFamily="2" charset="-122"/>
                        </a:rPr>
                        <a:t>460.87</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335"/>
                        </a:spcBef>
                      </a:pPr>
                      <a:r>
                        <a:rPr sz="900" spc="-10" dirty="0">
                          <a:latin typeface="宋体" panose="02010600030101010101" pitchFamily="2" charset="-122"/>
                          <a:cs typeface="宋体" panose="02010600030101010101" pitchFamily="2" charset="-122"/>
                        </a:rPr>
                        <a:t>460.87</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33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33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a:txBody>
                    <a:bodyPr/>
                    <a:lstStyle/>
                    <a:p>
                      <a:pPr marL="71120">
                        <a:lnSpc>
                          <a:spcPct val="100000"/>
                        </a:lnSpc>
                        <a:spcBef>
                          <a:spcPts val="260"/>
                        </a:spcBef>
                      </a:pPr>
                      <a:r>
                        <a:rPr sz="900" spc="-5" dirty="0">
                          <a:latin typeface="宋体" panose="02010600030101010101" pitchFamily="2" charset="-122"/>
                          <a:cs typeface="宋体" panose="02010600030101010101" pitchFamily="2" charset="-122"/>
                        </a:rPr>
                        <a:t>二、政府性基金预算财政拨款</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260"/>
                        </a:spcBef>
                      </a:pPr>
                      <a:r>
                        <a:rPr sz="900" spc="-10" dirty="0">
                          <a:latin typeface="宋体" panose="02010600030101010101" pitchFamily="2" charset="-122"/>
                          <a:cs typeface="宋体" panose="02010600030101010101" pitchFamily="2" charset="-122"/>
                        </a:rPr>
                        <a:t>25.00</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80645">
                        <a:lnSpc>
                          <a:spcPct val="100000"/>
                        </a:lnSpc>
                        <a:spcBef>
                          <a:spcPts val="260"/>
                        </a:spcBef>
                      </a:pPr>
                      <a:r>
                        <a:rPr sz="900" spc="-10" dirty="0">
                          <a:latin typeface="宋体" panose="02010600030101010101" pitchFamily="2" charset="-122"/>
                          <a:cs typeface="宋体" panose="02010600030101010101" pitchFamily="2" charset="-122"/>
                        </a:rPr>
                        <a:t>二、外交支出</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26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6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26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26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marL="71120">
                        <a:lnSpc>
                          <a:spcPct val="100000"/>
                        </a:lnSpc>
                        <a:spcBef>
                          <a:spcPts val="335"/>
                        </a:spcBef>
                      </a:pPr>
                      <a:r>
                        <a:rPr sz="900" spc="-5" dirty="0">
                          <a:latin typeface="宋体" panose="02010600030101010101" pitchFamily="2" charset="-122"/>
                          <a:cs typeface="宋体" panose="02010600030101010101" pitchFamily="2" charset="-122"/>
                        </a:rPr>
                        <a:t>三、国有资本经营预算财政拨款</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33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80645">
                        <a:lnSpc>
                          <a:spcPct val="100000"/>
                        </a:lnSpc>
                        <a:spcBef>
                          <a:spcPts val="335"/>
                        </a:spcBef>
                      </a:pPr>
                      <a:r>
                        <a:rPr sz="900" spc="-10" dirty="0">
                          <a:latin typeface="宋体" panose="02010600030101010101" pitchFamily="2" charset="-122"/>
                          <a:cs typeface="宋体" panose="02010600030101010101" pitchFamily="2" charset="-122"/>
                        </a:rPr>
                        <a:t>三、国防支出</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33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33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33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33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a:lnSpc>
                          <a:spcPct val="100000"/>
                        </a:lnSpc>
                      </a:pPr>
                      <a:endParaRPr sz="9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9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80645">
                        <a:lnSpc>
                          <a:spcPct val="100000"/>
                        </a:lnSpc>
                        <a:spcBef>
                          <a:spcPts val="335"/>
                        </a:spcBef>
                      </a:pPr>
                      <a:r>
                        <a:rPr sz="900" spc="-10" dirty="0">
                          <a:latin typeface="宋体" panose="02010600030101010101" pitchFamily="2" charset="-122"/>
                          <a:cs typeface="宋体" panose="02010600030101010101" pitchFamily="2" charset="-122"/>
                        </a:rPr>
                        <a:t>四、公共安全支出</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335"/>
                        </a:spcBef>
                      </a:pPr>
                      <a:r>
                        <a:rPr sz="900" spc="-10" dirty="0">
                          <a:latin typeface="宋体" panose="02010600030101010101" pitchFamily="2" charset="-122"/>
                          <a:cs typeface="宋体" panose="02010600030101010101" pitchFamily="2" charset="-122"/>
                        </a:rPr>
                        <a:t>38.02</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335"/>
                        </a:spcBef>
                      </a:pPr>
                      <a:r>
                        <a:rPr sz="900" spc="-10" dirty="0">
                          <a:latin typeface="宋体" panose="02010600030101010101" pitchFamily="2" charset="-122"/>
                          <a:cs typeface="宋体" panose="02010600030101010101" pitchFamily="2" charset="-122"/>
                        </a:rPr>
                        <a:t>38.02</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33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33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a:txBody>
                    <a:bodyPr/>
                    <a:lstStyle/>
                    <a:p>
                      <a:pPr>
                        <a:lnSpc>
                          <a:spcPct val="100000"/>
                        </a:lnSpc>
                      </a:pPr>
                      <a:endParaRPr sz="9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9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80645">
                        <a:lnSpc>
                          <a:spcPct val="100000"/>
                        </a:lnSpc>
                        <a:spcBef>
                          <a:spcPts val="260"/>
                        </a:spcBef>
                      </a:pPr>
                      <a:r>
                        <a:rPr sz="900" spc="-10" dirty="0">
                          <a:latin typeface="宋体" panose="02010600030101010101" pitchFamily="2" charset="-122"/>
                          <a:cs typeface="宋体" panose="02010600030101010101" pitchFamily="2" charset="-122"/>
                        </a:rPr>
                        <a:t>五、教育支出</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26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6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26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26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a:lnSpc>
                          <a:spcPct val="100000"/>
                        </a:lnSpc>
                      </a:pPr>
                      <a:endParaRPr sz="9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c>
                  <a:txBody>
                    <a:bodyPr/>
                    <a:lstStyle/>
                    <a:p>
                      <a:pPr>
                        <a:lnSpc>
                          <a:spcPct val="100000"/>
                        </a:lnSpc>
                      </a:pPr>
                      <a:endParaRPr sz="9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c>
                  <a:txBody>
                    <a:bodyPr/>
                    <a:lstStyle/>
                    <a:p>
                      <a:pPr marL="80645">
                        <a:lnSpc>
                          <a:spcPct val="100000"/>
                        </a:lnSpc>
                        <a:spcBef>
                          <a:spcPts val="335"/>
                        </a:spcBef>
                      </a:pPr>
                      <a:r>
                        <a:rPr sz="900" spc="-10" dirty="0">
                          <a:latin typeface="宋体" panose="02010600030101010101" pitchFamily="2" charset="-122"/>
                          <a:cs typeface="宋体" panose="02010600030101010101" pitchFamily="2" charset="-122"/>
                        </a:rPr>
                        <a:t>六、科学技术支出</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c>
                  <a:txBody>
                    <a:bodyPr/>
                    <a:lstStyle/>
                    <a:p>
                      <a:pPr marR="53975" algn="r">
                        <a:lnSpc>
                          <a:spcPct val="100000"/>
                        </a:lnSpc>
                        <a:spcBef>
                          <a:spcPts val="33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c>
                  <a:txBody>
                    <a:bodyPr/>
                    <a:lstStyle/>
                    <a:p>
                      <a:pPr marR="54610" algn="r">
                        <a:lnSpc>
                          <a:spcPct val="100000"/>
                        </a:lnSpc>
                        <a:spcBef>
                          <a:spcPts val="33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c>
                  <a:txBody>
                    <a:bodyPr/>
                    <a:lstStyle/>
                    <a:p>
                      <a:pPr marR="63500" algn="r">
                        <a:lnSpc>
                          <a:spcPct val="100000"/>
                        </a:lnSpc>
                        <a:spcBef>
                          <a:spcPts val="33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c>
                  <a:txBody>
                    <a:bodyPr/>
                    <a:lstStyle/>
                    <a:p>
                      <a:pPr marR="53975" algn="r">
                        <a:lnSpc>
                          <a:spcPct val="100000"/>
                        </a:lnSpc>
                        <a:spcBef>
                          <a:spcPts val="33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r>
              <a:tr h="228600">
                <a:tc>
                  <a:txBody>
                    <a:bodyPr/>
                    <a:lstStyle/>
                    <a:p>
                      <a:pPr>
                        <a:lnSpc>
                          <a:spcPct val="100000"/>
                        </a:lnSpc>
                      </a:pPr>
                      <a:endParaRPr sz="9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c>
                  <a:txBody>
                    <a:bodyPr/>
                    <a:lstStyle/>
                    <a:p>
                      <a:pPr>
                        <a:lnSpc>
                          <a:spcPct val="100000"/>
                        </a:lnSpc>
                      </a:pPr>
                      <a:endParaRPr sz="9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c>
                  <a:txBody>
                    <a:bodyPr/>
                    <a:lstStyle/>
                    <a:p>
                      <a:pPr marL="80645">
                        <a:lnSpc>
                          <a:spcPct val="100000"/>
                        </a:lnSpc>
                        <a:spcBef>
                          <a:spcPts val="260"/>
                        </a:spcBef>
                      </a:pPr>
                      <a:r>
                        <a:rPr sz="900" spc="-5" dirty="0">
                          <a:latin typeface="宋体" panose="02010600030101010101" pitchFamily="2" charset="-122"/>
                          <a:cs typeface="宋体" panose="02010600030101010101" pitchFamily="2" charset="-122"/>
                        </a:rPr>
                        <a:t>七、文化旅游体育与传媒支出</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c>
                  <a:txBody>
                    <a:bodyPr/>
                    <a:lstStyle/>
                    <a:p>
                      <a:pPr marR="53975" algn="r">
                        <a:lnSpc>
                          <a:spcPct val="100000"/>
                        </a:lnSpc>
                        <a:spcBef>
                          <a:spcPts val="26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c>
                  <a:txBody>
                    <a:bodyPr/>
                    <a:lstStyle/>
                    <a:p>
                      <a:pPr marR="54610" algn="r">
                        <a:lnSpc>
                          <a:spcPct val="100000"/>
                        </a:lnSpc>
                        <a:spcBef>
                          <a:spcPts val="26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c>
                  <a:txBody>
                    <a:bodyPr/>
                    <a:lstStyle/>
                    <a:p>
                      <a:pPr marR="63500" algn="r">
                        <a:lnSpc>
                          <a:spcPct val="100000"/>
                        </a:lnSpc>
                        <a:spcBef>
                          <a:spcPts val="26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c>
                  <a:txBody>
                    <a:bodyPr/>
                    <a:lstStyle/>
                    <a:p>
                      <a:pPr marR="53975" algn="r">
                        <a:lnSpc>
                          <a:spcPct val="100000"/>
                        </a:lnSpc>
                        <a:spcBef>
                          <a:spcPts val="26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r>
              <a:tr h="238125">
                <a:tc>
                  <a:txBody>
                    <a:bodyPr/>
                    <a:lstStyle/>
                    <a:p>
                      <a:pPr>
                        <a:lnSpc>
                          <a:spcPct val="100000"/>
                        </a:lnSpc>
                      </a:pPr>
                      <a:endParaRPr sz="9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9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80645">
                        <a:lnSpc>
                          <a:spcPct val="100000"/>
                        </a:lnSpc>
                        <a:spcBef>
                          <a:spcPts val="340"/>
                        </a:spcBef>
                      </a:pPr>
                      <a:r>
                        <a:rPr sz="900" spc="-5" dirty="0">
                          <a:latin typeface="宋体" panose="02010600030101010101" pitchFamily="2" charset="-122"/>
                          <a:cs typeface="宋体" panose="02010600030101010101" pitchFamily="2" charset="-122"/>
                        </a:rPr>
                        <a:t>八、社会保障和就业支出</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340"/>
                        </a:spcBef>
                      </a:pPr>
                      <a:r>
                        <a:rPr sz="900" spc="-10" dirty="0">
                          <a:latin typeface="宋体" panose="02010600030101010101" pitchFamily="2" charset="-122"/>
                          <a:cs typeface="宋体" panose="02010600030101010101" pitchFamily="2" charset="-122"/>
                        </a:rPr>
                        <a:t>34.90</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340"/>
                        </a:spcBef>
                      </a:pPr>
                      <a:r>
                        <a:rPr sz="900" spc="-10" dirty="0">
                          <a:latin typeface="宋体" panose="02010600030101010101" pitchFamily="2" charset="-122"/>
                          <a:cs typeface="宋体" panose="02010600030101010101" pitchFamily="2" charset="-122"/>
                        </a:rPr>
                        <a:t>34.90</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34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34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a:txBody>
                    <a:bodyPr/>
                    <a:lstStyle/>
                    <a:p>
                      <a:pPr>
                        <a:lnSpc>
                          <a:spcPct val="100000"/>
                        </a:lnSpc>
                      </a:pPr>
                      <a:endParaRPr sz="9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9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80645">
                        <a:lnSpc>
                          <a:spcPct val="100000"/>
                        </a:lnSpc>
                        <a:spcBef>
                          <a:spcPts val="340"/>
                        </a:spcBef>
                      </a:pPr>
                      <a:r>
                        <a:rPr sz="900" spc="-10" dirty="0">
                          <a:latin typeface="宋体" panose="02010600030101010101" pitchFamily="2" charset="-122"/>
                          <a:cs typeface="宋体" panose="02010600030101010101" pitchFamily="2" charset="-122"/>
                        </a:rPr>
                        <a:t>九、卫生健康支出</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340"/>
                        </a:spcBef>
                      </a:pPr>
                      <a:r>
                        <a:rPr sz="900" spc="-10" dirty="0">
                          <a:latin typeface="宋体" panose="02010600030101010101" pitchFamily="2" charset="-122"/>
                          <a:cs typeface="宋体" panose="02010600030101010101" pitchFamily="2" charset="-122"/>
                        </a:rPr>
                        <a:t>19.46</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340"/>
                        </a:spcBef>
                      </a:pPr>
                      <a:r>
                        <a:rPr sz="900" spc="-10" dirty="0">
                          <a:latin typeface="宋体" panose="02010600030101010101" pitchFamily="2" charset="-122"/>
                          <a:cs typeface="宋体" panose="02010600030101010101" pitchFamily="2" charset="-122"/>
                        </a:rPr>
                        <a:t>19.46</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34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34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a:lnSpc>
                          <a:spcPct val="100000"/>
                        </a:lnSpc>
                      </a:pPr>
                      <a:endParaRPr sz="9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9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80645">
                        <a:lnSpc>
                          <a:spcPct val="100000"/>
                        </a:lnSpc>
                        <a:spcBef>
                          <a:spcPts val="340"/>
                        </a:spcBef>
                      </a:pPr>
                      <a:r>
                        <a:rPr sz="900" spc="-10" dirty="0">
                          <a:latin typeface="宋体" panose="02010600030101010101" pitchFamily="2" charset="-122"/>
                          <a:cs typeface="宋体" panose="02010600030101010101" pitchFamily="2" charset="-122"/>
                        </a:rPr>
                        <a:t>十、节能环保支出</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34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34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34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34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a:lnSpc>
                          <a:spcPct val="100000"/>
                        </a:lnSpc>
                      </a:pPr>
                      <a:endParaRPr sz="9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9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80645">
                        <a:lnSpc>
                          <a:spcPct val="100000"/>
                        </a:lnSpc>
                        <a:spcBef>
                          <a:spcPts val="340"/>
                        </a:spcBef>
                      </a:pPr>
                      <a:r>
                        <a:rPr sz="900" spc="-10" dirty="0">
                          <a:latin typeface="宋体" panose="02010600030101010101" pitchFamily="2" charset="-122"/>
                          <a:cs typeface="宋体" panose="02010600030101010101" pitchFamily="2" charset="-122"/>
                        </a:rPr>
                        <a:t>十一、城乡社区支出</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340"/>
                        </a:spcBef>
                      </a:pPr>
                      <a:r>
                        <a:rPr sz="900" spc="-10" dirty="0">
                          <a:latin typeface="宋体" panose="02010600030101010101" pitchFamily="2" charset="-122"/>
                          <a:cs typeface="宋体" panose="02010600030101010101" pitchFamily="2" charset="-122"/>
                        </a:rPr>
                        <a:t>84.25</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340"/>
                        </a:spcBef>
                      </a:pPr>
                      <a:r>
                        <a:rPr sz="900" spc="-10" dirty="0">
                          <a:latin typeface="宋体" panose="02010600030101010101" pitchFamily="2" charset="-122"/>
                          <a:cs typeface="宋体" panose="02010600030101010101" pitchFamily="2" charset="-122"/>
                        </a:rPr>
                        <a:t>59.25</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340"/>
                        </a:spcBef>
                      </a:pPr>
                      <a:r>
                        <a:rPr sz="900" spc="-10" dirty="0">
                          <a:latin typeface="宋体" panose="02010600030101010101" pitchFamily="2" charset="-122"/>
                          <a:cs typeface="宋体" panose="02010600030101010101" pitchFamily="2" charset="-122"/>
                        </a:rPr>
                        <a:t>25.00</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34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a:txBody>
                    <a:bodyPr/>
                    <a:lstStyle/>
                    <a:p>
                      <a:pPr>
                        <a:lnSpc>
                          <a:spcPct val="100000"/>
                        </a:lnSpc>
                      </a:pPr>
                      <a:endParaRPr sz="9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9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80645">
                        <a:lnSpc>
                          <a:spcPct val="100000"/>
                        </a:lnSpc>
                        <a:spcBef>
                          <a:spcPts val="265"/>
                        </a:spcBef>
                      </a:pPr>
                      <a:r>
                        <a:rPr sz="900" spc="-10" dirty="0">
                          <a:latin typeface="宋体" panose="02010600030101010101" pitchFamily="2" charset="-122"/>
                          <a:cs typeface="宋体" panose="02010600030101010101" pitchFamily="2" charset="-122"/>
                        </a:rPr>
                        <a:t>十二、农林水支出</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65"/>
                        </a:spcBef>
                      </a:pPr>
                      <a:r>
                        <a:rPr sz="900" spc="-10" dirty="0">
                          <a:latin typeface="宋体" panose="02010600030101010101" pitchFamily="2" charset="-122"/>
                          <a:cs typeface="宋体" panose="02010600030101010101" pitchFamily="2" charset="-122"/>
                        </a:rPr>
                        <a:t>549.83</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65"/>
                        </a:spcBef>
                      </a:pPr>
                      <a:r>
                        <a:rPr sz="900" spc="-10" dirty="0">
                          <a:latin typeface="宋体" panose="02010600030101010101" pitchFamily="2" charset="-122"/>
                          <a:cs typeface="宋体" panose="02010600030101010101" pitchFamily="2" charset="-122"/>
                        </a:rPr>
                        <a:t>549.83</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26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26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a:lnSpc>
                          <a:spcPct val="100000"/>
                        </a:lnSpc>
                      </a:pPr>
                      <a:endParaRPr sz="9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9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80645">
                        <a:lnSpc>
                          <a:spcPct val="100000"/>
                        </a:lnSpc>
                        <a:spcBef>
                          <a:spcPts val="340"/>
                        </a:spcBef>
                      </a:pPr>
                      <a:r>
                        <a:rPr sz="900" spc="-10" dirty="0">
                          <a:latin typeface="宋体" panose="02010600030101010101" pitchFamily="2" charset="-122"/>
                          <a:cs typeface="宋体" panose="02010600030101010101" pitchFamily="2" charset="-122"/>
                        </a:rPr>
                        <a:t>十三、交通运输支出</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34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34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34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34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a:txBody>
                    <a:bodyPr/>
                    <a:lstStyle/>
                    <a:p>
                      <a:pPr>
                        <a:lnSpc>
                          <a:spcPct val="100000"/>
                        </a:lnSpc>
                      </a:pPr>
                      <a:endParaRPr sz="9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9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80645">
                        <a:lnSpc>
                          <a:spcPct val="100000"/>
                        </a:lnSpc>
                        <a:spcBef>
                          <a:spcPts val="265"/>
                        </a:spcBef>
                      </a:pPr>
                      <a:r>
                        <a:rPr sz="900" spc="-5" dirty="0">
                          <a:latin typeface="宋体" panose="02010600030101010101" pitchFamily="2" charset="-122"/>
                          <a:cs typeface="宋体" panose="02010600030101010101" pitchFamily="2" charset="-122"/>
                        </a:rPr>
                        <a:t>十四、资源勘探工业信息等支出</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26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6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26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26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a:lnSpc>
                          <a:spcPct val="100000"/>
                        </a:lnSpc>
                      </a:pPr>
                      <a:endParaRPr sz="9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9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80645">
                        <a:lnSpc>
                          <a:spcPct val="100000"/>
                        </a:lnSpc>
                        <a:spcBef>
                          <a:spcPts val="340"/>
                        </a:spcBef>
                      </a:pPr>
                      <a:r>
                        <a:rPr sz="900" spc="-5" dirty="0">
                          <a:latin typeface="宋体" panose="02010600030101010101" pitchFamily="2" charset="-122"/>
                          <a:cs typeface="宋体" panose="02010600030101010101" pitchFamily="2" charset="-122"/>
                        </a:rPr>
                        <a:t>十五、商业服务业等支出</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34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34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34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34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a:txBody>
                    <a:bodyPr/>
                    <a:lstStyle/>
                    <a:p>
                      <a:pPr>
                        <a:lnSpc>
                          <a:spcPct val="100000"/>
                        </a:lnSpc>
                      </a:pPr>
                      <a:endParaRPr sz="9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9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80645">
                        <a:lnSpc>
                          <a:spcPct val="100000"/>
                        </a:lnSpc>
                        <a:spcBef>
                          <a:spcPts val="340"/>
                        </a:spcBef>
                      </a:pPr>
                      <a:r>
                        <a:rPr sz="900" spc="-10" dirty="0">
                          <a:latin typeface="宋体" panose="02010600030101010101" pitchFamily="2" charset="-122"/>
                          <a:cs typeface="宋体" panose="02010600030101010101" pitchFamily="2" charset="-122"/>
                        </a:rPr>
                        <a:t>十六、金融支出</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34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34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34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34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txBox="1"/>
          <p:nvPr/>
        </p:nvSpPr>
        <p:spPr>
          <a:xfrm>
            <a:off x="5253101" y="6797040"/>
            <a:ext cx="203200" cy="139700"/>
          </a:xfrm>
          <a:prstGeom prst="rect">
            <a:avLst/>
          </a:prstGeom>
        </p:spPr>
        <p:txBody>
          <a:bodyPr vert="horz" wrap="square" lIns="0" tIns="0" rIns="0" bIns="0" rtlCol="0">
            <a:spAutoFit/>
          </a:bodyPr>
          <a:lstStyle/>
          <a:p>
            <a:pPr marL="38100">
              <a:lnSpc>
                <a:spcPts val="955"/>
              </a:lnSpc>
            </a:pPr>
            <a:r>
              <a:rPr sz="900" spc="-25" dirty="0">
                <a:latin typeface="Calibri" panose="020F0502020204030204"/>
                <a:cs typeface="Calibri" panose="020F0502020204030204"/>
              </a:rPr>
              <a:t>13</a:t>
            </a:r>
            <a:endParaRPr sz="900">
              <a:latin typeface="Calibri" panose="020F0502020204030204"/>
              <a:cs typeface="Calibri" panose="020F0502020204030204"/>
            </a:endParaRPr>
          </a:p>
        </p:txBody>
      </p:sp>
      <p:graphicFrame>
        <p:nvGraphicFramePr>
          <p:cNvPr id="2" name="object 2"/>
          <p:cNvGraphicFramePr>
            <a:graphicFrameLocks noGrp="1"/>
          </p:cNvGraphicFramePr>
          <p:nvPr/>
        </p:nvGraphicFramePr>
        <p:xfrm>
          <a:off x="1001077" y="677291"/>
          <a:ext cx="8761095" cy="3743325"/>
        </p:xfrm>
        <a:graphic>
          <a:graphicData uri="http://schemas.openxmlformats.org/drawingml/2006/table">
            <a:tbl>
              <a:tblPr firstRow="1" bandRow="1">
                <a:tableStyleId>{2D5ABB26-0587-4C30-8999-92F81FD0307C}</a:tableStyleId>
              </a:tblPr>
              <a:tblGrid>
                <a:gridCol w="1802130"/>
                <a:gridCol w="839469"/>
                <a:gridCol w="1859914"/>
                <a:gridCol w="1135380"/>
                <a:gridCol w="954404"/>
                <a:gridCol w="1021079"/>
                <a:gridCol w="1068704"/>
              </a:tblGrid>
              <a:tr h="238125">
                <a:tc>
                  <a:txBody>
                    <a:bodyPr/>
                    <a:lstStyle/>
                    <a:p>
                      <a:pPr>
                        <a:lnSpc>
                          <a:spcPct val="100000"/>
                        </a:lnSpc>
                      </a:pPr>
                      <a:endParaRPr sz="9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9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80645">
                        <a:lnSpc>
                          <a:spcPct val="100000"/>
                        </a:lnSpc>
                        <a:spcBef>
                          <a:spcPts val="335"/>
                        </a:spcBef>
                      </a:pPr>
                      <a:r>
                        <a:rPr sz="900" spc="-5" dirty="0">
                          <a:latin typeface="宋体" panose="02010600030101010101" pitchFamily="2" charset="-122"/>
                          <a:cs typeface="宋体" panose="02010600030101010101" pitchFamily="2" charset="-122"/>
                        </a:rPr>
                        <a:t>十七、援助其他地区支出</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33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33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33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33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a:lnSpc>
                          <a:spcPct val="100000"/>
                        </a:lnSpc>
                      </a:pPr>
                      <a:endParaRPr sz="9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9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80645">
                        <a:lnSpc>
                          <a:spcPct val="100000"/>
                        </a:lnSpc>
                        <a:spcBef>
                          <a:spcPts val="335"/>
                        </a:spcBef>
                      </a:pPr>
                      <a:r>
                        <a:rPr sz="900" spc="-5" dirty="0">
                          <a:latin typeface="宋体" panose="02010600030101010101" pitchFamily="2" charset="-122"/>
                          <a:cs typeface="宋体" panose="02010600030101010101" pitchFamily="2" charset="-122"/>
                        </a:rPr>
                        <a:t>十八、自然资源海洋气象等支出</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33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33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33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33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a:txBody>
                    <a:bodyPr/>
                    <a:lstStyle/>
                    <a:p>
                      <a:pPr>
                        <a:lnSpc>
                          <a:spcPct val="100000"/>
                        </a:lnSpc>
                      </a:pPr>
                      <a:endParaRPr sz="9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9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80645">
                        <a:lnSpc>
                          <a:spcPct val="100000"/>
                        </a:lnSpc>
                        <a:spcBef>
                          <a:spcPts val="260"/>
                        </a:spcBef>
                      </a:pPr>
                      <a:r>
                        <a:rPr sz="900" spc="-10" dirty="0">
                          <a:latin typeface="宋体" panose="02010600030101010101" pitchFamily="2" charset="-122"/>
                          <a:cs typeface="宋体" panose="02010600030101010101" pitchFamily="2" charset="-122"/>
                        </a:rPr>
                        <a:t>十九、住房保障支出</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60"/>
                        </a:spcBef>
                      </a:pPr>
                      <a:r>
                        <a:rPr sz="900" spc="-10" dirty="0">
                          <a:latin typeface="宋体" panose="02010600030101010101" pitchFamily="2" charset="-122"/>
                          <a:cs typeface="宋体" panose="02010600030101010101" pitchFamily="2" charset="-122"/>
                        </a:rPr>
                        <a:t>35.43</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60"/>
                        </a:spcBef>
                      </a:pPr>
                      <a:r>
                        <a:rPr sz="900" spc="-10" dirty="0">
                          <a:latin typeface="宋体" panose="02010600030101010101" pitchFamily="2" charset="-122"/>
                          <a:cs typeface="宋体" panose="02010600030101010101" pitchFamily="2" charset="-122"/>
                        </a:rPr>
                        <a:t>35.43</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26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26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a:lnSpc>
                          <a:spcPct val="100000"/>
                        </a:lnSpc>
                      </a:pPr>
                      <a:endParaRPr sz="9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c>
                  <a:txBody>
                    <a:bodyPr/>
                    <a:lstStyle/>
                    <a:p>
                      <a:pPr>
                        <a:lnSpc>
                          <a:spcPct val="100000"/>
                        </a:lnSpc>
                      </a:pPr>
                      <a:endParaRPr sz="9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c>
                  <a:txBody>
                    <a:bodyPr/>
                    <a:lstStyle/>
                    <a:p>
                      <a:pPr marL="80645">
                        <a:lnSpc>
                          <a:spcPct val="100000"/>
                        </a:lnSpc>
                        <a:spcBef>
                          <a:spcPts val="335"/>
                        </a:spcBef>
                      </a:pPr>
                      <a:r>
                        <a:rPr sz="900" spc="-5" dirty="0">
                          <a:latin typeface="宋体" panose="02010600030101010101" pitchFamily="2" charset="-122"/>
                          <a:cs typeface="宋体" panose="02010600030101010101" pitchFamily="2" charset="-122"/>
                        </a:rPr>
                        <a:t>二十、粮油物资储备支出</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c>
                  <a:txBody>
                    <a:bodyPr/>
                    <a:lstStyle/>
                    <a:p>
                      <a:pPr marR="53975" algn="r">
                        <a:lnSpc>
                          <a:spcPct val="100000"/>
                        </a:lnSpc>
                        <a:spcBef>
                          <a:spcPts val="33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c>
                  <a:txBody>
                    <a:bodyPr/>
                    <a:lstStyle/>
                    <a:p>
                      <a:pPr marR="54610" algn="r">
                        <a:lnSpc>
                          <a:spcPct val="100000"/>
                        </a:lnSpc>
                        <a:spcBef>
                          <a:spcPts val="33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c>
                  <a:txBody>
                    <a:bodyPr/>
                    <a:lstStyle/>
                    <a:p>
                      <a:pPr marR="63500" algn="r">
                        <a:lnSpc>
                          <a:spcPct val="100000"/>
                        </a:lnSpc>
                        <a:spcBef>
                          <a:spcPts val="33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c>
                  <a:txBody>
                    <a:bodyPr/>
                    <a:lstStyle/>
                    <a:p>
                      <a:pPr marR="53975" algn="r">
                        <a:lnSpc>
                          <a:spcPct val="100000"/>
                        </a:lnSpc>
                        <a:spcBef>
                          <a:spcPts val="33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r>
              <a:tr h="228600">
                <a:tc>
                  <a:txBody>
                    <a:bodyPr/>
                    <a:lstStyle/>
                    <a:p>
                      <a:pPr>
                        <a:lnSpc>
                          <a:spcPct val="100000"/>
                        </a:lnSpc>
                      </a:pPr>
                      <a:endParaRPr sz="9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c>
                  <a:txBody>
                    <a:bodyPr/>
                    <a:lstStyle/>
                    <a:p>
                      <a:pPr>
                        <a:lnSpc>
                          <a:spcPct val="100000"/>
                        </a:lnSpc>
                      </a:pPr>
                      <a:endParaRPr sz="9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c>
                  <a:txBody>
                    <a:bodyPr/>
                    <a:lstStyle/>
                    <a:p>
                      <a:pPr marL="80645">
                        <a:lnSpc>
                          <a:spcPct val="100000"/>
                        </a:lnSpc>
                        <a:spcBef>
                          <a:spcPts val="260"/>
                        </a:spcBef>
                      </a:pPr>
                      <a:r>
                        <a:rPr sz="900" spc="-5" dirty="0">
                          <a:latin typeface="宋体" panose="02010600030101010101" pitchFamily="2" charset="-122"/>
                          <a:cs typeface="宋体" panose="02010600030101010101" pitchFamily="2" charset="-122"/>
                        </a:rPr>
                        <a:t>二十一、国有资本经营预算支出</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c>
                  <a:txBody>
                    <a:bodyPr/>
                    <a:lstStyle/>
                    <a:p>
                      <a:pPr marR="53975" algn="r">
                        <a:lnSpc>
                          <a:spcPct val="100000"/>
                        </a:lnSpc>
                        <a:spcBef>
                          <a:spcPts val="26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c>
                  <a:txBody>
                    <a:bodyPr/>
                    <a:lstStyle/>
                    <a:p>
                      <a:pPr marR="54610" algn="r">
                        <a:lnSpc>
                          <a:spcPct val="100000"/>
                        </a:lnSpc>
                        <a:spcBef>
                          <a:spcPts val="26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c>
                  <a:txBody>
                    <a:bodyPr/>
                    <a:lstStyle/>
                    <a:p>
                      <a:pPr marR="63500" algn="r">
                        <a:lnSpc>
                          <a:spcPct val="100000"/>
                        </a:lnSpc>
                        <a:spcBef>
                          <a:spcPts val="26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c>
                  <a:txBody>
                    <a:bodyPr/>
                    <a:lstStyle/>
                    <a:p>
                      <a:pPr marR="53975" algn="r">
                        <a:lnSpc>
                          <a:spcPct val="100000"/>
                        </a:lnSpc>
                        <a:spcBef>
                          <a:spcPts val="26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r>
              <a:tr h="238125">
                <a:tc>
                  <a:txBody>
                    <a:bodyPr/>
                    <a:lstStyle/>
                    <a:p>
                      <a:pPr>
                        <a:lnSpc>
                          <a:spcPct val="100000"/>
                        </a:lnSpc>
                      </a:pPr>
                      <a:endParaRPr sz="9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9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80645">
                        <a:lnSpc>
                          <a:spcPct val="100000"/>
                        </a:lnSpc>
                        <a:spcBef>
                          <a:spcPts val="340"/>
                        </a:spcBef>
                      </a:pPr>
                      <a:r>
                        <a:rPr sz="900" spc="-5" dirty="0">
                          <a:latin typeface="宋体" panose="02010600030101010101" pitchFamily="2" charset="-122"/>
                          <a:cs typeface="宋体" panose="02010600030101010101" pitchFamily="2" charset="-122"/>
                        </a:rPr>
                        <a:t>二十二、灾害防治及应急管理支出</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340"/>
                        </a:spcBef>
                      </a:pPr>
                      <a:r>
                        <a:rPr sz="900" spc="-20" dirty="0">
                          <a:latin typeface="宋体" panose="02010600030101010101" pitchFamily="2" charset="-122"/>
                          <a:cs typeface="宋体" panose="02010600030101010101" pitchFamily="2" charset="-122"/>
                        </a:rPr>
                        <a:t>5.25</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340"/>
                        </a:spcBef>
                      </a:pPr>
                      <a:r>
                        <a:rPr sz="900" spc="-20" dirty="0">
                          <a:latin typeface="宋体" panose="02010600030101010101" pitchFamily="2" charset="-122"/>
                          <a:cs typeface="宋体" panose="02010600030101010101" pitchFamily="2" charset="-122"/>
                        </a:rPr>
                        <a:t>5.25</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34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34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a:txBody>
                    <a:bodyPr/>
                    <a:lstStyle/>
                    <a:p>
                      <a:pPr>
                        <a:lnSpc>
                          <a:spcPct val="100000"/>
                        </a:lnSpc>
                      </a:pPr>
                      <a:endParaRPr sz="9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9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80645">
                        <a:lnSpc>
                          <a:spcPct val="100000"/>
                        </a:lnSpc>
                        <a:spcBef>
                          <a:spcPts val="340"/>
                        </a:spcBef>
                      </a:pPr>
                      <a:r>
                        <a:rPr sz="900" spc="-10" dirty="0">
                          <a:latin typeface="宋体" panose="02010600030101010101" pitchFamily="2" charset="-122"/>
                          <a:cs typeface="宋体" panose="02010600030101010101" pitchFamily="2" charset="-122"/>
                        </a:rPr>
                        <a:t>二十三、其他支出</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34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34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34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34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a:lnSpc>
                          <a:spcPct val="100000"/>
                        </a:lnSpc>
                      </a:pPr>
                      <a:endParaRPr sz="9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9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80645">
                        <a:lnSpc>
                          <a:spcPct val="100000"/>
                        </a:lnSpc>
                        <a:spcBef>
                          <a:spcPts val="340"/>
                        </a:spcBef>
                      </a:pPr>
                      <a:r>
                        <a:rPr sz="900" spc="-5" dirty="0">
                          <a:latin typeface="宋体" panose="02010600030101010101" pitchFamily="2" charset="-122"/>
                          <a:cs typeface="宋体" panose="02010600030101010101" pitchFamily="2" charset="-122"/>
                        </a:rPr>
                        <a:t>二十四、债务还本支出</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34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34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34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34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a:lnSpc>
                          <a:spcPct val="100000"/>
                        </a:lnSpc>
                      </a:pPr>
                      <a:endParaRPr sz="9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9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80645">
                        <a:lnSpc>
                          <a:spcPct val="100000"/>
                        </a:lnSpc>
                        <a:spcBef>
                          <a:spcPts val="340"/>
                        </a:spcBef>
                      </a:pPr>
                      <a:r>
                        <a:rPr sz="900" spc="-5" dirty="0">
                          <a:latin typeface="宋体" panose="02010600030101010101" pitchFamily="2" charset="-122"/>
                          <a:cs typeface="宋体" panose="02010600030101010101" pitchFamily="2" charset="-122"/>
                        </a:rPr>
                        <a:t>二十五、债务付息支出</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34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34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34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34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a:txBody>
                    <a:bodyPr/>
                    <a:lstStyle/>
                    <a:p>
                      <a:pPr>
                        <a:lnSpc>
                          <a:spcPct val="100000"/>
                        </a:lnSpc>
                      </a:pPr>
                      <a:endParaRPr sz="9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9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80645">
                        <a:lnSpc>
                          <a:spcPct val="100000"/>
                        </a:lnSpc>
                        <a:spcBef>
                          <a:spcPts val="265"/>
                        </a:spcBef>
                      </a:pPr>
                      <a:r>
                        <a:rPr sz="900" spc="-5" dirty="0">
                          <a:latin typeface="宋体" panose="02010600030101010101" pitchFamily="2" charset="-122"/>
                          <a:cs typeface="宋体" panose="02010600030101010101" pitchFamily="2" charset="-122"/>
                        </a:rPr>
                        <a:t>二十六、抗疫特别国债安排的支出</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26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6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26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26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marL="528320">
                        <a:lnSpc>
                          <a:spcPct val="100000"/>
                        </a:lnSpc>
                        <a:spcBef>
                          <a:spcPts val="340"/>
                        </a:spcBef>
                      </a:pPr>
                      <a:r>
                        <a:rPr sz="900" b="1" spc="65" dirty="0">
                          <a:latin typeface="Microsoft JhengHei" panose="020B0604030504040204" charset="-120"/>
                          <a:cs typeface="Microsoft JhengHei" panose="020B0604030504040204" charset="-120"/>
                        </a:rPr>
                        <a:t>本年收入合计</a:t>
                      </a:r>
                      <a:endParaRPr sz="900">
                        <a:latin typeface="Microsoft JhengHei" panose="020B0604030504040204" charset="-120"/>
                        <a:cs typeface="Microsoft JhengHei" panose="020B0604030504040204" charset="-120"/>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340"/>
                        </a:spcBef>
                      </a:pPr>
                      <a:r>
                        <a:rPr sz="900" spc="-10" dirty="0">
                          <a:latin typeface="宋体" panose="02010600030101010101" pitchFamily="2" charset="-122"/>
                          <a:cs typeface="宋体" panose="02010600030101010101" pitchFamily="2" charset="-122"/>
                        </a:rPr>
                        <a:t>1228.02</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567055">
                        <a:lnSpc>
                          <a:spcPct val="100000"/>
                        </a:lnSpc>
                        <a:spcBef>
                          <a:spcPts val="340"/>
                        </a:spcBef>
                      </a:pPr>
                      <a:r>
                        <a:rPr sz="900" b="1" spc="65" dirty="0">
                          <a:latin typeface="Microsoft JhengHei" panose="020B0604030504040204" charset="-120"/>
                          <a:cs typeface="Microsoft JhengHei" panose="020B0604030504040204" charset="-120"/>
                        </a:rPr>
                        <a:t>本年支出合计</a:t>
                      </a:r>
                      <a:endParaRPr sz="900">
                        <a:latin typeface="Microsoft JhengHei" panose="020B0604030504040204" charset="-120"/>
                        <a:cs typeface="Microsoft JhengHei" panose="020B0604030504040204" charset="-120"/>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340"/>
                        </a:spcBef>
                      </a:pPr>
                      <a:r>
                        <a:rPr sz="900" spc="-10" dirty="0">
                          <a:latin typeface="宋体" panose="02010600030101010101" pitchFamily="2" charset="-122"/>
                          <a:cs typeface="宋体" panose="02010600030101010101" pitchFamily="2" charset="-122"/>
                        </a:rPr>
                        <a:t>1228.02</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340"/>
                        </a:spcBef>
                      </a:pPr>
                      <a:r>
                        <a:rPr sz="900" spc="-10" dirty="0">
                          <a:latin typeface="宋体" panose="02010600030101010101" pitchFamily="2" charset="-122"/>
                          <a:cs typeface="宋体" panose="02010600030101010101" pitchFamily="2" charset="-122"/>
                        </a:rPr>
                        <a:t>1203.02</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340"/>
                        </a:spcBef>
                      </a:pPr>
                      <a:r>
                        <a:rPr sz="900" spc="-10" dirty="0">
                          <a:latin typeface="宋体" panose="02010600030101010101" pitchFamily="2" charset="-122"/>
                          <a:cs typeface="宋体" panose="02010600030101010101" pitchFamily="2" charset="-122"/>
                        </a:rPr>
                        <a:t>25.00</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34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a:txBody>
                    <a:bodyPr/>
                    <a:lstStyle/>
                    <a:p>
                      <a:pPr marL="71120">
                        <a:lnSpc>
                          <a:spcPct val="100000"/>
                        </a:lnSpc>
                        <a:spcBef>
                          <a:spcPts val="265"/>
                        </a:spcBef>
                      </a:pPr>
                      <a:r>
                        <a:rPr sz="900" spc="-5" dirty="0">
                          <a:latin typeface="宋体" panose="02010600030101010101" pitchFamily="2" charset="-122"/>
                          <a:cs typeface="宋体" panose="02010600030101010101" pitchFamily="2" charset="-122"/>
                        </a:rPr>
                        <a:t>年初财政拨款结转和结余</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26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80645">
                        <a:lnSpc>
                          <a:spcPct val="100000"/>
                        </a:lnSpc>
                        <a:spcBef>
                          <a:spcPts val="265"/>
                        </a:spcBef>
                      </a:pPr>
                      <a:r>
                        <a:rPr sz="900" spc="-5" dirty="0">
                          <a:latin typeface="宋体" panose="02010600030101010101" pitchFamily="2" charset="-122"/>
                          <a:cs typeface="宋体" panose="02010600030101010101" pitchFamily="2" charset="-122"/>
                        </a:rPr>
                        <a:t>年末财政拨款结转和结余</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26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6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26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26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marL="71120">
                        <a:lnSpc>
                          <a:spcPct val="100000"/>
                        </a:lnSpc>
                        <a:spcBef>
                          <a:spcPts val="340"/>
                        </a:spcBef>
                      </a:pPr>
                      <a:r>
                        <a:rPr sz="900" spc="-5" dirty="0">
                          <a:latin typeface="宋体" panose="02010600030101010101" pitchFamily="2" charset="-122"/>
                          <a:cs typeface="宋体" panose="02010600030101010101" pitchFamily="2" charset="-122"/>
                        </a:rPr>
                        <a:t>一、一般公共预算财政拨款</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34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9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9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34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34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34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marL="71120">
                        <a:lnSpc>
                          <a:spcPct val="100000"/>
                        </a:lnSpc>
                        <a:spcBef>
                          <a:spcPts val="340"/>
                        </a:spcBef>
                      </a:pPr>
                      <a:r>
                        <a:rPr sz="900" spc="-5" dirty="0">
                          <a:latin typeface="宋体" panose="02010600030101010101" pitchFamily="2" charset="-122"/>
                          <a:cs typeface="宋体" panose="02010600030101010101" pitchFamily="2" charset="-122"/>
                        </a:rPr>
                        <a:t>二、政府性基金预算财政拨款</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34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9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9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34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34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34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a:txBody>
                    <a:bodyPr/>
                    <a:lstStyle/>
                    <a:p>
                      <a:pPr marL="71120">
                        <a:lnSpc>
                          <a:spcPct val="100000"/>
                        </a:lnSpc>
                        <a:spcBef>
                          <a:spcPts val="260"/>
                        </a:spcBef>
                      </a:pPr>
                      <a:r>
                        <a:rPr sz="900" spc="-5" dirty="0">
                          <a:latin typeface="宋体" panose="02010600030101010101" pitchFamily="2" charset="-122"/>
                          <a:cs typeface="宋体" panose="02010600030101010101" pitchFamily="2" charset="-122"/>
                        </a:rPr>
                        <a:t>三、国有资本经营预算财政拨款</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26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9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9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26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26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26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a:txBody>
                    <a:bodyPr/>
                    <a:lstStyle/>
                    <a:p>
                      <a:pPr algn="ctr">
                        <a:lnSpc>
                          <a:spcPct val="100000"/>
                        </a:lnSpc>
                        <a:spcBef>
                          <a:spcPts val="335"/>
                        </a:spcBef>
                      </a:pPr>
                      <a:r>
                        <a:rPr sz="900" b="1" spc="50" dirty="0">
                          <a:latin typeface="Microsoft JhengHei" panose="020B0604030504040204" charset="-120"/>
                          <a:cs typeface="Microsoft JhengHei" panose="020B0604030504040204" charset="-120"/>
                        </a:rPr>
                        <a:t>总计</a:t>
                      </a:r>
                      <a:endParaRPr sz="900">
                        <a:latin typeface="Microsoft JhengHei" panose="020B0604030504040204" charset="-120"/>
                        <a:cs typeface="Microsoft JhengHei" panose="020B0604030504040204" charset="-120"/>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335"/>
                        </a:spcBef>
                      </a:pPr>
                      <a:r>
                        <a:rPr sz="900" spc="-10" dirty="0">
                          <a:latin typeface="宋体" panose="02010600030101010101" pitchFamily="2" charset="-122"/>
                          <a:cs typeface="宋体" panose="02010600030101010101" pitchFamily="2" charset="-122"/>
                        </a:rPr>
                        <a:t>1228.02</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18415" algn="ctr">
                        <a:lnSpc>
                          <a:spcPct val="100000"/>
                        </a:lnSpc>
                        <a:spcBef>
                          <a:spcPts val="335"/>
                        </a:spcBef>
                      </a:pPr>
                      <a:r>
                        <a:rPr sz="900" b="1" spc="50" dirty="0">
                          <a:latin typeface="Microsoft JhengHei" panose="020B0604030504040204" charset="-120"/>
                          <a:cs typeface="Microsoft JhengHei" panose="020B0604030504040204" charset="-120"/>
                        </a:rPr>
                        <a:t>总计</a:t>
                      </a:r>
                      <a:endParaRPr sz="900">
                        <a:latin typeface="Microsoft JhengHei" panose="020B0604030504040204" charset="-120"/>
                        <a:cs typeface="Microsoft JhengHei" panose="020B0604030504040204" charset="-120"/>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335"/>
                        </a:spcBef>
                      </a:pPr>
                      <a:r>
                        <a:rPr sz="900" spc="-10" dirty="0">
                          <a:latin typeface="宋体" panose="02010600030101010101" pitchFamily="2" charset="-122"/>
                          <a:cs typeface="宋体" panose="02010600030101010101" pitchFamily="2" charset="-122"/>
                        </a:rPr>
                        <a:t>1228.02</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335"/>
                        </a:spcBef>
                      </a:pPr>
                      <a:r>
                        <a:rPr sz="900" spc="-10" dirty="0">
                          <a:latin typeface="宋体" panose="02010600030101010101" pitchFamily="2" charset="-122"/>
                          <a:cs typeface="宋体" panose="02010600030101010101" pitchFamily="2" charset="-122"/>
                        </a:rPr>
                        <a:t>1203.02</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335"/>
                        </a:spcBef>
                      </a:pPr>
                      <a:r>
                        <a:rPr sz="900" spc="-10" dirty="0">
                          <a:latin typeface="宋体" panose="02010600030101010101" pitchFamily="2" charset="-122"/>
                          <a:cs typeface="宋体" panose="02010600030101010101" pitchFamily="2" charset="-122"/>
                        </a:rPr>
                        <a:t>25.00</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33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bl>
          </a:graphicData>
        </a:graphic>
      </p:graphicFrame>
      <p:sp>
        <p:nvSpPr>
          <p:cNvPr id="3" name="object 3"/>
          <p:cNvSpPr txBox="1"/>
          <p:nvPr/>
        </p:nvSpPr>
        <p:spPr>
          <a:xfrm>
            <a:off x="1064577" y="4404677"/>
            <a:ext cx="8559800" cy="426720"/>
          </a:xfrm>
          <a:prstGeom prst="rect">
            <a:avLst/>
          </a:prstGeom>
        </p:spPr>
        <p:txBody>
          <a:bodyPr vert="horz" wrap="square" lIns="0" tIns="12700" rIns="0" bIns="0" rtlCol="0">
            <a:spAutoFit/>
          </a:bodyPr>
          <a:lstStyle/>
          <a:p>
            <a:pPr marL="12700" marR="5080">
              <a:lnSpc>
                <a:spcPct val="110000"/>
              </a:lnSpc>
              <a:spcBef>
                <a:spcPts val="100"/>
              </a:spcBef>
            </a:pPr>
            <a:r>
              <a:rPr sz="1200" spc="-15" dirty="0">
                <a:latin typeface="宋体" panose="02010600030101010101" pitchFamily="2" charset="-122"/>
                <a:cs typeface="宋体" panose="02010600030101010101" pitchFamily="2" charset="-122"/>
              </a:rPr>
              <a:t>注：本表反映部门本年度一般公共预算财政拨款、政府性基金预算财政拨款和国有资本经营预算财政拨款的总收支和年末结转结</a:t>
            </a:r>
            <a:r>
              <a:rPr sz="1200" spc="-20" dirty="0">
                <a:latin typeface="宋体" panose="02010600030101010101" pitchFamily="2" charset="-122"/>
                <a:cs typeface="宋体" panose="02010600030101010101" pitchFamily="2" charset="-122"/>
              </a:rPr>
              <a:t>余情况。</a:t>
            </a:r>
            <a:endParaRPr sz="1200">
              <a:latin typeface="宋体" panose="02010600030101010101" pitchFamily="2" charset="-122"/>
              <a:cs typeface="宋体" panose="02010600030101010101" pitchFamily="2" charset="-122"/>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object 7"/>
          <p:cNvSpPr txBox="1"/>
          <p:nvPr/>
        </p:nvSpPr>
        <p:spPr>
          <a:xfrm>
            <a:off x="3691001" y="10378757"/>
            <a:ext cx="203200" cy="139700"/>
          </a:xfrm>
          <a:prstGeom prst="rect">
            <a:avLst/>
          </a:prstGeom>
        </p:spPr>
        <p:txBody>
          <a:bodyPr vert="horz" wrap="square" lIns="0" tIns="0" rIns="0" bIns="0" rtlCol="0">
            <a:spAutoFit/>
          </a:bodyPr>
          <a:lstStyle/>
          <a:p>
            <a:pPr marL="38100">
              <a:lnSpc>
                <a:spcPts val="955"/>
              </a:lnSpc>
            </a:pPr>
            <a:r>
              <a:rPr sz="900" spc="-25" dirty="0">
                <a:latin typeface="Calibri" panose="020F0502020204030204"/>
                <a:cs typeface="Calibri" panose="020F0502020204030204"/>
              </a:rPr>
              <a:t>14</a:t>
            </a:r>
            <a:endParaRPr sz="900">
              <a:latin typeface="Calibri" panose="020F0502020204030204"/>
              <a:cs typeface="Calibri" panose="020F0502020204030204"/>
            </a:endParaRPr>
          </a:p>
        </p:txBody>
      </p:sp>
      <p:sp>
        <p:nvSpPr>
          <p:cNvPr id="2" name="object 2"/>
          <p:cNvSpPr txBox="1"/>
          <p:nvPr/>
        </p:nvSpPr>
        <p:spPr>
          <a:xfrm>
            <a:off x="1064894" y="599351"/>
            <a:ext cx="4441825" cy="822960"/>
          </a:xfrm>
          <a:prstGeom prst="rect">
            <a:avLst/>
          </a:prstGeom>
        </p:spPr>
        <p:txBody>
          <a:bodyPr vert="horz" wrap="square" lIns="0" tIns="147320" rIns="0" bIns="0" rtlCol="0">
            <a:spAutoFit/>
          </a:bodyPr>
          <a:lstStyle/>
          <a:p>
            <a:pPr marL="12700">
              <a:lnSpc>
                <a:spcPct val="100000"/>
              </a:lnSpc>
              <a:spcBef>
                <a:spcPts val="1160"/>
              </a:spcBef>
            </a:pPr>
            <a:r>
              <a:rPr sz="1550" dirty="0">
                <a:latin typeface="宋体" panose="02010600030101010101" pitchFamily="2" charset="-122"/>
                <a:cs typeface="宋体" panose="02010600030101010101" pitchFamily="2" charset="-122"/>
              </a:rPr>
              <a:t>五、 一般公共预算财政拨款支出决算表</a:t>
            </a:r>
            <a:endParaRPr sz="1550">
              <a:latin typeface="宋体" panose="02010600030101010101" pitchFamily="2" charset="-122"/>
              <a:cs typeface="宋体" panose="02010600030101010101" pitchFamily="2" charset="-122"/>
            </a:endParaRPr>
          </a:p>
          <a:p>
            <a:pPr marL="995045">
              <a:lnSpc>
                <a:spcPct val="100000"/>
              </a:lnSpc>
              <a:spcBef>
                <a:spcPts val="1195"/>
              </a:spcBef>
            </a:pPr>
            <a:r>
              <a:rPr sz="1800" spc="-5" dirty="0">
                <a:latin typeface="宋体" panose="02010600030101010101" pitchFamily="2" charset="-122"/>
                <a:cs typeface="宋体" panose="02010600030101010101" pitchFamily="2" charset="-122"/>
              </a:rPr>
              <a:t>一般公共预算财政拨款支出决算表</a:t>
            </a:r>
            <a:endParaRPr sz="1800">
              <a:latin typeface="宋体" panose="02010600030101010101" pitchFamily="2" charset="-122"/>
              <a:cs typeface="宋体" panose="02010600030101010101" pitchFamily="2" charset="-122"/>
            </a:endParaRPr>
          </a:p>
        </p:txBody>
      </p:sp>
      <p:sp>
        <p:nvSpPr>
          <p:cNvPr id="3" name="object 3"/>
          <p:cNvSpPr txBox="1"/>
          <p:nvPr/>
        </p:nvSpPr>
        <p:spPr>
          <a:xfrm>
            <a:off x="5909945" y="1493519"/>
            <a:ext cx="588010" cy="173990"/>
          </a:xfrm>
          <a:prstGeom prst="rect">
            <a:avLst/>
          </a:prstGeom>
        </p:spPr>
        <p:txBody>
          <a:bodyPr vert="horz" wrap="square" lIns="0" tIns="15875" rIns="0" bIns="0" rtlCol="0">
            <a:spAutoFit/>
          </a:bodyPr>
          <a:lstStyle/>
          <a:p>
            <a:pPr marL="12700">
              <a:lnSpc>
                <a:spcPct val="100000"/>
              </a:lnSpc>
              <a:spcBef>
                <a:spcPts val="125"/>
              </a:spcBef>
            </a:pPr>
            <a:r>
              <a:rPr sz="950" spc="-75" dirty="0">
                <a:latin typeface="宋体" panose="02010600030101010101" pitchFamily="2" charset="-122"/>
                <a:cs typeface="宋体" panose="02010600030101010101" pitchFamily="2" charset="-122"/>
              </a:rPr>
              <a:t>公开 </a:t>
            </a:r>
            <a:r>
              <a:rPr sz="950" dirty="0">
                <a:latin typeface="宋体" panose="02010600030101010101" pitchFamily="2" charset="-122"/>
                <a:cs typeface="宋体" panose="02010600030101010101" pitchFamily="2" charset="-122"/>
              </a:rPr>
              <a:t>05</a:t>
            </a:r>
            <a:r>
              <a:rPr sz="950" spc="-110" dirty="0">
                <a:latin typeface="宋体" panose="02010600030101010101" pitchFamily="2" charset="-122"/>
                <a:cs typeface="宋体" panose="02010600030101010101" pitchFamily="2" charset="-122"/>
              </a:rPr>
              <a:t> 表</a:t>
            </a:r>
            <a:endParaRPr sz="950">
              <a:latin typeface="宋体" panose="02010600030101010101" pitchFamily="2" charset="-122"/>
              <a:cs typeface="宋体" panose="02010600030101010101" pitchFamily="2" charset="-122"/>
            </a:endParaRPr>
          </a:p>
        </p:txBody>
      </p:sp>
      <p:sp>
        <p:nvSpPr>
          <p:cNvPr id="4" name="object 4"/>
          <p:cNvSpPr txBox="1"/>
          <p:nvPr/>
        </p:nvSpPr>
        <p:spPr>
          <a:xfrm>
            <a:off x="1064894" y="1741423"/>
            <a:ext cx="1635125" cy="173990"/>
          </a:xfrm>
          <a:prstGeom prst="rect">
            <a:avLst/>
          </a:prstGeom>
        </p:spPr>
        <p:txBody>
          <a:bodyPr vert="horz" wrap="square" lIns="0" tIns="15875" rIns="0" bIns="0" rtlCol="0">
            <a:spAutoFit/>
          </a:bodyPr>
          <a:lstStyle/>
          <a:p>
            <a:pPr marL="12700">
              <a:lnSpc>
                <a:spcPct val="100000"/>
              </a:lnSpc>
              <a:spcBef>
                <a:spcPts val="125"/>
              </a:spcBef>
            </a:pPr>
            <a:r>
              <a:rPr sz="950" spc="-5" dirty="0">
                <a:latin typeface="宋体" panose="02010600030101010101" pitchFamily="2" charset="-122"/>
                <a:cs typeface="宋体" panose="02010600030101010101" pitchFamily="2" charset="-122"/>
              </a:rPr>
              <a:t>部门：永春县一都镇人民政府</a:t>
            </a:r>
            <a:endParaRPr sz="950">
              <a:latin typeface="宋体" panose="02010600030101010101" pitchFamily="2" charset="-122"/>
              <a:cs typeface="宋体" panose="02010600030101010101" pitchFamily="2" charset="-122"/>
            </a:endParaRPr>
          </a:p>
        </p:txBody>
      </p:sp>
      <p:sp>
        <p:nvSpPr>
          <p:cNvPr id="5" name="object 5"/>
          <p:cNvSpPr txBox="1"/>
          <p:nvPr/>
        </p:nvSpPr>
        <p:spPr>
          <a:xfrm>
            <a:off x="5852540" y="1741423"/>
            <a:ext cx="644525" cy="173990"/>
          </a:xfrm>
          <a:prstGeom prst="rect">
            <a:avLst/>
          </a:prstGeom>
        </p:spPr>
        <p:txBody>
          <a:bodyPr vert="horz" wrap="square" lIns="0" tIns="15875" rIns="0" bIns="0" rtlCol="0">
            <a:spAutoFit/>
          </a:bodyPr>
          <a:lstStyle/>
          <a:p>
            <a:pPr marL="12700">
              <a:lnSpc>
                <a:spcPct val="100000"/>
              </a:lnSpc>
              <a:spcBef>
                <a:spcPts val="125"/>
              </a:spcBef>
            </a:pPr>
            <a:r>
              <a:rPr sz="950" spc="-10" dirty="0">
                <a:latin typeface="宋体" panose="02010600030101010101" pitchFamily="2" charset="-122"/>
                <a:cs typeface="宋体" panose="02010600030101010101" pitchFamily="2" charset="-122"/>
              </a:rPr>
              <a:t>单位：万元</a:t>
            </a:r>
            <a:endParaRPr sz="950">
              <a:latin typeface="宋体" panose="02010600030101010101" pitchFamily="2" charset="-122"/>
              <a:cs typeface="宋体" panose="02010600030101010101" pitchFamily="2" charset="-122"/>
            </a:endParaRPr>
          </a:p>
        </p:txBody>
      </p:sp>
      <p:graphicFrame>
        <p:nvGraphicFramePr>
          <p:cNvPr id="6" name="object 6"/>
          <p:cNvGraphicFramePr>
            <a:graphicFrameLocks noGrp="1"/>
          </p:cNvGraphicFramePr>
          <p:nvPr/>
        </p:nvGraphicFramePr>
        <p:xfrm>
          <a:off x="1001394" y="1973198"/>
          <a:ext cx="5626735" cy="8115935"/>
        </p:xfrm>
        <a:graphic>
          <a:graphicData uri="http://schemas.openxmlformats.org/drawingml/2006/table">
            <a:tbl>
              <a:tblPr firstRow="1" bandRow="1">
                <a:tableStyleId>{2D5ABB26-0587-4C30-8999-92F81FD0307C}</a:tableStyleId>
              </a:tblPr>
              <a:tblGrid>
                <a:gridCol w="610235"/>
                <a:gridCol w="2518410"/>
                <a:gridCol w="810895"/>
                <a:gridCol w="810895"/>
                <a:gridCol w="791845"/>
              </a:tblGrid>
              <a:tr h="276225">
                <a:tc gridSpan="2">
                  <a:txBody>
                    <a:bodyPr/>
                    <a:lstStyle/>
                    <a:p>
                      <a:pPr marL="8890" algn="ctr">
                        <a:lnSpc>
                          <a:spcPct val="100000"/>
                        </a:lnSpc>
                        <a:spcBef>
                          <a:spcPts val="365"/>
                        </a:spcBef>
                        <a:tabLst>
                          <a:tab pos="381000" algn="l"/>
                        </a:tabLst>
                      </a:pPr>
                      <a:r>
                        <a:rPr sz="1100" spc="-50" dirty="0">
                          <a:latin typeface="宋体" panose="02010600030101010101" pitchFamily="2" charset="-122"/>
                          <a:cs typeface="宋体" panose="02010600030101010101" pitchFamily="2" charset="-122"/>
                        </a:rPr>
                        <a:t>项</a:t>
                      </a:r>
                      <a:r>
                        <a:rPr sz="1100" dirty="0">
                          <a:latin typeface="宋体" panose="02010600030101010101" pitchFamily="2" charset="-122"/>
                          <a:cs typeface="宋体" panose="02010600030101010101" pitchFamily="2" charset="-122"/>
                        </a:rPr>
                        <a:t>	</a:t>
                      </a:r>
                      <a:r>
                        <a:rPr sz="1100" spc="-50" dirty="0">
                          <a:latin typeface="宋体" panose="02010600030101010101" pitchFamily="2" charset="-122"/>
                          <a:cs typeface="宋体" panose="02010600030101010101" pitchFamily="2" charset="-122"/>
                        </a:rPr>
                        <a:t>目</a:t>
                      </a:r>
                      <a:endParaRPr sz="1100">
                        <a:latin typeface="宋体" panose="02010600030101010101" pitchFamily="2" charset="-122"/>
                        <a:cs typeface="宋体" panose="02010600030101010101" pitchFamily="2" charset="-122"/>
                      </a:endParaRPr>
                    </a:p>
                  </a:txBody>
                  <a:tcPr marL="0" marR="0" marT="463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3">
                  <a:txBody>
                    <a:bodyPr/>
                    <a:lstStyle/>
                    <a:p>
                      <a:pPr marL="19050" algn="ctr">
                        <a:lnSpc>
                          <a:spcPct val="100000"/>
                        </a:lnSpc>
                        <a:spcBef>
                          <a:spcPts val="365"/>
                        </a:spcBef>
                      </a:pPr>
                      <a:r>
                        <a:rPr sz="1100" spc="-15" dirty="0">
                          <a:latin typeface="宋体" panose="02010600030101010101" pitchFamily="2" charset="-122"/>
                          <a:cs typeface="宋体" panose="02010600030101010101" pitchFamily="2" charset="-122"/>
                        </a:rPr>
                        <a:t>本年支出</a:t>
                      </a:r>
                      <a:endParaRPr sz="1100">
                        <a:latin typeface="宋体" panose="02010600030101010101" pitchFamily="2" charset="-122"/>
                        <a:cs typeface="宋体" panose="02010600030101010101" pitchFamily="2" charset="-122"/>
                      </a:endParaRPr>
                    </a:p>
                  </a:txBody>
                  <a:tcPr marL="0" marR="0" marT="463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r>
              <a:tr h="600710">
                <a:tc>
                  <a:txBody>
                    <a:bodyPr/>
                    <a:lstStyle/>
                    <a:p>
                      <a:pPr marL="90170">
                        <a:lnSpc>
                          <a:spcPct val="100000"/>
                        </a:lnSpc>
                        <a:spcBef>
                          <a:spcPts val="65"/>
                        </a:spcBef>
                      </a:pPr>
                      <a:r>
                        <a:rPr sz="1100" spc="-20" dirty="0">
                          <a:latin typeface="宋体" panose="02010600030101010101" pitchFamily="2" charset="-122"/>
                          <a:cs typeface="宋体" panose="02010600030101010101" pitchFamily="2" charset="-122"/>
                        </a:rPr>
                        <a:t>功能分</a:t>
                      </a:r>
                      <a:endParaRPr sz="1100">
                        <a:latin typeface="宋体" panose="02010600030101010101" pitchFamily="2" charset="-122"/>
                        <a:cs typeface="宋体" panose="02010600030101010101" pitchFamily="2" charset="-122"/>
                      </a:endParaRPr>
                    </a:p>
                    <a:p>
                      <a:pPr marL="167005" marR="83185" indent="-76835">
                        <a:lnSpc>
                          <a:spcPts val="1580"/>
                        </a:lnSpc>
                        <a:spcBef>
                          <a:spcPts val="85"/>
                        </a:spcBef>
                      </a:pPr>
                      <a:r>
                        <a:rPr sz="1100" spc="-20" dirty="0">
                          <a:latin typeface="宋体" panose="02010600030101010101" pitchFamily="2" charset="-122"/>
                          <a:cs typeface="宋体" panose="02010600030101010101" pitchFamily="2" charset="-122"/>
                        </a:rPr>
                        <a:t>类科目</a:t>
                      </a:r>
                      <a:r>
                        <a:rPr sz="1100" spc="-25" dirty="0">
                          <a:latin typeface="宋体" panose="02010600030101010101" pitchFamily="2" charset="-122"/>
                          <a:cs typeface="宋体" panose="02010600030101010101" pitchFamily="2" charset="-122"/>
                        </a:rPr>
                        <a:t>编码</a:t>
                      </a:r>
                      <a:endParaRPr sz="1100">
                        <a:latin typeface="宋体" panose="02010600030101010101" pitchFamily="2" charset="-122"/>
                        <a:cs typeface="宋体" panose="02010600030101010101" pitchFamily="2" charset="-122"/>
                      </a:endParaRPr>
                    </a:p>
                  </a:txBody>
                  <a:tcPr marL="0" marR="0" marT="82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spcBef>
                          <a:spcPts val="370"/>
                        </a:spcBef>
                      </a:pPr>
                      <a:endParaRPr sz="1100">
                        <a:latin typeface="Times New Roman" panose="02020603050405020304"/>
                        <a:cs typeface="Times New Roman" panose="02020603050405020304"/>
                      </a:endParaRPr>
                    </a:p>
                    <a:p>
                      <a:pPr marL="9525" algn="ctr">
                        <a:lnSpc>
                          <a:spcPct val="100000"/>
                        </a:lnSpc>
                        <a:spcBef>
                          <a:spcPts val="5"/>
                        </a:spcBef>
                      </a:pPr>
                      <a:r>
                        <a:rPr sz="1100" spc="-15" dirty="0">
                          <a:latin typeface="宋体" panose="02010600030101010101" pitchFamily="2" charset="-122"/>
                          <a:cs typeface="宋体" panose="02010600030101010101" pitchFamily="2" charset="-122"/>
                        </a:rPr>
                        <a:t>科目名称</a:t>
                      </a:r>
                      <a:endParaRPr sz="1100">
                        <a:latin typeface="宋体" panose="02010600030101010101" pitchFamily="2" charset="-122"/>
                        <a:cs typeface="宋体" panose="02010600030101010101" pitchFamily="2" charset="-122"/>
                      </a:endParaRPr>
                    </a:p>
                  </a:txBody>
                  <a:tcPr marL="0" marR="0" marT="4699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spcBef>
                          <a:spcPts val="370"/>
                        </a:spcBef>
                      </a:pPr>
                      <a:endParaRPr sz="1100">
                        <a:latin typeface="Times New Roman" panose="02020603050405020304"/>
                        <a:cs typeface="Times New Roman" panose="02020603050405020304"/>
                      </a:endParaRPr>
                    </a:p>
                    <a:p>
                      <a:pPr marL="271145">
                        <a:lnSpc>
                          <a:spcPct val="100000"/>
                        </a:lnSpc>
                        <a:spcBef>
                          <a:spcPts val="5"/>
                        </a:spcBef>
                      </a:pPr>
                      <a:r>
                        <a:rPr sz="1100" spc="-25" dirty="0">
                          <a:latin typeface="宋体" panose="02010600030101010101" pitchFamily="2" charset="-122"/>
                          <a:cs typeface="宋体" panose="02010600030101010101" pitchFamily="2" charset="-122"/>
                        </a:rPr>
                        <a:t>小计</a:t>
                      </a:r>
                      <a:endParaRPr sz="1100">
                        <a:latin typeface="宋体" panose="02010600030101010101" pitchFamily="2" charset="-122"/>
                        <a:cs typeface="宋体" panose="02010600030101010101" pitchFamily="2" charset="-122"/>
                      </a:endParaRPr>
                    </a:p>
                  </a:txBody>
                  <a:tcPr marL="0" marR="0" marT="4699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spcBef>
                          <a:spcPts val="370"/>
                        </a:spcBef>
                      </a:pPr>
                      <a:endParaRPr sz="1100">
                        <a:latin typeface="Times New Roman" panose="02020603050405020304"/>
                        <a:cs typeface="Times New Roman" panose="02020603050405020304"/>
                      </a:endParaRPr>
                    </a:p>
                    <a:p>
                      <a:pPr marL="128270">
                        <a:lnSpc>
                          <a:spcPct val="100000"/>
                        </a:lnSpc>
                        <a:spcBef>
                          <a:spcPts val="5"/>
                        </a:spcBef>
                      </a:pPr>
                      <a:r>
                        <a:rPr sz="1100" spc="-15" dirty="0">
                          <a:latin typeface="宋体" panose="02010600030101010101" pitchFamily="2" charset="-122"/>
                          <a:cs typeface="宋体" panose="02010600030101010101" pitchFamily="2" charset="-122"/>
                        </a:rPr>
                        <a:t>基本支出</a:t>
                      </a:r>
                      <a:endParaRPr sz="1100">
                        <a:latin typeface="宋体" panose="02010600030101010101" pitchFamily="2" charset="-122"/>
                        <a:cs typeface="宋体" panose="02010600030101010101" pitchFamily="2" charset="-122"/>
                      </a:endParaRPr>
                    </a:p>
                  </a:txBody>
                  <a:tcPr marL="0" marR="0" marT="4699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spcBef>
                          <a:spcPts val="370"/>
                        </a:spcBef>
                      </a:pPr>
                      <a:endParaRPr sz="1100">
                        <a:latin typeface="Times New Roman" panose="02020603050405020304"/>
                        <a:cs typeface="Times New Roman" panose="02020603050405020304"/>
                      </a:endParaRPr>
                    </a:p>
                    <a:p>
                      <a:pPr marL="118745">
                        <a:lnSpc>
                          <a:spcPct val="100000"/>
                        </a:lnSpc>
                        <a:spcBef>
                          <a:spcPts val="5"/>
                        </a:spcBef>
                      </a:pPr>
                      <a:r>
                        <a:rPr sz="1100" spc="-15" dirty="0">
                          <a:latin typeface="宋体" panose="02010600030101010101" pitchFamily="2" charset="-122"/>
                          <a:cs typeface="宋体" panose="02010600030101010101" pitchFamily="2" charset="-122"/>
                        </a:rPr>
                        <a:t>项目支出</a:t>
                      </a:r>
                      <a:endParaRPr sz="1100">
                        <a:latin typeface="宋体" panose="02010600030101010101" pitchFamily="2" charset="-122"/>
                        <a:cs typeface="宋体" panose="02010600030101010101" pitchFamily="2" charset="-122"/>
                      </a:endParaRPr>
                    </a:p>
                  </a:txBody>
                  <a:tcPr marL="0" marR="0" marT="4699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19075">
                <a:tc gridSpan="2">
                  <a:txBody>
                    <a:bodyPr/>
                    <a:lstStyle/>
                    <a:p>
                      <a:pPr marL="8890" algn="ctr">
                        <a:lnSpc>
                          <a:spcPct val="100000"/>
                        </a:lnSpc>
                        <a:spcBef>
                          <a:spcPts val="185"/>
                        </a:spcBef>
                      </a:pPr>
                      <a:r>
                        <a:rPr sz="900" spc="-25" dirty="0">
                          <a:latin typeface="宋体" panose="02010600030101010101" pitchFamily="2" charset="-122"/>
                          <a:cs typeface="宋体" panose="02010600030101010101" pitchFamily="2" charset="-122"/>
                        </a:rPr>
                        <a:t>合计</a:t>
                      </a:r>
                      <a:endParaRPr sz="900">
                        <a:latin typeface="宋体" panose="02010600030101010101" pitchFamily="2" charset="-122"/>
                        <a:cs typeface="宋体" panose="02010600030101010101" pitchFamily="2" charset="-122"/>
                      </a:endParaRPr>
                    </a:p>
                  </a:txBody>
                  <a:tcPr marL="0" marR="0" marT="2349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45085" algn="r">
                        <a:lnSpc>
                          <a:spcPct val="100000"/>
                        </a:lnSpc>
                        <a:spcBef>
                          <a:spcPts val="185"/>
                        </a:spcBef>
                      </a:pPr>
                      <a:r>
                        <a:rPr sz="900" spc="-10" dirty="0">
                          <a:latin typeface="宋体" panose="02010600030101010101" pitchFamily="2" charset="-122"/>
                          <a:cs typeface="宋体" panose="02010600030101010101" pitchFamily="2" charset="-122"/>
                        </a:rPr>
                        <a:t>1203.02</a:t>
                      </a:r>
                      <a:endParaRPr sz="900">
                        <a:latin typeface="宋体" panose="02010600030101010101" pitchFamily="2" charset="-122"/>
                        <a:cs typeface="宋体" panose="02010600030101010101" pitchFamily="2" charset="-122"/>
                      </a:endParaRPr>
                    </a:p>
                  </a:txBody>
                  <a:tcPr marL="0" marR="0" marT="2349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5085" algn="r">
                        <a:lnSpc>
                          <a:spcPct val="100000"/>
                        </a:lnSpc>
                        <a:spcBef>
                          <a:spcPts val="185"/>
                        </a:spcBef>
                      </a:pPr>
                      <a:r>
                        <a:rPr sz="900" spc="-10" dirty="0">
                          <a:latin typeface="宋体" panose="02010600030101010101" pitchFamily="2" charset="-122"/>
                          <a:cs typeface="宋体" panose="02010600030101010101" pitchFamily="2" charset="-122"/>
                        </a:rPr>
                        <a:t>756.90</a:t>
                      </a:r>
                      <a:endParaRPr sz="900">
                        <a:latin typeface="宋体" panose="02010600030101010101" pitchFamily="2" charset="-122"/>
                        <a:cs typeface="宋体" panose="02010600030101010101" pitchFamily="2" charset="-122"/>
                      </a:endParaRPr>
                    </a:p>
                  </a:txBody>
                  <a:tcPr marL="0" marR="0" marT="2349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185"/>
                        </a:spcBef>
                      </a:pPr>
                      <a:r>
                        <a:rPr sz="900" spc="-10" dirty="0">
                          <a:latin typeface="宋体" panose="02010600030101010101" pitchFamily="2" charset="-122"/>
                          <a:cs typeface="宋体" panose="02010600030101010101" pitchFamily="2" charset="-122"/>
                        </a:rPr>
                        <a:t>446.12</a:t>
                      </a:r>
                      <a:endParaRPr sz="900">
                        <a:latin typeface="宋体" panose="02010600030101010101" pitchFamily="2" charset="-122"/>
                        <a:cs typeface="宋体" panose="02010600030101010101" pitchFamily="2" charset="-122"/>
                      </a:endParaRPr>
                    </a:p>
                  </a:txBody>
                  <a:tcPr marL="0" marR="0" marT="2349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marL="71120">
                        <a:lnSpc>
                          <a:spcPct val="100000"/>
                        </a:lnSpc>
                        <a:spcBef>
                          <a:spcPts val="340"/>
                        </a:spcBef>
                      </a:pPr>
                      <a:r>
                        <a:rPr sz="900" b="1" spc="50" dirty="0">
                          <a:latin typeface="Times New Roman" panose="02020603050405020304"/>
                          <a:cs typeface="Times New Roman" panose="02020603050405020304"/>
                        </a:rPr>
                        <a:t>201</a:t>
                      </a:r>
                      <a:endParaRPr sz="900">
                        <a:latin typeface="Times New Roman" panose="02020603050405020304"/>
                        <a:cs typeface="Times New Roman" panose="02020603050405020304"/>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755">
                        <a:lnSpc>
                          <a:spcPct val="100000"/>
                        </a:lnSpc>
                        <a:spcBef>
                          <a:spcPts val="340"/>
                        </a:spcBef>
                      </a:pPr>
                      <a:r>
                        <a:rPr sz="900" b="1" spc="15" dirty="0">
                          <a:latin typeface="Microsoft JhengHei" panose="020B0604030504040204" charset="-120"/>
                          <a:cs typeface="Microsoft JhengHei" panose="020B0604030504040204" charset="-120"/>
                        </a:rPr>
                        <a:t>一般公共服务支出</a:t>
                      </a:r>
                      <a:endParaRPr sz="900">
                        <a:latin typeface="Microsoft JhengHei" panose="020B0604030504040204" charset="-120"/>
                        <a:cs typeface="Microsoft JhengHei" panose="020B0604030504040204" charset="-120"/>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5720" algn="r">
                        <a:lnSpc>
                          <a:spcPct val="100000"/>
                        </a:lnSpc>
                        <a:spcBef>
                          <a:spcPts val="340"/>
                        </a:spcBef>
                      </a:pPr>
                      <a:r>
                        <a:rPr sz="900" b="1" spc="60" dirty="0">
                          <a:latin typeface="Times New Roman" panose="02020603050405020304"/>
                          <a:cs typeface="Times New Roman" panose="02020603050405020304"/>
                        </a:rPr>
                        <a:t>460.87</a:t>
                      </a:r>
                      <a:endParaRPr sz="900">
                        <a:latin typeface="Times New Roman" panose="02020603050405020304"/>
                        <a:cs typeface="Times New Roman" panose="02020603050405020304"/>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5720" algn="r">
                        <a:lnSpc>
                          <a:spcPct val="100000"/>
                        </a:lnSpc>
                        <a:spcBef>
                          <a:spcPts val="340"/>
                        </a:spcBef>
                      </a:pPr>
                      <a:r>
                        <a:rPr sz="900" b="1" spc="60" dirty="0">
                          <a:latin typeface="Times New Roman" panose="02020603050405020304"/>
                          <a:cs typeface="Times New Roman" panose="02020603050405020304"/>
                        </a:rPr>
                        <a:t>456.37</a:t>
                      </a:r>
                      <a:endParaRPr sz="900">
                        <a:latin typeface="Times New Roman" panose="02020603050405020304"/>
                        <a:cs typeface="Times New Roman" panose="02020603050405020304"/>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4450" algn="r">
                        <a:lnSpc>
                          <a:spcPct val="100000"/>
                        </a:lnSpc>
                        <a:spcBef>
                          <a:spcPts val="340"/>
                        </a:spcBef>
                      </a:pPr>
                      <a:r>
                        <a:rPr sz="900" b="1" spc="110" dirty="0">
                          <a:latin typeface="Times New Roman" panose="02020603050405020304"/>
                          <a:cs typeface="Times New Roman" panose="02020603050405020304"/>
                        </a:rPr>
                        <a:t>4.50</a:t>
                      </a:r>
                      <a:endParaRPr sz="900">
                        <a:latin typeface="Times New Roman" panose="02020603050405020304"/>
                        <a:cs typeface="Times New Roman" panose="02020603050405020304"/>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a:txBody>
                    <a:bodyPr/>
                    <a:lstStyle/>
                    <a:p>
                      <a:pPr marL="71120">
                        <a:lnSpc>
                          <a:spcPct val="100000"/>
                        </a:lnSpc>
                        <a:spcBef>
                          <a:spcPts val="265"/>
                        </a:spcBef>
                      </a:pPr>
                      <a:r>
                        <a:rPr sz="900" spc="-10" dirty="0">
                          <a:latin typeface="宋体" panose="02010600030101010101" pitchFamily="2" charset="-122"/>
                          <a:cs typeface="宋体" panose="02010600030101010101" pitchFamily="2" charset="-122"/>
                        </a:rPr>
                        <a:t>20101</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755">
                        <a:lnSpc>
                          <a:spcPct val="100000"/>
                        </a:lnSpc>
                        <a:spcBef>
                          <a:spcPts val="265"/>
                        </a:spcBef>
                      </a:pPr>
                      <a:r>
                        <a:rPr sz="900" spc="-15" dirty="0">
                          <a:latin typeface="宋体" panose="02010600030101010101" pitchFamily="2" charset="-122"/>
                          <a:cs typeface="宋体" panose="02010600030101010101" pitchFamily="2" charset="-122"/>
                        </a:rPr>
                        <a:t>人大事务</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4450" algn="r">
                        <a:lnSpc>
                          <a:spcPct val="100000"/>
                        </a:lnSpc>
                        <a:spcBef>
                          <a:spcPts val="265"/>
                        </a:spcBef>
                      </a:pPr>
                      <a:r>
                        <a:rPr sz="900" spc="-20" dirty="0">
                          <a:latin typeface="宋体" panose="02010600030101010101" pitchFamily="2" charset="-122"/>
                          <a:cs typeface="宋体" panose="02010600030101010101" pitchFamily="2" charset="-122"/>
                        </a:rPr>
                        <a:t>2.25</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5085" algn="r">
                        <a:lnSpc>
                          <a:spcPct val="100000"/>
                        </a:lnSpc>
                        <a:spcBef>
                          <a:spcPts val="26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265"/>
                        </a:spcBef>
                      </a:pPr>
                      <a:r>
                        <a:rPr sz="900" spc="-20" dirty="0">
                          <a:latin typeface="宋体" panose="02010600030101010101" pitchFamily="2" charset="-122"/>
                          <a:cs typeface="宋体" panose="02010600030101010101" pitchFamily="2" charset="-122"/>
                        </a:rPr>
                        <a:t>2.25</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marL="71120">
                        <a:lnSpc>
                          <a:spcPct val="100000"/>
                        </a:lnSpc>
                        <a:spcBef>
                          <a:spcPts val="335"/>
                        </a:spcBef>
                      </a:pPr>
                      <a:r>
                        <a:rPr sz="900" spc="-10" dirty="0">
                          <a:latin typeface="宋体" panose="02010600030101010101" pitchFamily="2" charset="-122"/>
                          <a:cs typeface="宋体" panose="02010600030101010101" pitchFamily="2" charset="-122"/>
                        </a:rPr>
                        <a:t>2010199</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755">
                        <a:lnSpc>
                          <a:spcPct val="100000"/>
                        </a:lnSpc>
                        <a:spcBef>
                          <a:spcPts val="335"/>
                        </a:spcBef>
                      </a:pPr>
                      <a:r>
                        <a:rPr sz="900" spc="-10" dirty="0">
                          <a:latin typeface="宋体" panose="02010600030101010101" pitchFamily="2" charset="-122"/>
                          <a:cs typeface="宋体" panose="02010600030101010101" pitchFamily="2" charset="-122"/>
                        </a:rPr>
                        <a:t>其他人大事务支出</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4450" algn="r">
                        <a:lnSpc>
                          <a:spcPct val="100000"/>
                        </a:lnSpc>
                        <a:spcBef>
                          <a:spcPts val="335"/>
                        </a:spcBef>
                      </a:pPr>
                      <a:r>
                        <a:rPr sz="900" spc="-20" dirty="0">
                          <a:latin typeface="宋体" panose="02010600030101010101" pitchFamily="2" charset="-122"/>
                          <a:cs typeface="宋体" panose="02010600030101010101" pitchFamily="2" charset="-122"/>
                        </a:rPr>
                        <a:t>2.25</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5085" algn="r">
                        <a:lnSpc>
                          <a:spcPct val="100000"/>
                        </a:lnSpc>
                        <a:spcBef>
                          <a:spcPts val="33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335"/>
                        </a:spcBef>
                      </a:pPr>
                      <a:r>
                        <a:rPr sz="900" spc="-20" dirty="0">
                          <a:latin typeface="宋体" panose="02010600030101010101" pitchFamily="2" charset="-122"/>
                          <a:cs typeface="宋体" panose="02010600030101010101" pitchFamily="2" charset="-122"/>
                        </a:rPr>
                        <a:t>2.25</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marL="71120">
                        <a:lnSpc>
                          <a:spcPct val="100000"/>
                        </a:lnSpc>
                        <a:spcBef>
                          <a:spcPts val="340"/>
                        </a:spcBef>
                      </a:pPr>
                      <a:r>
                        <a:rPr sz="900" spc="-10" dirty="0">
                          <a:latin typeface="宋体" panose="02010600030101010101" pitchFamily="2" charset="-122"/>
                          <a:cs typeface="宋体" panose="02010600030101010101" pitchFamily="2" charset="-122"/>
                        </a:rPr>
                        <a:t>20103</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755">
                        <a:lnSpc>
                          <a:spcPct val="100000"/>
                        </a:lnSpc>
                        <a:spcBef>
                          <a:spcPts val="340"/>
                        </a:spcBef>
                      </a:pPr>
                      <a:r>
                        <a:rPr sz="900" dirty="0">
                          <a:latin typeface="宋体" panose="02010600030101010101" pitchFamily="2" charset="-122"/>
                          <a:cs typeface="宋体" panose="02010600030101010101" pitchFamily="2" charset="-122"/>
                        </a:rPr>
                        <a:t>政府办公厅（室）</a:t>
                      </a:r>
                      <a:r>
                        <a:rPr sz="900" spc="-10" dirty="0">
                          <a:latin typeface="宋体" panose="02010600030101010101" pitchFamily="2" charset="-122"/>
                          <a:cs typeface="宋体" panose="02010600030101010101" pitchFamily="2" charset="-122"/>
                        </a:rPr>
                        <a:t>及相关机构事务</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5085" algn="r">
                        <a:lnSpc>
                          <a:spcPct val="100000"/>
                        </a:lnSpc>
                        <a:spcBef>
                          <a:spcPts val="340"/>
                        </a:spcBef>
                      </a:pPr>
                      <a:r>
                        <a:rPr sz="900" spc="-10" dirty="0">
                          <a:latin typeface="宋体" panose="02010600030101010101" pitchFamily="2" charset="-122"/>
                          <a:cs typeface="宋体" panose="02010600030101010101" pitchFamily="2" charset="-122"/>
                        </a:rPr>
                        <a:t>456.37</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5085" algn="r">
                        <a:lnSpc>
                          <a:spcPct val="100000"/>
                        </a:lnSpc>
                        <a:spcBef>
                          <a:spcPts val="340"/>
                        </a:spcBef>
                      </a:pPr>
                      <a:r>
                        <a:rPr sz="900" spc="-10" dirty="0">
                          <a:latin typeface="宋体" panose="02010600030101010101" pitchFamily="2" charset="-122"/>
                          <a:cs typeface="宋体" panose="02010600030101010101" pitchFamily="2" charset="-122"/>
                        </a:rPr>
                        <a:t>456.37</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34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a:txBody>
                    <a:bodyPr/>
                    <a:lstStyle/>
                    <a:p>
                      <a:pPr marL="71120">
                        <a:lnSpc>
                          <a:spcPct val="100000"/>
                        </a:lnSpc>
                        <a:spcBef>
                          <a:spcPts val="260"/>
                        </a:spcBef>
                      </a:pPr>
                      <a:r>
                        <a:rPr sz="900" spc="-10" dirty="0">
                          <a:latin typeface="宋体" panose="02010600030101010101" pitchFamily="2" charset="-122"/>
                          <a:cs typeface="宋体" panose="02010600030101010101" pitchFamily="2" charset="-122"/>
                        </a:rPr>
                        <a:t>2010301</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755">
                        <a:lnSpc>
                          <a:spcPct val="100000"/>
                        </a:lnSpc>
                        <a:spcBef>
                          <a:spcPts val="260"/>
                        </a:spcBef>
                      </a:pPr>
                      <a:r>
                        <a:rPr sz="900" spc="-15" dirty="0">
                          <a:latin typeface="宋体" panose="02010600030101010101" pitchFamily="2" charset="-122"/>
                          <a:cs typeface="宋体" panose="02010600030101010101" pitchFamily="2" charset="-122"/>
                        </a:rPr>
                        <a:t>行政运行</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5085" algn="r">
                        <a:lnSpc>
                          <a:spcPct val="100000"/>
                        </a:lnSpc>
                        <a:spcBef>
                          <a:spcPts val="260"/>
                        </a:spcBef>
                      </a:pPr>
                      <a:r>
                        <a:rPr sz="900" spc="-10" dirty="0">
                          <a:latin typeface="宋体" panose="02010600030101010101" pitchFamily="2" charset="-122"/>
                          <a:cs typeface="宋体" panose="02010600030101010101" pitchFamily="2" charset="-122"/>
                        </a:rPr>
                        <a:t>400.43</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5085" algn="r">
                        <a:lnSpc>
                          <a:spcPct val="100000"/>
                        </a:lnSpc>
                        <a:spcBef>
                          <a:spcPts val="260"/>
                        </a:spcBef>
                      </a:pPr>
                      <a:r>
                        <a:rPr sz="900" spc="-10" dirty="0">
                          <a:latin typeface="宋体" panose="02010600030101010101" pitchFamily="2" charset="-122"/>
                          <a:cs typeface="宋体" panose="02010600030101010101" pitchFamily="2" charset="-122"/>
                        </a:rPr>
                        <a:t>400.43</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26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marL="71120">
                        <a:lnSpc>
                          <a:spcPct val="100000"/>
                        </a:lnSpc>
                        <a:spcBef>
                          <a:spcPts val="335"/>
                        </a:spcBef>
                      </a:pPr>
                      <a:r>
                        <a:rPr sz="900" spc="-10" dirty="0">
                          <a:latin typeface="宋体" panose="02010600030101010101" pitchFamily="2" charset="-122"/>
                          <a:cs typeface="宋体" panose="02010600030101010101" pitchFamily="2" charset="-122"/>
                        </a:rPr>
                        <a:t>2010350</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755">
                        <a:lnSpc>
                          <a:spcPct val="100000"/>
                        </a:lnSpc>
                        <a:spcBef>
                          <a:spcPts val="335"/>
                        </a:spcBef>
                      </a:pPr>
                      <a:r>
                        <a:rPr sz="900" spc="-15" dirty="0">
                          <a:latin typeface="宋体" panose="02010600030101010101" pitchFamily="2" charset="-122"/>
                          <a:cs typeface="宋体" panose="02010600030101010101" pitchFamily="2" charset="-122"/>
                        </a:rPr>
                        <a:t>事业运行</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5085" algn="r">
                        <a:lnSpc>
                          <a:spcPct val="100000"/>
                        </a:lnSpc>
                        <a:spcBef>
                          <a:spcPts val="335"/>
                        </a:spcBef>
                      </a:pPr>
                      <a:r>
                        <a:rPr sz="900" spc="-10" dirty="0">
                          <a:latin typeface="宋体" panose="02010600030101010101" pitchFamily="2" charset="-122"/>
                          <a:cs typeface="宋体" panose="02010600030101010101" pitchFamily="2" charset="-122"/>
                        </a:rPr>
                        <a:t>55.94</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5085" algn="r">
                        <a:lnSpc>
                          <a:spcPct val="100000"/>
                        </a:lnSpc>
                        <a:spcBef>
                          <a:spcPts val="335"/>
                        </a:spcBef>
                      </a:pPr>
                      <a:r>
                        <a:rPr sz="900" spc="-10" dirty="0">
                          <a:latin typeface="宋体" panose="02010600030101010101" pitchFamily="2" charset="-122"/>
                          <a:cs typeface="宋体" panose="02010600030101010101" pitchFamily="2" charset="-122"/>
                        </a:rPr>
                        <a:t>55.94</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33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a:txBody>
                    <a:bodyPr/>
                    <a:lstStyle/>
                    <a:p>
                      <a:pPr marL="71120">
                        <a:lnSpc>
                          <a:spcPct val="100000"/>
                        </a:lnSpc>
                        <a:spcBef>
                          <a:spcPts val="265"/>
                        </a:spcBef>
                      </a:pPr>
                      <a:r>
                        <a:rPr sz="900" spc="-10" dirty="0">
                          <a:latin typeface="宋体" panose="02010600030101010101" pitchFamily="2" charset="-122"/>
                          <a:cs typeface="宋体" panose="02010600030101010101" pitchFamily="2" charset="-122"/>
                        </a:rPr>
                        <a:t>20106</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755">
                        <a:lnSpc>
                          <a:spcPct val="100000"/>
                        </a:lnSpc>
                        <a:spcBef>
                          <a:spcPts val="265"/>
                        </a:spcBef>
                      </a:pPr>
                      <a:r>
                        <a:rPr sz="900" spc="-15" dirty="0">
                          <a:latin typeface="宋体" panose="02010600030101010101" pitchFamily="2" charset="-122"/>
                          <a:cs typeface="宋体" panose="02010600030101010101" pitchFamily="2" charset="-122"/>
                        </a:rPr>
                        <a:t>财政事务</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4450" algn="r">
                        <a:lnSpc>
                          <a:spcPct val="100000"/>
                        </a:lnSpc>
                        <a:spcBef>
                          <a:spcPts val="265"/>
                        </a:spcBef>
                      </a:pPr>
                      <a:r>
                        <a:rPr sz="900" spc="-20" dirty="0">
                          <a:latin typeface="宋体" panose="02010600030101010101" pitchFamily="2" charset="-122"/>
                          <a:cs typeface="宋体" panose="02010600030101010101" pitchFamily="2" charset="-122"/>
                        </a:rPr>
                        <a:t>2.25</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5085" algn="r">
                        <a:lnSpc>
                          <a:spcPct val="100000"/>
                        </a:lnSpc>
                        <a:spcBef>
                          <a:spcPts val="26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265"/>
                        </a:spcBef>
                      </a:pPr>
                      <a:r>
                        <a:rPr sz="900" spc="-20" dirty="0">
                          <a:latin typeface="宋体" panose="02010600030101010101" pitchFamily="2" charset="-122"/>
                          <a:cs typeface="宋体" panose="02010600030101010101" pitchFamily="2" charset="-122"/>
                        </a:rPr>
                        <a:t>2.25</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marL="71120">
                        <a:lnSpc>
                          <a:spcPct val="100000"/>
                        </a:lnSpc>
                        <a:spcBef>
                          <a:spcPts val="335"/>
                        </a:spcBef>
                      </a:pPr>
                      <a:r>
                        <a:rPr sz="900" spc="-10" dirty="0">
                          <a:latin typeface="宋体" panose="02010600030101010101" pitchFamily="2" charset="-122"/>
                          <a:cs typeface="宋体" panose="02010600030101010101" pitchFamily="2" charset="-122"/>
                        </a:rPr>
                        <a:t>2010699</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755">
                        <a:lnSpc>
                          <a:spcPct val="100000"/>
                        </a:lnSpc>
                        <a:spcBef>
                          <a:spcPts val="335"/>
                        </a:spcBef>
                      </a:pPr>
                      <a:r>
                        <a:rPr sz="900" spc="-10" dirty="0">
                          <a:latin typeface="宋体" panose="02010600030101010101" pitchFamily="2" charset="-122"/>
                          <a:cs typeface="宋体" panose="02010600030101010101" pitchFamily="2" charset="-122"/>
                        </a:rPr>
                        <a:t>其他财政事务支出</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4450" algn="r">
                        <a:lnSpc>
                          <a:spcPct val="100000"/>
                        </a:lnSpc>
                        <a:spcBef>
                          <a:spcPts val="335"/>
                        </a:spcBef>
                      </a:pPr>
                      <a:r>
                        <a:rPr sz="900" spc="-20" dirty="0">
                          <a:latin typeface="宋体" panose="02010600030101010101" pitchFamily="2" charset="-122"/>
                          <a:cs typeface="宋体" panose="02010600030101010101" pitchFamily="2" charset="-122"/>
                        </a:rPr>
                        <a:t>2.25</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5085" algn="r">
                        <a:lnSpc>
                          <a:spcPct val="100000"/>
                        </a:lnSpc>
                        <a:spcBef>
                          <a:spcPts val="33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335"/>
                        </a:spcBef>
                      </a:pPr>
                      <a:r>
                        <a:rPr sz="900" spc="-20" dirty="0">
                          <a:latin typeface="宋体" panose="02010600030101010101" pitchFamily="2" charset="-122"/>
                          <a:cs typeface="宋体" panose="02010600030101010101" pitchFamily="2" charset="-122"/>
                        </a:rPr>
                        <a:t>2.25</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marL="71120">
                        <a:lnSpc>
                          <a:spcPct val="100000"/>
                        </a:lnSpc>
                        <a:spcBef>
                          <a:spcPts val="335"/>
                        </a:spcBef>
                      </a:pPr>
                      <a:r>
                        <a:rPr sz="900" b="1" spc="50" dirty="0">
                          <a:latin typeface="Times New Roman" panose="02020603050405020304"/>
                          <a:cs typeface="Times New Roman" panose="02020603050405020304"/>
                        </a:rPr>
                        <a:t>204</a:t>
                      </a:r>
                      <a:endParaRPr sz="900">
                        <a:latin typeface="Times New Roman" panose="02020603050405020304"/>
                        <a:cs typeface="Times New Roman" panose="02020603050405020304"/>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755">
                        <a:lnSpc>
                          <a:spcPct val="100000"/>
                        </a:lnSpc>
                        <a:spcBef>
                          <a:spcPts val="335"/>
                        </a:spcBef>
                      </a:pPr>
                      <a:r>
                        <a:rPr sz="900" b="1" spc="25" dirty="0">
                          <a:latin typeface="Microsoft JhengHei" panose="020B0604030504040204" charset="-120"/>
                          <a:cs typeface="Microsoft JhengHei" panose="020B0604030504040204" charset="-120"/>
                        </a:rPr>
                        <a:t>公共安全支出</a:t>
                      </a:r>
                      <a:endParaRPr sz="900">
                        <a:latin typeface="Microsoft JhengHei" panose="020B0604030504040204" charset="-120"/>
                        <a:cs typeface="Microsoft JhengHei" panose="020B0604030504040204" charset="-120"/>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5720" algn="r">
                        <a:lnSpc>
                          <a:spcPct val="100000"/>
                        </a:lnSpc>
                        <a:spcBef>
                          <a:spcPts val="335"/>
                        </a:spcBef>
                      </a:pPr>
                      <a:r>
                        <a:rPr sz="900" b="1" spc="75" dirty="0">
                          <a:latin typeface="Times New Roman" panose="02020603050405020304"/>
                          <a:cs typeface="Times New Roman" panose="02020603050405020304"/>
                        </a:rPr>
                        <a:t>38.02</a:t>
                      </a:r>
                      <a:endParaRPr sz="900">
                        <a:latin typeface="Times New Roman" panose="02020603050405020304"/>
                        <a:cs typeface="Times New Roman" panose="02020603050405020304"/>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35560" algn="r">
                        <a:lnSpc>
                          <a:spcPct val="100000"/>
                        </a:lnSpc>
                        <a:spcBef>
                          <a:spcPts val="335"/>
                        </a:spcBef>
                      </a:pPr>
                      <a:r>
                        <a:rPr sz="900" b="1" spc="110" dirty="0">
                          <a:latin typeface="Times New Roman" panose="02020603050405020304"/>
                          <a:cs typeface="Times New Roman" panose="02020603050405020304"/>
                        </a:rPr>
                        <a:t>0.00</a:t>
                      </a:r>
                      <a:endParaRPr sz="900">
                        <a:latin typeface="Times New Roman" panose="02020603050405020304"/>
                        <a:cs typeface="Times New Roman" panose="02020603050405020304"/>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335"/>
                        </a:spcBef>
                      </a:pPr>
                      <a:r>
                        <a:rPr sz="900" b="1" spc="75" dirty="0">
                          <a:latin typeface="Times New Roman" panose="02020603050405020304"/>
                          <a:cs typeface="Times New Roman" panose="02020603050405020304"/>
                        </a:rPr>
                        <a:t>38.02</a:t>
                      </a:r>
                      <a:endParaRPr sz="900">
                        <a:latin typeface="Times New Roman" panose="02020603050405020304"/>
                        <a:cs typeface="Times New Roman" panose="02020603050405020304"/>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a:txBody>
                    <a:bodyPr/>
                    <a:lstStyle/>
                    <a:p>
                      <a:pPr marL="71120">
                        <a:lnSpc>
                          <a:spcPct val="100000"/>
                        </a:lnSpc>
                        <a:spcBef>
                          <a:spcPts val="265"/>
                        </a:spcBef>
                      </a:pPr>
                      <a:r>
                        <a:rPr sz="900" spc="-10" dirty="0">
                          <a:latin typeface="宋体" panose="02010600030101010101" pitchFamily="2" charset="-122"/>
                          <a:cs typeface="宋体" panose="02010600030101010101" pitchFamily="2" charset="-122"/>
                        </a:rPr>
                        <a:t>20499</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755">
                        <a:lnSpc>
                          <a:spcPct val="100000"/>
                        </a:lnSpc>
                        <a:spcBef>
                          <a:spcPts val="265"/>
                        </a:spcBef>
                      </a:pPr>
                      <a:r>
                        <a:rPr sz="900" spc="-10" dirty="0">
                          <a:latin typeface="宋体" panose="02010600030101010101" pitchFamily="2" charset="-122"/>
                          <a:cs typeface="宋体" panose="02010600030101010101" pitchFamily="2" charset="-122"/>
                        </a:rPr>
                        <a:t>其他公共安全支出</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5085" algn="r">
                        <a:lnSpc>
                          <a:spcPct val="100000"/>
                        </a:lnSpc>
                        <a:spcBef>
                          <a:spcPts val="265"/>
                        </a:spcBef>
                      </a:pPr>
                      <a:r>
                        <a:rPr sz="900" spc="-10" dirty="0">
                          <a:latin typeface="宋体" panose="02010600030101010101" pitchFamily="2" charset="-122"/>
                          <a:cs typeface="宋体" panose="02010600030101010101" pitchFamily="2" charset="-122"/>
                        </a:rPr>
                        <a:t>38.02</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5085" algn="r">
                        <a:lnSpc>
                          <a:spcPct val="100000"/>
                        </a:lnSpc>
                        <a:spcBef>
                          <a:spcPts val="26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265"/>
                        </a:spcBef>
                      </a:pPr>
                      <a:r>
                        <a:rPr sz="900" spc="-10" dirty="0">
                          <a:latin typeface="宋体" panose="02010600030101010101" pitchFamily="2" charset="-122"/>
                          <a:cs typeface="宋体" panose="02010600030101010101" pitchFamily="2" charset="-122"/>
                        </a:rPr>
                        <a:t>38.02</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marL="71120">
                        <a:lnSpc>
                          <a:spcPct val="100000"/>
                        </a:lnSpc>
                        <a:spcBef>
                          <a:spcPts val="335"/>
                        </a:spcBef>
                      </a:pPr>
                      <a:r>
                        <a:rPr sz="900" spc="-10" dirty="0">
                          <a:latin typeface="宋体" panose="02010600030101010101" pitchFamily="2" charset="-122"/>
                          <a:cs typeface="宋体" panose="02010600030101010101" pitchFamily="2" charset="-122"/>
                        </a:rPr>
                        <a:t>2049999</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755">
                        <a:lnSpc>
                          <a:spcPct val="100000"/>
                        </a:lnSpc>
                        <a:spcBef>
                          <a:spcPts val="335"/>
                        </a:spcBef>
                      </a:pPr>
                      <a:r>
                        <a:rPr sz="900" spc="-10" dirty="0">
                          <a:latin typeface="宋体" panose="02010600030101010101" pitchFamily="2" charset="-122"/>
                          <a:cs typeface="宋体" panose="02010600030101010101" pitchFamily="2" charset="-122"/>
                        </a:rPr>
                        <a:t>其他公共安全支出</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5085" algn="r">
                        <a:lnSpc>
                          <a:spcPct val="100000"/>
                        </a:lnSpc>
                        <a:spcBef>
                          <a:spcPts val="335"/>
                        </a:spcBef>
                      </a:pPr>
                      <a:r>
                        <a:rPr sz="900" spc="-10" dirty="0">
                          <a:latin typeface="宋体" panose="02010600030101010101" pitchFamily="2" charset="-122"/>
                          <a:cs typeface="宋体" panose="02010600030101010101" pitchFamily="2" charset="-122"/>
                        </a:rPr>
                        <a:t>38.02</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5085" algn="r">
                        <a:lnSpc>
                          <a:spcPct val="100000"/>
                        </a:lnSpc>
                        <a:spcBef>
                          <a:spcPts val="33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335"/>
                        </a:spcBef>
                      </a:pPr>
                      <a:r>
                        <a:rPr sz="900" spc="-10" dirty="0">
                          <a:latin typeface="宋体" panose="02010600030101010101" pitchFamily="2" charset="-122"/>
                          <a:cs typeface="宋体" panose="02010600030101010101" pitchFamily="2" charset="-122"/>
                        </a:rPr>
                        <a:t>38.02</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a:txBody>
                    <a:bodyPr/>
                    <a:lstStyle/>
                    <a:p>
                      <a:pPr marL="71120">
                        <a:lnSpc>
                          <a:spcPct val="100000"/>
                        </a:lnSpc>
                        <a:spcBef>
                          <a:spcPts val="260"/>
                        </a:spcBef>
                      </a:pPr>
                      <a:r>
                        <a:rPr sz="900" b="1" spc="50" dirty="0">
                          <a:latin typeface="Times New Roman" panose="02020603050405020304"/>
                          <a:cs typeface="Times New Roman" panose="02020603050405020304"/>
                        </a:rPr>
                        <a:t>208</a:t>
                      </a:r>
                      <a:endParaRPr sz="900">
                        <a:latin typeface="Times New Roman" panose="02020603050405020304"/>
                        <a:cs typeface="Times New Roman" panose="02020603050405020304"/>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755">
                        <a:lnSpc>
                          <a:spcPct val="100000"/>
                        </a:lnSpc>
                        <a:spcBef>
                          <a:spcPts val="260"/>
                        </a:spcBef>
                      </a:pPr>
                      <a:r>
                        <a:rPr sz="900" b="1" spc="10" dirty="0">
                          <a:latin typeface="Microsoft JhengHei" panose="020B0604030504040204" charset="-120"/>
                          <a:cs typeface="Microsoft JhengHei" panose="020B0604030504040204" charset="-120"/>
                        </a:rPr>
                        <a:t>社会保障和就业支出</a:t>
                      </a:r>
                      <a:endParaRPr sz="900">
                        <a:latin typeface="Microsoft JhengHei" panose="020B0604030504040204" charset="-120"/>
                        <a:cs typeface="Microsoft JhengHei" panose="020B0604030504040204" charset="-120"/>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5720" algn="r">
                        <a:lnSpc>
                          <a:spcPct val="100000"/>
                        </a:lnSpc>
                        <a:spcBef>
                          <a:spcPts val="260"/>
                        </a:spcBef>
                      </a:pPr>
                      <a:r>
                        <a:rPr sz="900" b="1" spc="75" dirty="0">
                          <a:latin typeface="Times New Roman" panose="02020603050405020304"/>
                          <a:cs typeface="Times New Roman" panose="02020603050405020304"/>
                        </a:rPr>
                        <a:t>34.90</a:t>
                      </a:r>
                      <a:endParaRPr sz="900">
                        <a:latin typeface="Times New Roman" panose="02020603050405020304"/>
                        <a:cs typeface="Times New Roman" panose="02020603050405020304"/>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5085" algn="r">
                        <a:lnSpc>
                          <a:spcPct val="100000"/>
                        </a:lnSpc>
                        <a:spcBef>
                          <a:spcPts val="260"/>
                        </a:spcBef>
                      </a:pPr>
                      <a:r>
                        <a:rPr sz="900" b="1" spc="75" dirty="0">
                          <a:latin typeface="Times New Roman" panose="02020603050405020304"/>
                          <a:cs typeface="Times New Roman" panose="02020603050405020304"/>
                        </a:rPr>
                        <a:t>34.90</a:t>
                      </a:r>
                      <a:endParaRPr sz="900">
                        <a:latin typeface="Times New Roman" panose="02020603050405020304"/>
                        <a:cs typeface="Times New Roman" panose="02020603050405020304"/>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4450" algn="r">
                        <a:lnSpc>
                          <a:spcPct val="100000"/>
                        </a:lnSpc>
                        <a:spcBef>
                          <a:spcPts val="260"/>
                        </a:spcBef>
                      </a:pPr>
                      <a:r>
                        <a:rPr sz="900" b="1" spc="110" dirty="0">
                          <a:latin typeface="Times New Roman" panose="02020603050405020304"/>
                          <a:cs typeface="Times New Roman" panose="02020603050405020304"/>
                        </a:rPr>
                        <a:t>0.00</a:t>
                      </a:r>
                      <a:endParaRPr sz="900">
                        <a:latin typeface="Times New Roman" panose="02020603050405020304"/>
                        <a:cs typeface="Times New Roman" panose="02020603050405020304"/>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marL="71120">
                        <a:lnSpc>
                          <a:spcPct val="100000"/>
                        </a:lnSpc>
                        <a:spcBef>
                          <a:spcPts val="340"/>
                        </a:spcBef>
                      </a:pPr>
                      <a:r>
                        <a:rPr sz="900" spc="-10" dirty="0">
                          <a:latin typeface="宋体" panose="02010600030101010101" pitchFamily="2" charset="-122"/>
                          <a:cs typeface="宋体" panose="02010600030101010101" pitchFamily="2" charset="-122"/>
                        </a:rPr>
                        <a:t>20805</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755">
                        <a:lnSpc>
                          <a:spcPct val="100000"/>
                        </a:lnSpc>
                        <a:spcBef>
                          <a:spcPts val="340"/>
                        </a:spcBef>
                      </a:pPr>
                      <a:r>
                        <a:rPr sz="900" spc="-5" dirty="0">
                          <a:latin typeface="宋体" panose="02010600030101010101" pitchFamily="2" charset="-122"/>
                          <a:cs typeface="宋体" panose="02010600030101010101" pitchFamily="2" charset="-122"/>
                        </a:rPr>
                        <a:t>行政事业单位养老支出</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5085" algn="r">
                        <a:lnSpc>
                          <a:spcPct val="100000"/>
                        </a:lnSpc>
                        <a:spcBef>
                          <a:spcPts val="340"/>
                        </a:spcBef>
                      </a:pPr>
                      <a:r>
                        <a:rPr sz="900" spc="-10" dirty="0">
                          <a:latin typeface="宋体" panose="02010600030101010101" pitchFamily="2" charset="-122"/>
                          <a:cs typeface="宋体" panose="02010600030101010101" pitchFamily="2" charset="-122"/>
                        </a:rPr>
                        <a:t>34.90</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5085" algn="r">
                        <a:lnSpc>
                          <a:spcPct val="100000"/>
                        </a:lnSpc>
                        <a:spcBef>
                          <a:spcPts val="340"/>
                        </a:spcBef>
                      </a:pPr>
                      <a:r>
                        <a:rPr sz="900" spc="-10" dirty="0">
                          <a:latin typeface="宋体" panose="02010600030101010101" pitchFamily="2" charset="-122"/>
                          <a:cs typeface="宋体" panose="02010600030101010101" pitchFamily="2" charset="-122"/>
                        </a:rPr>
                        <a:t>34.90</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34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a:txBody>
                    <a:bodyPr/>
                    <a:lstStyle/>
                    <a:p>
                      <a:pPr marL="71120">
                        <a:lnSpc>
                          <a:spcPct val="100000"/>
                        </a:lnSpc>
                        <a:spcBef>
                          <a:spcPts val="335"/>
                        </a:spcBef>
                      </a:pPr>
                      <a:r>
                        <a:rPr sz="900" spc="-10" dirty="0">
                          <a:latin typeface="宋体" panose="02010600030101010101" pitchFamily="2" charset="-122"/>
                          <a:cs typeface="宋体" panose="02010600030101010101" pitchFamily="2" charset="-122"/>
                        </a:rPr>
                        <a:t>2080505</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755">
                        <a:lnSpc>
                          <a:spcPct val="100000"/>
                        </a:lnSpc>
                        <a:spcBef>
                          <a:spcPts val="335"/>
                        </a:spcBef>
                      </a:pPr>
                      <a:r>
                        <a:rPr sz="900" spc="-5" dirty="0">
                          <a:latin typeface="宋体" panose="02010600030101010101" pitchFamily="2" charset="-122"/>
                          <a:cs typeface="宋体" panose="02010600030101010101" pitchFamily="2" charset="-122"/>
                        </a:rPr>
                        <a:t>机关事业单位基本养老保险缴费支出</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5085" algn="r">
                        <a:lnSpc>
                          <a:spcPct val="100000"/>
                        </a:lnSpc>
                        <a:spcBef>
                          <a:spcPts val="335"/>
                        </a:spcBef>
                      </a:pPr>
                      <a:r>
                        <a:rPr sz="900" spc="-10" dirty="0">
                          <a:latin typeface="宋体" panose="02010600030101010101" pitchFamily="2" charset="-122"/>
                          <a:cs typeface="宋体" panose="02010600030101010101" pitchFamily="2" charset="-122"/>
                        </a:rPr>
                        <a:t>34.90</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5085" algn="r">
                        <a:lnSpc>
                          <a:spcPct val="100000"/>
                        </a:lnSpc>
                        <a:spcBef>
                          <a:spcPts val="335"/>
                        </a:spcBef>
                      </a:pPr>
                      <a:r>
                        <a:rPr sz="900" spc="-10" dirty="0">
                          <a:latin typeface="宋体" panose="02010600030101010101" pitchFamily="2" charset="-122"/>
                          <a:cs typeface="宋体" panose="02010600030101010101" pitchFamily="2" charset="-122"/>
                        </a:rPr>
                        <a:t>34.90</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33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marL="71120">
                        <a:lnSpc>
                          <a:spcPct val="100000"/>
                        </a:lnSpc>
                        <a:spcBef>
                          <a:spcPts val="335"/>
                        </a:spcBef>
                      </a:pPr>
                      <a:r>
                        <a:rPr sz="900" b="1" spc="50" dirty="0">
                          <a:latin typeface="Times New Roman" panose="02020603050405020304"/>
                          <a:cs typeface="Times New Roman" panose="02020603050405020304"/>
                        </a:rPr>
                        <a:t>210</a:t>
                      </a:r>
                      <a:endParaRPr sz="900">
                        <a:latin typeface="Times New Roman" panose="02020603050405020304"/>
                        <a:cs typeface="Times New Roman" panose="02020603050405020304"/>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755">
                        <a:lnSpc>
                          <a:spcPct val="100000"/>
                        </a:lnSpc>
                        <a:spcBef>
                          <a:spcPts val="335"/>
                        </a:spcBef>
                      </a:pPr>
                      <a:r>
                        <a:rPr sz="900" b="1" spc="25" dirty="0">
                          <a:latin typeface="Microsoft JhengHei" panose="020B0604030504040204" charset="-120"/>
                          <a:cs typeface="Microsoft JhengHei" panose="020B0604030504040204" charset="-120"/>
                        </a:rPr>
                        <a:t>卫生健康支出</a:t>
                      </a:r>
                      <a:endParaRPr sz="900">
                        <a:latin typeface="Microsoft JhengHei" panose="020B0604030504040204" charset="-120"/>
                        <a:cs typeface="Microsoft JhengHei" panose="020B0604030504040204" charset="-120"/>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5720" algn="r">
                        <a:lnSpc>
                          <a:spcPct val="100000"/>
                        </a:lnSpc>
                        <a:spcBef>
                          <a:spcPts val="335"/>
                        </a:spcBef>
                      </a:pPr>
                      <a:r>
                        <a:rPr sz="900" b="1" spc="75" dirty="0">
                          <a:latin typeface="Times New Roman" panose="02020603050405020304"/>
                          <a:cs typeface="Times New Roman" panose="02020603050405020304"/>
                        </a:rPr>
                        <a:t>19.46</a:t>
                      </a:r>
                      <a:endParaRPr sz="900">
                        <a:latin typeface="Times New Roman" panose="02020603050405020304"/>
                        <a:cs typeface="Times New Roman" panose="02020603050405020304"/>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5085" algn="r">
                        <a:lnSpc>
                          <a:spcPct val="100000"/>
                        </a:lnSpc>
                        <a:spcBef>
                          <a:spcPts val="335"/>
                        </a:spcBef>
                      </a:pPr>
                      <a:r>
                        <a:rPr sz="900" b="1" spc="75" dirty="0">
                          <a:latin typeface="Times New Roman" panose="02020603050405020304"/>
                          <a:cs typeface="Times New Roman" panose="02020603050405020304"/>
                        </a:rPr>
                        <a:t>19.46</a:t>
                      </a:r>
                      <a:endParaRPr sz="900">
                        <a:latin typeface="Times New Roman" panose="02020603050405020304"/>
                        <a:cs typeface="Times New Roman" panose="02020603050405020304"/>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4450" algn="r">
                        <a:lnSpc>
                          <a:spcPct val="100000"/>
                        </a:lnSpc>
                        <a:spcBef>
                          <a:spcPts val="335"/>
                        </a:spcBef>
                      </a:pPr>
                      <a:r>
                        <a:rPr sz="900" b="1" spc="110" dirty="0">
                          <a:latin typeface="Times New Roman" panose="02020603050405020304"/>
                          <a:cs typeface="Times New Roman" panose="02020603050405020304"/>
                        </a:rPr>
                        <a:t>0.00</a:t>
                      </a:r>
                      <a:endParaRPr sz="900">
                        <a:latin typeface="Times New Roman" panose="02020603050405020304"/>
                        <a:cs typeface="Times New Roman" panose="02020603050405020304"/>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marL="71120">
                        <a:lnSpc>
                          <a:spcPct val="100000"/>
                        </a:lnSpc>
                        <a:spcBef>
                          <a:spcPts val="340"/>
                        </a:spcBef>
                      </a:pPr>
                      <a:r>
                        <a:rPr sz="900" spc="-10" dirty="0">
                          <a:latin typeface="宋体" panose="02010600030101010101" pitchFamily="2" charset="-122"/>
                          <a:cs typeface="宋体" panose="02010600030101010101" pitchFamily="2" charset="-122"/>
                        </a:rPr>
                        <a:t>21011</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755">
                        <a:lnSpc>
                          <a:spcPct val="100000"/>
                        </a:lnSpc>
                        <a:spcBef>
                          <a:spcPts val="340"/>
                        </a:spcBef>
                      </a:pPr>
                      <a:r>
                        <a:rPr sz="900" spc="-10" dirty="0">
                          <a:latin typeface="宋体" panose="02010600030101010101" pitchFamily="2" charset="-122"/>
                          <a:cs typeface="宋体" panose="02010600030101010101" pitchFamily="2" charset="-122"/>
                        </a:rPr>
                        <a:t>行政事业单位医疗</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5085" algn="r">
                        <a:lnSpc>
                          <a:spcPct val="100000"/>
                        </a:lnSpc>
                        <a:spcBef>
                          <a:spcPts val="340"/>
                        </a:spcBef>
                      </a:pPr>
                      <a:r>
                        <a:rPr sz="900" spc="-10" dirty="0">
                          <a:latin typeface="宋体" panose="02010600030101010101" pitchFamily="2" charset="-122"/>
                          <a:cs typeface="宋体" panose="02010600030101010101" pitchFamily="2" charset="-122"/>
                        </a:rPr>
                        <a:t>19.46</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5085" algn="r">
                        <a:lnSpc>
                          <a:spcPct val="100000"/>
                        </a:lnSpc>
                        <a:spcBef>
                          <a:spcPts val="340"/>
                        </a:spcBef>
                      </a:pPr>
                      <a:r>
                        <a:rPr sz="900" spc="-10" dirty="0">
                          <a:latin typeface="宋体" panose="02010600030101010101" pitchFamily="2" charset="-122"/>
                          <a:cs typeface="宋体" panose="02010600030101010101" pitchFamily="2" charset="-122"/>
                        </a:rPr>
                        <a:t>19.46</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34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a:txBody>
                    <a:bodyPr/>
                    <a:lstStyle/>
                    <a:p>
                      <a:pPr marL="71120">
                        <a:lnSpc>
                          <a:spcPct val="100000"/>
                        </a:lnSpc>
                        <a:spcBef>
                          <a:spcPts val="260"/>
                        </a:spcBef>
                      </a:pPr>
                      <a:r>
                        <a:rPr sz="900" spc="-10" dirty="0">
                          <a:latin typeface="宋体" panose="02010600030101010101" pitchFamily="2" charset="-122"/>
                          <a:cs typeface="宋体" panose="02010600030101010101" pitchFamily="2" charset="-122"/>
                        </a:rPr>
                        <a:t>2101101</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755">
                        <a:lnSpc>
                          <a:spcPct val="100000"/>
                        </a:lnSpc>
                        <a:spcBef>
                          <a:spcPts val="260"/>
                        </a:spcBef>
                      </a:pPr>
                      <a:r>
                        <a:rPr sz="900" spc="-10" dirty="0">
                          <a:latin typeface="宋体" panose="02010600030101010101" pitchFamily="2" charset="-122"/>
                          <a:cs typeface="宋体" panose="02010600030101010101" pitchFamily="2" charset="-122"/>
                        </a:rPr>
                        <a:t>行政单位医疗</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5085" algn="r">
                        <a:lnSpc>
                          <a:spcPct val="100000"/>
                        </a:lnSpc>
                        <a:spcBef>
                          <a:spcPts val="260"/>
                        </a:spcBef>
                      </a:pPr>
                      <a:r>
                        <a:rPr sz="900" spc="-10" dirty="0">
                          <a:latin typeface="宋体" panose="02010600030101010101" pitchFamily="2" charset="-122"/>
                          <a:cs typeface="宋体" panose="02010600030101010101" pitchFamily="2" charset="-122"/>
                        </a:rPr>
                        <a:t>10.72</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5085" algn="r">
                        <a:lnSpc>
                          <a:spcPct val="100000"/>
                        </a:lnSpc>
                        <a:spcBef>
                          <a:spcPts val="260"/>
                        </a:spcBef>
                      </a:pPr>
                      <a:r>
                        <a:rPr sz="900" spc="-10" dirty="0">
                          <a:latin typeface="宋体" panose="02010600030101010101" pitchFamily="2" charset="-122"/>
                          <a:cs typeface="宋体" panose="02010600030101010101" pitchFamily="2" charset="-122"/>
                        </a:rPr>
                        <a:t>10.72</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26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marL="71120">
                        <a:lnSpc>
                          <a:spcPct val="100000"/>
                        </a:lnSpc>
                        <a:spcBef>
                          <a:spcPts val="340"/>
                        </a:spcBef>
                      </a:pPr>
                      <a:r>
                        <a:rPr sz="900" spc="-10" dirty="0">
                          <a:latin typeface="宋体" panose="02010600030101010101" pitchFamily="2" charset="-122"/>
                          <a:cs typeface="宋体" panose="02010600030101010101" pitchFamily="2" charset="-122"/>
                        </a:rPr>
                        <a:t>2101102</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755">
                        <a:lnSpc>
                          <a:spcPct val="100000"/>
                        </a:lnSpc>
                        <a:spcBef>
                          <a:spcPts val="340"/>
                        </a:spcBef>
                      </a:pPr>
                      <a:r>
                        <a:rPr sz="900" spc="-10" dirty="0">
                          <a:latin typeface="宋体" panose="02010600030101010101" pitchFamily="2" charset="-122"/>
                          <a:cs typeface="宋体" panose="02010600030101010101" pitchFamily="2" charset="-122"/>
                        </a:rPr>
                        <a:t>事业单位医疗</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4450" algn="r">
                        <a:lnSpc>
                          <a:spcPct val="100000"/>
                        </a:lnSpc>
                        <a:spcBef>
                          <a:spcPts val="340"/>
                        </a:spcBef>
                      </a:pPr>
                      <a:r>
                        <a:rPr sz="900" spc="-20" dirty="0">
                          <a:latin typeface="宋体" panose="02010600030101010101" pitchFamily="2" charset="-122"/>
                          <a:cs typeface="宋体" panose="02010600030101010101" pitchFamily="2" charset="-122"/>
                        </a:rPr>
                        <a:t>1.51</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5085" algn="r">
                        <a:lnSpc>
                          <a:spcPct val="100000"/>
                        </a:lnSpc>
                        <a:spcBef>
                          <a:spcPts val="340"/>
                        </a:spcBef>
                      </a:pPr>
                      <a:r>
                        <a:rPr sz="900" spc="-20" dirty="0">
                          <a:latin typeface="宋体" panose="02010600030101010101" pitchFamily="2" charset="-122"/>
                          <a:cs typeface="宋体" panose="02010600030101010101" pitchFamily="2" charset="-122"/>
                        </a:rPr>
                        <a:t>1.51</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34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a:txBody>
                    <a:bodyPr/>
                    <a:lstStyle/>
                    <a:p>
                      <a:pPr marL="71120">
                        <a:lnSpc>
                          <a:spcPct val="100000"/>
                        </a:lnSpc>
                        <a:spcBef>
                          <a:spcPts val="265"/>
                        </a:spcBef>
                      </a:pPr>
                      <a:r>
                        <a:rPr sz="900" spc="-10" dirty="0">
                          <a:latin typeface="宋体" panose="02010600030101010101" pitchFamily="2" charset="-122"/>
                          <a:cs typeface="宋体" panose="02010600030101010101" pitchFamily="2" charset="-122"/>
                        </a:rPr>
                        <a:t>2101103</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755">
                        <a:lnSpc>
                          <a:spcPct val="100000"/>
                        </a:lnSpc>
                        <a:spcBef>
                          <a:spcPts val="265"/>
                        </a:spcBef>
                      </a:pPr>
                      <a:r>
                        <a:rPr sz="900" spc="-10" dirty="0">
                          <a:latin typeface="宋体" panose="02010600030101010101" pitchFamily="2" charset="-122"/>
                          <a:cs typeface="宋体" panose="02010600030101010101" pitchFamily="2" charset="-122"/>
                        </a:rPr>
                        <a:t>公务员医疗补助</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4450" algn="r">
                        <a:lnSpc>
                          <a:spcPct val="100000"/>
                        </a:lnSpc>
                        <a:spcBef>
                          <a:spcPts val="265"/>
                        </a:spcBef>
                      </a:pPr>
                      <a:r>
                        <a:rPr sz="900" spc="-20" dirty="0">
                          <a:latin typeface="宋体" panose="02010600030101010101" pitchFamily="2" charset="-122"/>
                          <a:cs typeface="宋体" panose="02010600030101010101" pitchFamily="2" charset="-122"/>
                        </a:rPr>
                        <a:t>7.23</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5085" algn="r">
                        <a:lnSpc>
                          <a:spcPct val="100000"/>
                        </a:lnSpc>
                        <a:spcBef>
                          <a:spcPts val="265"/>
                        </a:spcBef>
                      </a:pPr>
                      <a:r>
                        <a:rPr sz="900" spc="-20" dirty="0">
                          <a:latin typeface="宋体" panose="02010600030101010101" pitchFamily="2" charset="-122"/>
                          <a:cs typeface="宋体" panose="02010600030101010101" pitchFamily="2" charset="-122"/>
                        </a:rPr>
                        <a:t>7.23</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26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marL="71120">
                        <a:lnSpc>
                          <a:spcPct val="100000"/>
                        </a:lnSpc>
                        <a:spcBef>
                          <a:spcPts val="335"/>
                        </a:spcBef>
                      </a:pPr>
                      <a:r>
                        <a:rPr sz="900" b="1" spc="50" dirty="0">
                          <a:latin typeface="Times New Roman" panose="02020603050405020304"/>
                          <a:cs typeface="Times New Roman" panose="02020603050405020304"/>
                        </a:rPr>
                        <a:t>212</a:t>
                      </a:r>
                      <a:endParaRPr sz="900">
                        <a:latin typeface="Times New Roman" panose="02020603050405020304"/>
                        <a:cs typeface="Times New Roman" panose="02020603050405020304"/>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755">
                        <a:lnSpc>
                          <a:spcPct val="100000"/>
                        </a:lnSpc>
                        <a:spcBef>
                          <a:spcPts val="335"/>
                        </a:spcBef>
                      </a:pPr>
                      <a:r>
                        <a:rPr sz="900" b="1" spc="25" dirty="0">
                          <a:latin typeface="Microsoft JhengHei" panose="020B0604030504040204" charset="-120"/>
                          <a:cs typeface="Microsoft JhengHei" panose="020B0604030504040204" charset="-120"/>
                        </a:rPr>
                        <a:t>城乡社区支出</a:t>
                      </a:r>
                      <a:endParaRPr sz="900">
                        <a:latin typeface="Microsoft JhengHei" panose="020B0604030504040204" charset="-120"/>
                        <a:cs typeface="Microsoft JhengHei" panose="020B0604030504040204" charset="-120"/>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5720" algn="r">
                        <a:lnSpc>
                          <a:spcPct val="100000"/>
                        </a:lnSpc>
                        <a:spcBef>
                          <a:spcPts val="335"/>
                        </a:spcBef>
                      </a:pPr>
                      <a:r>
                        <a:rPr sz="900" b="1" spc="75" dirty="0">
                          <a:latin typeface="Times New Roman" panose="02020603050405020304"/>
                          <a:cs typeface="Times New Roman" panose="02020603050405020304"/>
                        </a:rPr>
                        <a:t>59.25</a:t>
                      </a:r>
                      <a:endParaRPr sz="900">
                        <a:latin typeface="Times New Roman" panose="02020603050405020304"/>
                        <a:cs typeface="Times New Roman" panose="02020603050405020304"/>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5085" algn="r">
                        <a:lnSpc>
                          <a:spcPct val="100000"/>
                        </a:lnSpc>
                        <a:spcBef>
                          <a:spcPts val="335"/>
                        </a:spcBef>
                      </a:pPr>
                      <a:r>
                        <a:rPr sz="900" b="1" spc="75" dirty="0">
                          <a:latin typeface="Times New Roman" panose="02020603050405020304"/>
                          <a:cs typeface="Times New Roman" panose="02020603050405020304"/>
                        </a:rPr>
                        <a:t>59.25</a:t>
                      </a:r>
                      <a:endParaRPr sz="900">
                        <a:latin typeface="Times New Roman" panose="02020603050405020304"/>
                        <a:cs typeface="Times New Roman" panose="02020603050405020304"/>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4450" algn="r">
                        <a:lnSpc>
                          <a:spcPct val="100000"/>
                        </a:lnSpc>
                        <a:spcBef>
                          <a:spcPts val="335"/>
                        </a:spcBef>
                      </a:pPr>
                      <a:r>
                        <a:rPr sz="900" b="1" spc="110" dirty="0">
                          <a:latin typeface="Times New Roman" panose="02020603050405020304"/>
                          <a:cs typeface="Times New Roman" panose="02020603050405020304"/>
                        </a:rPr>
                        <a:t>0.00</a:t>
                      </a:r>
                      <a:endParaRPr sz="900">
                        <a:latin typeface="Times New Roman" panose="02020603050405020304"/>
                        <a:cs typeface="Times New Roman" panose="02020603050405020304"/>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marL="71120">
                        <a:lnSpc>
                          <a:spcPct val="100000"/>
                        </a:lnSpc>
                        <a:spcBef>
                          <a:spcPts val="340"/>
                        </a:spcBef>
                      </a:pPr>
                      <a:r>
                        <a:rPr sz="900" spc="-10" dirty="0">
                          <a:latin typeface="宋体" panose="02010600030101010101" pitchFamily="2" charset="-122"/>
                          <a:cs typeface="宋体" panose="02010600030101010101" pitchFamily="2" charset="-122"/>
                        </a:rPr>
                        <a:t>21201</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755">
                        <a:lnSpc>
                          <a:spcPct val="100000"/>
                        </a:lnSpc>
                        <a:spcBef>
                          <a:spcPts val="340"/>
                        </a:spcBef>
                      </a:pPr>
                      <a:r>
                        <a:rPr sz="900" spc="-10" dirty="0">
                          <a:latin typeface="宋体" panose="02010600030101010101" pitchFamily="2" charset="-122"/>
                          <a:cs typeface="宋体" panose="02010600030101010101" pitchFamily="2" charset="-122"/>
                        </a:rPr>
                        <a:t>城乡社区管理事务</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5085" algn="r">
                        <a:lnSpc>
                          <a:spcPct val="100000"/>
                        </a:lnSpc>
                        <a:spcBef>
                          <a:spcPts val="340"/>
                        </a:spcBef>
                      </a:pPr>
                      <a:r>
                        <a:rPr sz="900" spc="-10" dirty="0">
                          <a:latin typeface="宋体" panose="02010600030101010101" pitchFamily="2" charset="-122"/>
                          <a:cs typeface="宋体" panose="02010600030101010101" pitchFamily="2" charset="-122"/>
                        </a:rPr>
                        <a:t>59.25</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5085" algn="r">
                        <a:lnSpc>
                          <a:spcPct val="100000"/>
                        </a:lnSpc>
                        <a:spcBef>
                          <a:spcPts val="340"/>
                        </a:spcBef>
                      </a:pPr>
                      <a:r>
                        <a:rPr sz="900" spc="-10" dirty="0">
                          <a:latin typeface="宋体" panose="02010600030101010101" pitchFamily="2" charset="-122"/>
                          <a:cs typeface="宋体" panose="02010600030101010101" pitchFamily="2" charset="-122"/>
                        </a:rPr>
                        <a:t>59.25</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34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a:txBody>
                    <a:bodyPr/>
                    <a:lstStyle/>
                    <a:p>
                      <a:pPr marL="71120">
                        <a:lnSpc>
                          <a:spcPct val="100000"/>
                        </a:lnSpc>
                        <a:spcBef>
                          <a:spcPts val="260"/>
                        </a:spcBef>
                      </a:pPr>
                      <a:r>
                        <a:rPr sz="900" spc="-10" dirty="0">
                          <a:latin typeface="宋体" panose="02010600030101010101" pitchFamily="2" charset="-122"/>
                          <a:cs typeface="宋体" panose="02010600030101010101" pitchFamily="2" charset="-122"/>
                        </a:rPr>
                        <a:t>2120104</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755">
                        <a:lnSpc>
                          <a:spcPct val="100000"/>
                        </a:lnSpc>
                        <a:spcBef>
                          <a:spcPts val="260"/>
                        </a:spcBef>
                      </a:pPr>
                      <a:r>
                        <a:rPr sz="900" spc="-15" dirty="0">
                          <a:latin typeface="宋体" panose="02010600030101010101" pitchFamily="2" charset="-122"/>
                          <a:cs typeface="宋体" panose="02010600030101010101" pitchFamily="2" charset="-122"/>
                        </a:rPr>
                        <a:t>城管执法</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5085" algn="r">
                        <a:lnSpc>
                          <a:spcPct val="100000"/>
                        </a:lnSpc>
                        <a:spcBef>
                          <a:spcPts val="260"/>
                        </a:spcBef>
                      </a:pPr>
                      <a:r>
                        <a:rPr sz="900" spc="-10" dirty="0">
                          <a:latin typeface="宋体" panose="02010600030101010101" pitchFamily="2" charset="-122"/>
                          <a:cs typeface="宋体" panose="02010600030101010101" pitchFamily="2" charset="-122"/>
                        </a:rPr>
                        <a:t>59.25</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5085" algn="r">
                        <a:lnSpc>
                          <a:spcPct val="100000"/>
                        </a:lnSpc>
                        <a:spcBef>
                          <a:spcPts val="260"/>
                        </a:spcBef>
                      </a:pPr>
                      <a:r>
                        <a:rPr sz="900" spc="-10" dirty="0">
                          <a:latin typeface="宋体" panose="02010600030101010101" pitchFamily="2" charset="-122"/>
                          <a:cs typeface="宋体" panose="02010600030101010101" pitchFamily="2" charset="-122"/>
                        </a:rPr>
                        <a:t>59.25</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26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marL="71120">
                        <a:lnSpc>
                          <a:spcPct val="100000"/>
                        </a:lnSpc>
                        <a:spcBef>
                          <a:spcPts val="335"/>
                        </a:spcBef>
                      </a:pPr>
                      <a:r>
                        <a:rPr sz="900" b="1" spc="50" dirty="0">
                          <a:latin typeface="Times New Roman" panose="02020603050405020304"/>
                          <a:cs typeface="Times New Roman" panose="02020603050405020304"/>
                        </a:rPr>
                        <a:t>213</a:t>
                      </a:r>
                      <a:endParaRPr sz="900">
                        <a:latin typeface="Times New Roman" panose="02020603050405020304"/>
                        <a:cs typeface="Times New Roman" panose="02020603050405020304"/>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755">
                        <a:lnSpc>
                          <a:spcPct val="100000"/>
                        </a:lnSpc>
                        <a:spcBef>
                          <a:spcPts val="335"/>
                        </a:spcBef>
                      </a:pPr>
                      <a:r>
                        <a:rPr sz="900" b="1" spc="30" dirty="0">
                          <a:latin typeface="Microsoft JhengHei" panose="020B0604030504040204" charset="-120"/>
                          <a:cs typeface="Microsoft JhengHei" panose="020B0604030504040204" charset="-120"/>
                        </a:rPr>
                        <a:t>农林水支出</a:t>
                      </a:r>
                      <a:endParaRPr sz="900">
                        <a:latin typeface="Microsoft JhengHei" panose="020B0604030504040204" charset="-120"/>
                        <a:cs typeface="Microsoft JhengHei" panose="020B0604030504040204" charset="-120"/>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5720" algn="r">
                        <a:lnSpc>
                          <a:spcPct val="100000"/>
                        </a:lnSpc>
                        <a:spcBef>
                          <a:spcPts val="335"/>
                        </a:spcBef>
                      </a:pPr>
                      <a:r>
                        <a:rPr sz="900" b="1" spc="60" dirty="0">
                          <a:latin typeface="Times New Roman" panose="02020603050405020304"/>
                          <a:cs typeface="Times New Roman" panose="02020603050405020304"/>
                        </a:rPr>
                        <a:t>549.83</a:t>
                      </a:r>
                      <a:endParaRPr sz="900">
                        <a:latin typeface="Times New Roman" panose="02020603050405020304"/>
                        <a:cs typeface="Times New Roman" panose="02020603050405020304"/>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5720" algn="r">
                        <a:lnSpc>
                          <a:spcPct val="100000"/>
                        </a:lnSpc>
                        <a:spcBef>
                          <a:spcPts val="335"/>
                        </a:spcBef>
                      </a:pPr>
                      <a:r>
                        <a:rPr sz="900" b="1" spc="60" dirty="0">
                          <a:latin typeface="Times New Roman" panose="02020603050405020304"/>
                          <a:cs typeface="Times New Roman" panose="02020603050405020304"/>
                        </a:rPr>
                        <a:t>151.48</a:t>
                      </a:r>
                      <a:endParaRPr sz="900">
                        <a:latin typeface="Times New Roman" panose="02020603050405020304"/>
                        <a:cs typeface="Times New Roman" panose="02020603050405020304"/>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5245" algn="r">
                        <a:lnSpc>
                          <a:spcPct val="100000"/>
                        </a:lnSpc>
                        <a:spcBef>
                          <a:spcPts val="335"/>
                        </a:spcBef>
                      </a:pPr>
                      <a:r>
                        <a:rPr sz="900" b="1" spc="60" dirty="0">
                          <a:latin typeface="Times New Roman" panose="02020603050405020304"/>
                          <a:cs typeface="Times New Roman" panose="02020603050405020304"/>
                        </a:rPr>
                        <a:t>398.35</a:t>
                      </a:r>
                      <a:endParaRPr sz="900">
                        <a:latin typeface="Times New Roman" panose="02020603050405020304"/>
                        <a:cs typeface="Times New Roman" panose="02020603050405020304"/>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a:txBody>
                    <a:bodyPr/>
                    <a:lstStyle/>
                    <a:p>
                      <a:pPr marL="71120">
                        <a:lnSpc>
                          <a:spcPct val="100000"/>
                        </a:lnSpc>
                        <a:spcBef>
                          <a:spcPts val="265"/>
                        </a:spcBef>
                      </a:pPr>
                      <a:r>
                        <a:rPr sz="900" spc="-10" dirty="0">
                          <a:latin typeface="宋体" panose="02010600030101010101" pitchFamily="2" charset="-122"/>
                          <a:cs typeface="宋体" panose="02010600030101010101" pitchFamily="2" charset="-122"/>
                        </a:rPr>
                        <a:t>21301</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755">
                        <a:lnSpc>
                          <a:spcPct val="100000"/>
                        </a:lnSpc>
                        <a:spcBef>
                          <a:spcPts val="265"/>
                        </a:spcBef>
                      </a:pPr>
                      <a:r>
                        <a:rPr sz="900" spc="-15" dirty="0">
                          <a:latin typeface="宋体" panose="02010600030101010101" pitchFamily="2" charset="-122"/>
                          <a:cs typeface="宋体" panose="02010600030101010101" pitchFamily="2" charset="-122"/>
                        </a:rPr>
                        <a:t>农业农村</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5085" algn="r">
                        <a:lnSpc>
                          <a:spcPct val="100000"/>
                        </a:lnSpc>
                        <a:spcBef>
                          <a:spcPts val="265"/>
                        </a:spcBef>
                      </a:pPr>
                      <a:r>
                        <a:rPr sz="900" spc="-10" dirty="0">
                          <a:latin typeface="宋体" panose="02010600030101010101" pitchFamily="2" charset="-122"/>
                          <a:cs typeface="宋体" panose="02010600030101010101" pitchFamily="2" charset="-122"/>
                        </a:rPr>
                        <a:t>201.09</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5085" algn="r">
                        <a:lnSpc>
                          <a:spcPct val="100000"/>
                        </a:lnSpc>
                        <a:spcBef>
                          <a:spcPts val="265"/>
                        </a:spcBef>
                      </a:pPr>
                      <a:r>
                        <a:rPr sz="900" spc="-10" dirty="0">
                          <a:latin typeface="宋体" panose="02010600030101010101" pitchFamily="2" charset="-122"/>
                          <a:cs typeface="宋体" panose="02010600030101010101" pitchFamily="2" charset="-122"/>
                        </a:rPr>
                        <a:t>151.48</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265"/>
                        </a:spcBef>
                      </a:pPr>
                      <a:r>
                        <a:rPr sz="900" spc="-10" dirty="0">
                          <a:latin typeface="宋体" panose="02010600030101010101" pitchFamily="2" charset="-122"/>
                          <a:cs typeface="宋体" panose="02010600030101010101" pitchFamily="2" charset="-122"/>
                        </a:rPr>
                        <a:t>49.61</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marL="71120">
                        <a:lnSpc>
                          <a:spcPct val="100000"/>
                        </a:lnSpc>
                        <a:spcBef>
                          <a:spcPts val="335"/>
                        </a:spcBef>
                      </a:pPr>
                      <a:r>
                        <a:rPr sz="900" spc="-10" dirty="0">
                          <a:latin typeface="宋体" panose="02010600030101010101" pitchFamily="2" charset="-122"/>
                          <a:cs typeface="宋体" panose="02010600030101010101" pitchFamily="2" charset="-122"/>
                        </a:rPr>
                        <a:t>2130104</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755">
                        <a:lnSpc>
                          <a:spcPct val="100000"/>
                        </a:lnSpc>
                        <a:spcBef>
                          <a:spcPts val="335"/>
                        </a:spcBef>
                      </a:pPr>
                      <a:r>
                        <a:rPr sz="900" spc="-15" dirty="0">
                          <a:latin typeface="宋体" panose="02010600030101010101" pitchFamily="2" charset="-122"/>
                          <a:cs typeface="宋体" panose="02010600030101010101" pitchFamily="2" charset="-122"/>
                        </a:rPr>
                        <a:t>事业运行</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5085" algn="r">
                        <a:lnSpc>
                          <a:spcPct val="100000"/>
                        </a:lnSpc>
                        <a:spcBef>
                          <a:spcPts val="335"/>
                        </a:spcBef>
                      </a:pPr>
                      <a:r>
                        <a:rPr sz="900" spc="-10" dirty="0">
                          <a:latin typeface="宋体" panose="02010600030101010101" pitchFamily="2" charset="-122"/>
                          <a:cs typeface="宋体" panose="02010600030101010101" pitchFamily="2" charset="-122"/>
                        </a:rPr>
                        <a:t>151.48</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5085" algn="r">
                        <a:lnSpc>
                          <a:spcPct val="100000"/>
                        </a:lnSpc>
                        <a:spcBef>
                          <a:spcPts val="335"/>
                        </a:spcBef>
                      </a:pPr>
                      <a:r>
                        <a:rPr sz="900" spc="-10" dirty="0">
                          <a:latin typeface="宋体" panose="02010600030101010101" pitchFamily="2" charset="-122"/>
                          <a:cs typeface="宋体" panose="02010600030101010101" pitchFamily="2" charset="-122"/>
                        </a:rPr>
                        <a:t>151.48</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33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a:txBody>
                    <a:bodyPr/>
                    <a:lstStyle/>
                    <a:p>
                      <a:pPr marL="71120">
                        <a:lnSpc>
                          <a:spcPct val="100000"/>
                        </a:lnSpc>
                        <a:spcBef>
                          <a:spcPts val="335"/>
                        </a:spcBef>
                      </a:pPr>
                      <a:r>
                        <a:rPr sz="900" spc="-10" dirty="0">
                          <a:latin typeface="宋体" panose="02010600030101010101" pitchFamily="2" charset="-122"/>
                          <a:cs typeface="宋体" panose="02010600030101010101" pitchFamily="2" charset="-122"/>
                        </a:rPr>
                        <a:t>2130199</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755">
                        <a:lnSpc>
                          <a:spcPct val="100000"/>
                        </a:lnSpc>
                        <a:spcBef>
                          <a:spcPts val="335"/>
                        </a:spcBef>
                      </a:pPr>
                      <a:r>
                        <a:rPr sz="900" spc="-10" dirty="0">
                          <a:latin typeface="宋体" panose="02010600030101010101" pitchFamily="2" charset="-122"/>
                          <a:cs typeface="宋体" panose="02010600030101010101" pitchFamily="2" charset="-122"/>
                        </a:rPr>
                        <a:t>其他农业农村支出</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5085" algn="r">
                        <a:lnSpc>
                          <a:spcPct val="100000"/>
                        </a:lnSpc>
                        <a:spcBef>
                          <a:spcPts val="335"/>
                        </a:spcBef>
                      </a:pPr>
                      <a:r>
                        <a:rPr sz="900" spc="-10" dirty="0">
                          <a:latin typeface="宋体" panose="02010600030101010101" pitchFamily="2" charset="-122"/>
                          <a:cs typeface="宋体" panose="02010600030101010101" pitchFamily="2" charset="-122"/>
                        </a:rPr>
                        <a:t>49.61</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5085" algn="r">
                        <a:lnSpc>
                          <a:spcPct val="100000"/>
                        </a:lnSpc>
                        <a:spcBef>
                          <a:spcPts val="33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335"/>
                        </a:spcBef>
                      </a:pPr>
                      <a:r>
                        <a:rPr sz="900" spc="-10" dirty="0">
                          <a:latin typeface="宋体" panose="02010600030101010101" pitchFamily="2" charset="-122"/>
                          <a:cs typeface="宋体" panose="02010600030101010101" pitchFamily="2" charset="-122"/>
                        </a:rPr>
                        <a:t>49.61</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marL="71120">
                        <a:lnSpc>
                          <a:spcPct val="100000"/>
                        </a:lnSpc>
                        <a:spcBef>
                          <a:spcPts val="340"/>
                        </a:spcBef>
                      </a:pPr>
                      <a:r>
                        <a:rPr sz="900" spc="-10" dirty="0">
                          <a:latin typeface="宋体" panose="02010600030101010101" pitchFamily="2" charset="-122"/>
                          <a:cs typeface="宋体" panose="02010600030101010101" pitchFamily="2" charset="-122"/>
                        </a:rPr>
                        <a:t>21307</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755">
                        <a:lnSpc>
                          <a:spcPct val="100000"/>
                        </a:lnSpc>
                        <a:spcBef>
                          <a:spcPts val="340"/>
                        </a:spcBef>
                      </a:pPr>
                      <a:r>
                        <a:rPr sz="900" spc="-10" dirty="0">
                          <a:latin typeface="宋体" panose="02010600030101010101" pitchFamily="2" charset="-122"/>
                          <a:cs typeface="宋体" panose="02010600030101010101" pitchFamily="2" charset="-122"/>
                        </a:rPr>
                        <a:t>农村综合改革</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5085" algn="r">
                        <a:lnSpc>
                          <a:spcPct val="100000"/>
                        </a:lnSpc>
                        <a:spcBef>
                          <a:spcPts val="340"/>
                        </a:spcBef>
                      </a:pPr>
                      <a:r>
                        <a:rPr sz="900" spc="-10" dirty="0">
                          <a:latin typeface="宋体" panose="02010600030101010101" pitchFamily="2" charset="-122"/>
                          <a:cs typeface="宋体" panose="02010600030101010101" pitchFamily="2" charset="-122"/>
                        </a:rPr>
                        <a:t>348.74</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5085" algn="r">
                        <a:lnSpc>
                          <a:spcPct val="100000"/>
                        </a:lnSpc>
                        <a:spcBef>
                          <a:spcPts val="34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340"/>
                        </a:spcBef>
                      </a:pPr>
                      <a:r>
                        <a:rPr sz="900" spc="-10" dirty="0">
                          <a:latin typeface="宋体" panose="02010600030101010101" pitchFamily="2" charset="-122"/>
                          <a:cs typeface="宋体" panose="02010600030101010101" pitchFamily="2" charset="-122"/>
                        </a:rPr>
                        <a:t>348.74</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marL="71120">
                        <a:lnSpc>
                          <a:spcPct val="100000"/>
                        </a:lnSpc>
                        <a:spcBef>
                          <a:spcPts val="335"/>
                        </a:spcBef>
                      </a:pPr>
                      <a:r>
                        <a:rPr sz="900" spc="-10" dirty="0">
                          <a:latin typeface="宋体" panose="02010600030101010101" pitchFamily="2" charset="-122"/>
                          <a:cs typeface="宋体" panose="02010600030101010101" pitchFamily="2" charset="-122"/>
                        </a:rPr>
                        <a:t>2130701</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755">
                        <a:lnSpc>
                          <a:spcPct val="100000"/>
                        </a:lnSpc>
                        <a:spcBef>
                          <a:spcPts val="335"/>
                        </a:spcBef>
                      </a:pPr>
                      <a:r>
                        <a:rPr sz="900" spc="-5" dirty="0">
                          <a:latin typeface="宋体" panose="02010600030101010101" pitchFamily="2" charset="-122"/>
                          <a:cs typeface="宋体" panose="02010600030101010101" pitchFamily="2" charset="-122"/>
                        </a:rPr>
                        <a:t>对村级公益事业建设的补助</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5085" algn="r">
                        <a:lnSpc>
                          <a:spcPct val="100000"/>
                        </a:lnSpc>
                        <a:spcBef>
                          <a:spcPts val="335"/>
                        </a:spcBef>
                      </a:pPr>
                      <a:r>
                        <a:rPr sz="900" spc="-10" dirty="0">
                          <a:latin typeface="宋体" panose="02010600030101010101" pitchFamily="2" charset="-122"/>
                          <a:cs typeface="宋体" panose="02010600030101010101" pitchFamily="2" charset="-122"/>
                        </a:rPr>
                        <a:t>15.00</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5085" algn="r">
                        <a:lnSpc>
                          <a:spcPct val="100000"/>
                        </a:lnSpc>
                        <a:spcBef>
                          <a:spcPts val="33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335"/>
                        </a:spcBef>
                      </a:pPr>
                      <a:r>
                        <a:rPr sz="900" spc="-10" dirty="0">
                          <a:latin typeface="宋体" panose="02010600030101010101" pitchFamily="2" charset="-122"/>
                          <a:cs typeface="宋体" panose="02010600030101010101" pitchFamily="2" charset="-122"/>
                        </a:rPr>
                        <a:t>15.00</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a:txBody>
                    <a:bodyPr/>
                    <a:lstStyle/>
                    <a:p>
                      <a:pPr marL="71120">
                        <a:lnSpc>
                          <a:spcPct val="100000"/>
                        </a:lnSpc>
                        <a:spcBef>
                          <a:spcPts val="260"/>
                        </a:spcBef>
                      </a:pPr>
                      <a:r>
                        <a:rPr sz="900" spc="-10" dirty="0">
                          <a:latin typeface="宋体" panose="02010600030101010101" pitchFamily="2" charset="-122"/>
                          <a:cs typeface="宋体" panose="02010600030101010101" pitchFamily="2" charset="-122"/>
                        </a:rPr>
                        <a:t>2130705</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755">
                        <a:lnSpc>
                          <a:spcPct val="100000"/>
                        </a:lnSpc>
                        <a:spcBef>
                          <a:spcPts val="260"/>
                        </a:spcBef>
                      </a:pPr>
                      <a:r>
                        <a:rPr sz="900" spc="-5" dirty="0">
                          <a:latin typeface="宋体" panose="02010600030101010101" pitchFamily="2" charset="-122"/>
                          <a:cs typeface="宋体" panose="02010600030101010101" pitchFamily="2" charset="-122"/>
                        </a:rPr>
                        <a:t>对村民委员会和村党支部的补助</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5085" algn="r">
                        <a:lnSpc>
                          <a:spcPct val="100000"/>
                        </a:lnSpc>
                        <a:spcBef>
                          <a:spcPts val="260"/>
                        </a:spcBef>
                      </a:pPr>
                      <a:r>
                        <a:rPr sz="900" spc="-10" dirty="0">
                          <a:latin typeface="宋体" panose="02010600030101010101" pitchFamily="2" charset="-122"/>
                          <a:cs typeface="宋体" panose="02010600030101010101" pitchFamily="2" charset="-122"/>
                        </a:rPr>
                        <a:t>183.74</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5085" algn="r">
                        <a:lnSpc>
                          <a:spcPct val="100000"/>
                        </a:lnSpc>
                        <a:spcBef>
                          <a:spcPts val="26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260"/>
                        </a:spcBef>
                      </a:pPr>
                      <a:r>
                        <a:rPr sz="900" spc="-10" dirty="0">
                          <a:latin typeface="宋体" panose="02010600030101010101" pitchFamily="2" charset="-122"/>
                          <a:cs typeface="宋体" panose="02010600030101010101" pitchFamily="2" charset="-122"/>
                        </a:rPr>
                        <a:t>183.74</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a:txBody>
                    <a:bodyPr/>
                    <a:lstStyle/>
                    <a:p>
                      <a:pPr marL="71120">
                        <a:lnSpc>
                          <a:spcPct val="100000"/>
                        </a:lnSpc>
                        <a:spcBef>
                          <a:spcPts val="340"/>
                        </a:spcBef>
                      </a:pPr>
                      <a:r>
                        <a:rPr sz="900" spc="-10" dirty="0">
                          <a:latin typeface="宋体" panose="02010600030101010101" pitchFamily="2" charset="-122"/>
                          <a:cs typeface="宋体" panose="02010600030101010101" pitchFamily="2" charset="-122"/>
                        </a:rPr>
                        <a:t>2130799</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755">
                        <a:lnSpc>
                          <a:spcPct val="100000"/>
                        </a:lnSpc>
                        <a:spcBef>
                          <a:spcPts val="340"/>
                        </a:spcBef>
                      </a:pPr>
                      <a:r>
                        <a:rPr sz="900" spc="-5" dirty="0">
                          <a:latin typeface="宋体" panose="02010600030101010101" pitchFamily="2" charset="-122"/>
                          <a:cs typeface="宋体" panose="02010600030101010101" pitchFamily="2" charset="-122"/>
                        </a:rPr>
                        <a:t>其他农村综合改革支出</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5085" algn="r">
                        <a:lnSpc>
                          <a:spcPct val="100000"/>
                        </a:lnSpc>
                        <a:spcBef>
                          <a:spcPts val="340"/>
                        </a:spcBef>
                      </a:pPr>
                      <a:r>
                        <a:rPr sz="900" spc="-10" dirty="0">
                          <a:latin typeface="宋体" panose="02010600030101010101" pitchFamily="2" charset="-122"/>
                          <a:cs typeface="宋体" panose="02010600030101010101" pitchFamily="2" charset="-122"/>
                        </a:rPr>
                        <a:t>150.00</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5085" algn="r">
                        <a:lnSpc>
                          <a:spcPct val="100000"/>
                        </a:lnSpc>
                        <a:spcBef>
                          <a:spcPts val="34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340"/>
                        </a:spcBef>
                      </a:pPr>
                      <a:r>
                        <a:rPr sz="900" spc="-10" dirty="0">
                          <a:latin typeface="宋体" panose="02010600030101010101" pitchFamily="2" charset="-122"/>
                          <a:cs typeface="宋体" panose="02010600030101010101" pitchFamily="2" charset="-122"/>
                        </a:rPr>
                        <a:t>150.00</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txBox="1"/>
          <p:nvPr/>
        </p:nvSpPr>
        <p:spPr>
          <a:xfrm>
            <a:off x="3691001" y="10378757"/>
            <a:ext cx="203200" cy="139700"/>
          </a:xfrm>
          <a:prstGeom prst="rect">
            <a:avLst/>
          </a:prstGeom>
        </p:spPr>
        <p:txBody>
          <a:bodyPr vert="horz" wrap="square" lIns="0" tIns="0" rIns="0" bIns="0" rtlCol="0">
            <a:spAutoFit/>
          </a:bodyPr>
          <a:lstStyle/>
          <a:p>
            <a:pPr marL="38100">
              <a:lnSpc>
                <a:spcPts val="955"/>
              </a:lnSpc>
            </a:pPr>
            <a:r>
              <a:rPr sz="900" spc="-25" dirty="0">
                <a:latin typeface="Calibri" panose="020F0502020204030204"/>
                <a:cs typeface="Calibri" panose="020F0502020204030204"/>
              </a:rPr>
              <a:t>15</a:t>
            </a:r>
            <a:endParaRPr sz="900">
              <a:latin typeface="Calibri" panose="020F0502020204030204"/>
              <a:cs typeface="Calibri" panose="020F0502020204030204"/>
            </a:endParaRPr>
          </a:p>
        </p:txBody>
      </p:sp>
      <p:graphicFrame>
        <p:nvGraphicFramePr>
          <p:cNvPr id="2" name="object 2"/>
          <p:cNvGraphicFramePr>
            <a:graphicFrameLocks noGrp="1"/>
          </p:cNvGraphicFramePr>
          <p:nvPr/>
        </p:nvGraphicFramePr>
        <p:xfrm>
          <a:off x="1001394" y="676909"/>
          <a:ext cx="5626735" cy="1875790"/>
        </p:xfrm>
        <a:graphic>
          <a:graphicData uri="http://schemas.openxmlformats.org/drawingml/2006/table">
            <a:tbl>
              <a:tblPr firstRow="1" bandRow="1">
                <a:tableStyleId>{2D5ABB26-0587-4C30-8999-92F81FD0307C}</a:tableStyleId>
              </a:tblPr>
              <a:tblGrid>
                <a:gridCol w="610235"/>
                <a:gridCol w="2518410"/>
                <a:gridCol w="810895"/>
                <a:gridCol w="810895"/>
                <a:gridCol w="791845"/>
              </a:tblGrid>
              <a:tr h="238125">
                <a:tc>
                  <a:txBody>
                    <a:bodyPr/>
                    <a:lstStyle/>
                    <a:p>
                      <a:pPr marL="71120">
                        <a:lnSpc>
                          <a:spcPct val="100000"/>
                        </a:lnSpc>
                        <a:spcBef>
                          <a:spcPts val="335"/>
                        </a:spcBef>
                      </a:pPr>
                      <a:r>
                        <a:rPr sz="900" b="1" spc="50" dirty="0">
                          <a:latin typeface="Times New Roman" panose="02020603050405020304"/>
                          <a:cs typeface="Times New Roman" panose="02020603050405020304"/>
                        </a:rPr>
                        <a:t>221</a:t>
                      </a:r>
                      <a:endParaRPr sz="900">
                        <a:latin typeface="Times New Roman" panose="02020603050405020304"/>
                        <a:cs typeface="Times New Roman" panose="02020603050405020304"/>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755">
                        <a:lnSpc>
                          <a:spcPct val="100000"/>
                        </a:lnSpc>
                        <a:spcBef>
                          <a:spcPts val="335"/>
                        </a:spcBef>
                      </a:pPr>
                      <a:r>
                        <a:rPr sz="900" b="1" spc="25" dirty="0">
                          <a:latin typeface="Microsoft JhengHei" panose="020B0604030504040204" charset="-120"/>
                          <a:cs typeface="Microsoft JhengHei" panose="020B0604030504040204" charset="-120"/>
                        </a:rPr>
                        <a:t>住房保障支出</a:t>
                      </a:r>
                      <a:endParaRPr sz="900">
                        <a:latin typeface="Microsoft JhengHei" panose="020B0604030504040204" charset="-120"/>
                        <a:cs typeface="Microsoft JhengHei" panose="020B0604030504040204" charset="-120"/>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5720" algn="r">
                        <a:lnSpc>
                          <a:spcPct val="100000"/>
                        </a:lnSpc>
                        <a:spcBef>
                          <a:spcPts val="335"/>
                        </a:spcBef>
                      </a:pPr>
                      <a:r>
                        <a:rPr sz="900" b="1" spc="75" dirty="0">
                          <a:latin typeface="Times New Roman" panose="02020603050405020304"/>
                          <a:cs typeface="Times New Roman" panose="02020603050405020304"/>
                        </a:rPr>
                        <a:t>35.43</a:t>
                      </a:r>
                      <a:endParaRPr sz="900">
                        <a:latin typeface="Times New Roman" panose="02020603050405020304"/>
                        <a:cs typeface="Times New Roman" panose="02020603050405020304"/>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5085" algn="r">
                        <a:lnSpc>
                          <a:spcPct val="100000"/>
                        </a:lnSpc>
                        <a:spcBef>
                          <a:spcPts val="335"/>
                        </a:spcBef>
                      </a:pPr>
                      <a:r>
                        <a:rPr sz="900" b="1" spc="75" dirty="0">
                          <a:latin typeface="Times New Roman" panose="02020603050405020304"/>
                          <a:cs typeface="Times New Roman" panose="02020603050405020304"/>
                        </a:rPr>
                        <a:t>35.43</a:t>
                      </a:r>
                      <a:endParaRPr sz="900">
                        <a:latin typeface="Times New Roman" panose="02020603050405020304"/>
                        <a:cs typeface="Times New Roman" panose="02020603050405020304"/>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4450" algn="r">
                        <a:lnSpc>
                          <a:spcPct val="100000"/>
                        </a:lnSpc>
                        <a:spcBef>
                          <a:spcPts val="335"/>
                        </a:spcBef>
                      </a:pPr>
                      <a:r>
                        <a:rPr sz="900" b="1" spc="110" dirty="0">
                          <a:latin typeface="Times New Roman" panose="02020603050405020304"/>
                          <a:cs typeface="Times New Roman" panose="02020603050405020304"/>
                        </a:rPr>
                        <a:t>0.00</a:t>
                      </a:r>
                      <a:endParaRPr sz="900">
                        <a:latin typeface="Times New Roman" panose="02020603050405020304"/>
                        <a:cs typeface="Times New Roman" panose="02020603050405020304"/>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marL="71120">
                        <a:lnSpc>
                          <a:spcPct val="100000"/>
                        </a:lnSpc>
                        <a:spcBef>
                          <a:spcPts val="335"/>
                        </a:spcBef>
                      </a:pPr>
                      <a:r>
                        <a:rPr sz="900" spc="-10" dirty="0">
                          <a:latin typeface="宋体" panose="02010600030101010101" pitchFamily="2" charset="-122"/>
                          <a:cs typeface="宋体" panose="02010600030101010101" pitchFamily="2" charset="-122"/>
                        </a:rPr>
                        <a:t>22102</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755">
                        <a:lnSpc>
                          <a:spcPct val="100000"/>
                        </a:lnSpc>
                        <a:spcBef>
                          <a:spcPts val="335"/>
                        </a:spcBef>
                      </a:pPr>
                      <a:r>
                        <a:rPr sz="900" spc="-10" dirty="0">
                          <a:latin typeface="宋体" panose="02010600030101010101" pitchFamily="2" charset="-122"/>
                          <a:cs typeface="宋体" panose="02010600030101010101" pitchFamily="2" charset="-122"/>
                        </a:rPr>
                        <a:t>住房改革支出</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5085" algn="r">
                        <a:lnSpc>
                          <a:spcPct val="100000"/>
                        </a:lnSpc>
                        <a:spcBef>
                          <a:spcPts val="335"/>
                        </a:spcBef>
                      </a:pPr>
                      <a:r>
                        <a:rPr sz="900" spc="-10" dirty="0">
                          <a:latin typeface="宋体" panose="02010600030101010101" pitchFamily="2" charset="-122"/>
                          <a:cs typeface="宋体" panose="02010600030101010101" pitchFamily="2" charset="-122"/>
                        </a:rPr>
                        <a:t>35.43</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5085" algn="r">
                        <a:lnSpc>
                          <a:spcPct val="100000"/>
                        </a:lnSpc>
                        <a:spcBef>
                          <a:spcPts val="335"/>
                        </a:spcBef>
                      </a:pPr>
                      <a:r>
                        <a:rPr sz="900" spc="-10" dirty="0">
                          <a:latin typeface="宋体" panose="02010600030101010101" pitchFamily="2" charset="-122"/>
                          <a:cs typeface="宋体" panose="02010600030101010101" pitchFamily="2" charset="-122"/>
                        </a:rPr>
                        <a:t>35.43</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33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a:txBody>
                    <a:bodyPr/>
                    <a:lstStyle/>
                    <a:p>
                      <a:pPr marL="71120">
                        <a:lnSpc>
                          <a:spcPct val="100000"/>
                        </a:lnSpc>
                        <a:spcBef>
                          <a:spcPts val="265"/>
                        </a:spcBef>
                      </a:pPr>
                      <a:r>
                        <a:rPr sz="900" spc="-10" dirty="0">
                          <a:latin typeface="宋体" panose="02010600030101010101" pitchFamily="2" charset="-122"/>
                          <a:cs typeface="宋体" panose="02010600030101010101" pitchFamily="2" charset="-122"/>
                        </a:rPr>
                        <a:t>2210201</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755">
                        <a:lnSpc>
                          <a:spcPct val="100000"/>
                        </a:lnSpc>
                        <a:spcBef>
                          <a:spcPts val="265"/>
                        </a:spcBef>
                      </a:pPr>
                      <a:r>
                        <a:rPr sz="900" spc="-10" dirty="0">
                          <a:latin typeface="宋体" panose="02010600030101010101" pitchFamily="2" charset="-122"/>
                          <a:cs typeface="宋体" panose="02010600030101010101" pitchFamily="2" charset="-122"/>
                        </a:rPr>
                        <a:t>住房公积金</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5085" algn="r">
                        <a:lnSpc>
                          <a:spcPct val="100000"/>
                        </a:lnSpc>
                        <a:spcBef>
                          <a:spcPts val="265"/>
                        </a:spcBef>
                      </a:pPr>
                      <a:r>
                        <a:rPr sz="900" spc="-10" dirty="0">
                          <a:latin typeface="宋体" panose="02010600030101010101" pitchFamily="2" charset="-122"/>
                          <a:cs typeface="宋体" panose="02010600030101010101" pitchFamily="2" charset="-122"/>
                        </a:rPr>
                        <a:t>35.43</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5085" algn="r">
                        <a:lnSpc>
                          <a:spcPct val="100000"/>
                        </a:lnSpc>
                        <a:spcBef>
                          <a:spcPts val="265"/>
                        </a:spcBef>
                      </a:pPr>
                      <a:r>
                        <a:rPr sz="900" spc="-10" dirty="0">
                          <a:latin typeface="宋体" panose="02010600030101010101" pitchFamily="2" charset="-122"/>
                          <a:cs typeface="宋体" panose="02010600030101010101" pitchFamily="2" charset="-122"/>
                        </a:rPr>
                        <a:t>35.43</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26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7490">
                <a:tc>
                  <a:txBody>
                    <a:bodyPr/>
                    <a:lstStyle/>
                    <a:p>
                      <a:pPr marL="71120">
                        <a:lnSpc>
                          <a:spcPct val="100000"/>
                        </a:lnSpc>
                        <a:spcBef>
                          <a:spcPts val="335"/>
                        </a:spcBef>
                      </a:pPr>
                      <a:r>
                        <a:rPr sz="900" b="1" spc="50" dirty="0">
                          <a:latin typeface="Times New Roman" panose="02020603050405020304"/>
                          <a:cs typeface="Times New Roman" panose="02020603050405020304"/>
                        </a:rPr>
                        <a:t>224</a:t>
                      </a:r>
                      <a:endParaRPr sz="900">
                        <a:latin typeface="Times New Roman" panose="02020603050405020304"/>
                        <a:cs typeface="Times New Roman" panose="02020603050405020304"/>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755">
                        <a:lnSpc>
                          <a:spcPct val="100000"/>
                        </a:lnSpc>
                        <a:spcBef>
                          <a:spcPts val="335"/>
                        </a:spcBef>
                      </a:pPr>
                      <a:r>
                        <a:rPr sz="900" b="1" spc="10" dirty="0">
                          <a:latin typeface="Microsoft JhengHei" panose="020B0604030504040204" charset="-120"/>
                          <a:cs typeface="Microsoft JhengHei" panose="020B0604030504040204" charset="-120"/>
                        </a:rPr>
                        <a:t>灾害防治及应急管理支出</a:t>
                      </a:r>
                      <a:endParaRPr sz="900">
                        <a:latin typeface="Microsoft JhengHei" panose="020B0604030504040204" charset="-120"/>
                        <a:cs typeface="Microsoft JhengHei" panose="020B0604030504040204" charset="-120"/>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34925" algn="r">
                        <a:lnSpc>
                          <a:spcPct val="100000"/>
                        </a:lnSpc>
                        <a:spcBef>
                          <a:spcPts val="335"/>
                        </a:spcBef>
                      </a:pPr>
                      <a:r>
                        <a:rPr sz="900" b="1" spc="110" dirty="0">
                          <a:latin typeface="Times New Roman" panose="02020603050405020304"/>
                          <a:cs typeface="Times New Roman" panose="02020603050405020304"/>
                        </a:rPr>
                        <a:t>5.25</a:t>
                      </a:r>
                      <a:endParaRPr sz="900">
                        <a:latin typeface="Times New Roman" panose="02020603050405020304"/>
                        <a:cs typeface="Times New Roman" panose="02020603050405020304"/>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35560" algn="r">
                        <a:lnSpc>
                          <a:spcPct val="100000"/>
                        </a:lnSpc>
                        <a:spcBef>
                          <a:spcPts val="335"/>
                        </a:spcBef>
                      </a:pPr>
                      <a:r>
                        <a:rPr sz="900" b="1" spc="110" dirty="0">
                          <a:latin typeface="Times New Roman" panose="02020603050405020304"/>
                          <a:cs typeface="Times New Roman" panose="02020603050405020304"/>
                        </a:rPr>
                        <a:t>0.00</a:t>
                      </a:r>
                      <a:endParaRPr sz="900">
                        <a:latin typeface="Times New Roman" panose="02020603050405020304"/>
                        <a:cs typeface="Times New Roman" panose="02020603050405020304"/>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4450" algn="r">
                        <a:lnSpc>
                          <a:spcPct val="100000"/>
                        </a:lnSpc>
                        <a:spcBef>
                          <a:spcPts val="335"/>
                        </a:spcBef>
                      </a:pPr>
                      <a:r>
                        <a:rPr sz="900" b="1" spc="110" dirty="0">
                          <a:latin typeface="Times New Roman" panose="02020603050405020304"/>
                          <a:cs typeface="Times New Roman" panose="02020603050405020304"/>
                        </a:rPr>
                        <a:t>5.25</a:t>
                      </a:r>
                      <a:endParaRPr sz="900">
                        <a:latin typeface="Times New Roman" panose="02020603050405020304"/>
                        <a:cs typeface="Times New Roman" panose="02020603050405020304"/>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a:txBody>
                    <a:bodyPr/>
                    <a:lstStyle/>
                    <a:p>
                      <a:pPr marL="71120">
                        <a:lnSpc>
                          <a:spcPct val="100000"/>
                        </a:lnSpc>
                        <a:spcBef>
                          <a:spcPts val="265"/>
                        </a:spcBef>
                      </a:pPr>
                      <a:r>
                        <a:rPr sz="900" spc="-10" dirty="0">
                          <a:latin typeface="宋体" panose="02010600030101010101" pitchFamily="2" charset="-122"/>
                          <a:cs typeface="宋体" panose="02010600030101010101" pitchFamily="2" charset="-122"/>
                        </a:rPr>
                        <a:t>22402</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755">
                        <a:lnSpc>
                          <a:spcPct val="100000"/>
                        </a:lnSpc>
                        <a:spcBef>
                          <a:spcPts val="265"/>
                        </a:spcBef>
                      </a:pPr>
                      <a:r>
                        <a:rPr sz="900" spc="-10" dirty="0">
                          <a:latin typeface="宋体" panose="02010600030101010101" pitchFamily="2" charset="-122"/>
                          <a:cs typeface="宋体" panose="02010600030101010101" pitchFamily="2" charset="-122"/>
                        </a:rPr>
                        <a:t>消防救援事务</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4450" algn="r">
                        <a:lnSpc>
                          <a:spcPct val="100000"/>
                        </a:lnSpc>
                        <a:spcBef>
                          <a:spcPts val="265"/>
                        </a:spcBef>
                      </a:pPr>
                      <a:r>
                        <a:rPr sz="900" spc="-20" dirty="0">
                          <a:latin typeface="宋体" panose="02010600030101010101" pitchFamily="2" charset="-122"/>
                          <a:cs typeface="宋体" panose="02010600030101010101" pitchFamily="2" charset="-122"/>
                        </a:rPr>
                        <a:t>3.75</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5085" algn="r">
                        <a:lnSpc>
                          <a:spcPct val="100000"/>
                        </a:lnSpc>
                        <a:spcBef>
                          <a:spcPts val="26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265"/>
                        </a:spcBef>
                      </a:pPr>
                      <a:r>
                        <a:rPr sz="900" spc="-20" dirty="0">
                          <a:latin typeface="宋体" panose="02010600030101010101" pitchFamily="2" charset="-122"/>
                          <a:cs typeface="宋体" panose="02010600030101010101" pitchFamily="2" charset="-122"/>
                        </a:rPr>
                        <a:t>3.75</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marL="71120">
                        <a:lnSpc>
                          <a:spcPct val="100000"/>
                        </a:lnSpc>
                        <a:spcBef>
                          <a:spcPts val="340"/>
                        </a:spcBef>
                      </a:pPr>
                      <a:r>
                        <a:rPr sz="900" spc="-10" dirty="0">
                          <a:latin typeface="宋体" panose="02010600030101010101" pitchFamily="2" charset="-122"/>
                          <a:cs typeface="宋体" panose="02010600030101010101" pitchFamily="2" charset="-122"/>
                        </a:rPr>
                        <a:t>2240299</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755">
                        <a:lnSpc>
                          <a:spcPct val="100000"/>
                        </a:lnSpc>
                        <a:spcBef>
                          <a:spcPts val="340"/>
                        </a:spcBef>
                      </a:pPr>
                      <a:r>
                        <a:rPr sz="900" spc="-5" dirty="0">
                          <a:latin typeface="宋体" panose="02010600030101010101" pitchFamily="2" charset="-122"/>
                          <a:cs typeface="宋体" panose="02010600030101010101" pitchFamily="2" charset="-122"/>
                        </a:rPr>
                        <a:t>其他消防救援事务支出</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4450" algn="r">
                        <a:lnSpc>
                          <a:spcPct val="100000"/>
                        </a:lnSpc>
                        <a:spcBef>
                          <a:spcPts val="340"/>
                        </a:spcBef>
                      </a:pPr>
                      <a:r>
                        <a:rPr sz="900" spc="-20" dirty="0">
                          <a:latin typeface="宋体" panose="02010600030101010101" pitchFamily="2" charset="-122"/>
                          <a:cs typeface="宋体" panose="02010600030101010101" pitchFamily="2" charset="-122"/>
                        </a:rPr>
                        <a:t>3.75</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5085" algn="r">
                        <a:lnSpc>
                          <a:spcPct val="100000"/>
                        </a:lnSpc>
                        <a:spcBef>
                          <a:spcPts val="34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340"/>
                        </a:spcBef>
                      </a:pPr>
                      <a:r>
                        <a:rPr sz="900" spc="-20" dirty="0">
                          <a:latin typeface="宋体" panose="02010600030101010101" pitchFamily="2" charset="-122"/>
                          <a:cs typeface="宋体" panose="02010600030101010101" pitchFamily="2" charset="-122"/>
                        </a:rPr>
                        <a:t>3.75</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a:txBody>
                    <a:bodyPr/>
                    <a:lstStyle/>
                    <a:p>
                      <a:pPr marL="71120">
                        <a:lnSpc>
                          <a:spcPct val="100000"/>
                        </a:lnSpc>
                        <a:spcBef>
                          <a:spcPts val="335"/>
                        </a:spcBef>
                      </a:pPr>
                      <a:r>
                        <a:rPr sz="900" spc="-10" dirty="0">
                          <a:latin typeface="宋体" panose="02010600030101010101" pitchFamily="2" charset="-122"/>
                          <a:cs typeface="宋体" panose="02010600030101010101" pitchFamily="2" charset="-122"/>
                        </a:rPr>
                        <a:t>22407</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755">
                        <a:lnSpc>
                          <a:spcPct val="100000"/>
                        </a:lnSpc>
                        <a:spcBef>
                          <a:spcPts val="335"/>
                        </a:spcBef>
                      </a:pPr>
                      <a:r>
                        <a:rPr sz="900" spc="-5" dirty="0">
                          <a:latin typeface="宋体" panose="02010600030101010101" pitchFamily="2" charset="-122"/>
                          <a:cs typeface="宋体" panose="02010600030101010101" pitchFamily="2" charset="-122"/>
                        </a:rPr>
                        <a:t>自然灾害救灾及恢复重建支出</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4450" algn="r">
                        <a:lnSpc>
                          <a:spcPct val="100000"/>
                        </a:lnSpc>
                        <a:spcBef>
                          <a:spcPts val="335"/>
                        </a:spcBef>
                      </a:pPr>
                      <a:r>
                        <a:rPr sz="900" spc="-20" dirty="0">
                          <a:latin typeface="宋体" panose="02010600030101010101" pitchFamily="2" charset="-122"/>
                          <a:cs typeface="宋体" panose="02010600030101010101" pitchFamily="2" charset="-122"/>
                        </a:rPr>
                        <a:t>1.50</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5085" algn="r">
                        <a:lnSpc>
                          <a:spcPct val="100000"/>
                        </a:lnSpc>
                        <a:spcBef>
                          <a:spcPts val="33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335"/>
                        </a:spcBef>
                      </a:pPr>
                      <a:r>
                        <a:rPr sz="900" spc="-20" dirty="0">
                          <a:latin typeface="宋体" panose="02010600030101010101" pitchFamily="2" charset="-122"/>
                          <a:cs typeface="宋体" panose="02010600030101010101" pitchFamily="2" charset="-122"/>
                        </a:rPr>
                        <a:t>1.50</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marL="71120">
                        <a:lnSpc>
                          <a:spcPct val="100000"/>
                        </a:lnSpc>
                        <a:spcBef>
                          <a:spcPts val="340"/>
                        </a:spcBef>
                      </a:pPr>
                      <a:r>
                        <a:rPr sz="900" spc="-10" dirty="0">
                          <a:latin typeface="宋体" panose="02010600030101010101" pitchFamily="2" charset="-122"/>
                          <a:cs typeface="宋体" panose="02010600030101010101" pitchFamily="2" charset="-122"/>
                        </a:rPr>
                        <a:t>2240703</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755">
                        <a:lnSpc>
                          <a:spcPct val="100000"/>
                        </a:lnSpc>
                        <a:spcBef>
                          <a:spcPts val="340"/>
                        </a:spcBef>
                      </a:pPr>
                      <a:r>
                        <a:rPr sz="900" spc="-10" dirty="0">
                          <a:latin typeface="宋体" panose="02010600030101010101" pitchFamily="2" charset="-122"/>
                          <a:cs typeface="宋体" panose="02010600030101010101" pitchFamily="2" charset="-122"/>
                        </a:rPr>
                        <a:t>自然灾害救灾补助</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4450" algn="r">
                        <a:lnSpc>
                          <a:spcPct val="100000"/>
                        </a:lnSpc>
                        <a:spcBef>
                          <a:spcPts val="340"/>
                        </a:spcBef>
                      </a:pPr>
                      <a:r>
                        <a:rPr sz="900" spc="-20" dirty="0">
                          <a:latin typeface="宋体" panose="02010600030101010101" pitchFamily="2" charset="-122"/>
                          <a:cs typeface="宋体" panose="02010600030101010101" pitchFamily="2" charset="-122"/>
                        </a:rPr>
                        <a:t>1.50</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5085" algn="r">
                        <a:lnSpc>
                          <a:spcPct val="100000"/>
                        </a:lnSpc>
                        <a:spcBef>
                          <a:spcPts val="34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340"/>
                        </a:spcBef>
                      </a:pPr>
                      <a:r>
                        <a:rPr sz="900" spc="-20" dirty="0">
                          <a:latin typeface="宋体" panose="02010600030101010101" pitchFamily="2" charset="-122"/>
                          <a:cs typeface="宋体" panose="02010600030101010101" pitchFamily="2" charset="-122"/>
                        </a:rPr>
                        <a:t>1.50</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bl>
          </a:graphicData>
        </a:graphic>
      </p:graphicFrame>
      <p:sp>
        <p:nvSpPr>
          <p:cNvPr id="3" name="object 3"/>
          <p:cNvSpPr txBox="1"/>
          <p:nvPr/>
        </p:nvSpPr>
        <p:spPr>
          <a:xfrm>
            <a:off x="1064894" y="2551683"/>
            <a:ext cx="3996054" cy="208279"/>
          </a:xfrm>
          <a:prstGeom prst="rect">
            <a:avLst/>
          </a:prstGeom>
        </p:spPr>
        <p:txBody>
          <a:bodyPr vert="horz" wrap="square" lIns="0" tIns="12700" rIns="0" bIns="0" rtlCol="0">
            <a:spAutoFit/>
          </a:bodyPr>
          <a:lstStyle/>
          <a:p>
            <a:pPr marL="12700">
              <a:lnSpc>
                <a:spcPct val="100000"/>
              </a:lnSpc>
              <a:spcBef>
                <a:spcPts val="100"/>
              </a:spcBef>
            </a:pPr>
            <a:r>
              <a:rPr sz="1200" spc="-5" dirty="0">
                <a:latin typeface="宋体" panose="02010600030101010101" pitchFamily="2" charset="-122"/>
                <a:cs typeface="宋体" panose="02010600030101010101" pitchFamily="2" charset="-122"/>
              </a:rPr>
              <a:t>注：本表反映部门本年度一般公共预算财政拨款支出情况。</a:t>
            </a:r>
            <a:endParaRPr sz="1200">
              <a:latin typeface="宋体" panose="02010600030101010101" pitchFamily="2" charset="-122"/>
              <a:cs typeface="宋体" panose="02010600030101010101" pitchFamily="2" charset="-122"/>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object 6"/>
          <p:cNvSpPr txBox="1"/>
          <p:nvPr/>
        </p:nvSpPr>
        <p:spPr>
          <a:xfrm>
            <a:off x="5253101" y="6797040"/>
            <a:ext cx="203200" cy="139700"/>
          </a:xfrm>
          <a:prstGeom prst="rect">
            <a:avLst/>
          </a:prstGeom>
        </p:spPr>
        <p:txBody>
          <a:bodyPr vert="horz" wrap="square" lIns="0" tIns="0" rIns="0" bIns="0" rtlCol="0">
            <a:spAutoFit/>
          </a:bodyPr>
          <a:lstStyle/>
          <a:p>
            <a:pPr marL="38100">
              <a:lnSpc>
                <a:spcPts val="955"/>
              </a:lnSpc>
            </a:pPr>
            <a:r>
              <a:rPr sz="900" spc="-25" dirty="0">
                <a:latin typeface="Calibri" panose="020F0502020204030204"/>
                <a:cs typeface="Calibri" panose="020F0502020204030204"/>
              </a:rPr>
              <a:t>16</a:t>
            </a:r>
            <a:endParaRPr sz="900">
              <a:latin typeface="Calibri" panose="020F0502020204030204"/>
              <a:cs typeface="Calibri" panose="020F0502020204030204"/>
            </a:endParaRPr>
          </a:p>
        </p:txBody>
      </p:sp>
      <p:sp>
        <p:nvSpPr>
          <p:cNvPr id="2" name="object 2"/>
          <p:cNvSpPr txBox="1"/>
          <p:nvPr/>
        </p:nvSpPr>
        <p:spPr>
          <a:xfrm>
            <a:off x="873760" y="599603"/>
            <a:ext cx="6434455" cy="822960"/>
          </a:xfrm>
          <a:prstGeom prst="rect">
            <a:avLst/>
          </a:prstGeom>
        </p:spPr>
        <p:txBody>
          <a:bodyPr vert="horz" wrap="square" lIns="0" tIns="147320" rIns="0" bIns="0" rtlCol="0">
            <a:spAutoFit/>
          </a:bodyPr>
          <a:lstStyle/>
          <a:p>
            <a:pPr marL="12700">
              <a:lnSpc>
                <a:spcPct val="100000"/>
              </a:lnSpc>
              <a:spcBef>
                <a:spcPts val="1160"/>
              </a:spcBef>
            </a:pPr>
            <a:r>
              <a:rPr sz="1550" spc="-5" dirty="0">
                <a:latin typeface="宋体" panose="02010600030101010101" pitchFamily="2" charset="-122"/>
                <a:cs typeface="宋体" panose="02010600030101010101" pitchFamily="2" charset="-122"/>
              </a:rPr>
              <a:t>六、 一般公共预算财政拨款基本支出决算表</a:t>
            </a:r>
            <a:endParaRPr sz="1550">
              <a:latin typeface="宋体" panose="02010600030101010101" pitchFamily="2" charset="-122"/>
              <a:cs typeface="宋体" panose="02010600030101010101" pitchFamily="2" charset="-122"/>
            </a:endParaRPr>
          </a:p>
          <a:p>
            <a:pPr marL="2529205">
              <a:lnSpc>
                <a:spcPct val="100000"/>
              </a:lnSpc>
              <a:spcBef>
                <a:spcPts val="1195"/>
              </a:spcBef>
            </a:pPr>
            <a:r>
              <a:rPr sz="1800" spc="-5" dirty="0">
                <a:latin typeface="宋体" panose="02010600030101010101" pitchFamily="2" charset="-122"/>
                <a:cs typeface="宋体" panose="02010600030101010101" pitchFamily="2" charset="-122"/>
              </a:rPr>
              <a:t>一般公共预算财政拨款基本支出决算表</a:t>
            </a:r>
            <a:endParaRPr sz="1800">
              <a:latin typeface="宋体" panose="02010600030101010101" pitchFamily="2" charset="-122"/>
              <a:cs typeface="宋体" panose="02010600030101010101" pitchFamily="2" charset="-122"/>
            </a:endParaRPr>
          </a:p>
        </p:txBody>
      </p:sp>
      <p:sp>
        <p:nvSpPr>
          <p:cNvPr id="3" name="object 3"/>
          <p:cNvSpPr txBox="1"/>
          <p:nvPr/>
        </p:nvSpPr>
        <p:spPr>
          <a:xfrm>
            <a:off x="9053576" y="1423924"/>
            <a:ext cx="778510" cy="463550"/>
          </a:xfrm>
          <a:prstGeom prst="rect">
            <a:avLst/>
          </a:prstGeom>
        </p:spPr>
        <p:txBody>
          <a:bodyPr vert="horz" wrap="square" lIns="0" tIns="12065" rIns="0" bIns="0" rtlCol="0">
            <a:spAutoFit/>
          </a:bodyPr>
          <a:lstStyle/>
          <a:p>
            <a:pPr marL="12700" marR="5080" indent="190500">
              <a:lnSpc>
                <a:spcPct val="151000"/>
              </a:lnSpc>
              <a:spcBef>
                <a:spcPts val="95"/>
              </a:spcBef>
            </a:pPr>
            <a:r>
              <a:rPr sz="950" spc="-85" dirty="0">
                <a:latin typeface="宋体" panose="02010600030101010101" pitchFamily="2" charset="-122"/>
                <a:cs typeface="宋体" panose="02010600030101010101" pitchFamily="2" charset="-122"/>
              </a:rPr>
              <a:t>公开 </a:t>
            </a:r>
            <a:r>
              <a:rPr sz="950" dirty="0">
                <a:latin typeface="宋体" panose="02010600030101010101" pitchFamily="2" charset="-122"/>
                <a:cs typeface="宋体" panose="02010600030101010101" pitchFamily="2" charset="-122"/>
              </a:rPr>
              <a:t>06</a:t>
            </a:r>
            <a:r>
              <a:rPr sz="950" spc="-135" dirty="0">
                <a:latin typeface="宋体" panose="02010600030101010101" pitchFamily="2" charset="-122"/>
                <a:cs typeface="宋体" panose="02010600030101010101" pitchFamily="2" charset="-122"/>
              </a:rPr>
              <a:t> 表</a:t>
            </a:r>
            <a:r>
              <a:rPr sz="950" spc="-10" dirty="0">
                <a:latin typeface="宋体" panose="02010600030101010101" pitchFamily="2" charset="-122"/>
                <a:cs typeface="宋体" panose="02010600030101010101" pitchFamily="2" charset="-122"/>
              </a:rPr>
              <a:t>单位：万元</a:t>
            </a:r>
            <a:endParaRPr sz="950">
              <a:latin typeface="宋体" panose="02010600030101010101" pitchFamily="2" charset="-122"/>
              <a:cs typeface="宋体" panose="02010600030101010101" pitchFamily="2" charset="-122"/>
            </a:endParaRPr>
          </a:p>
        </p:txBody>
      </p:sp>
      <p:sp>
        <p:nvSpPr>
          <p:cNvPr id="4" name="object 4"/>
          <p:cNvSpPr txBox="1"/>
          <p:nvPr/>
        </p:nvSpPr>
        <p:spPr>
          <a:xfrm>
            <a:off x="873760" y="1713484"/>
            <a:ext cx="1635125" cy="173990"/>
          </a:xfrm>
          <a:prstGeom prst="rect">
            <a:avLst/>
          </a:prstGeom>
        </p:spPr>
        <p:txBody>
          <a:bodyPr vert="horz" wrap="square" lIns="0" tIns="15875" rIns="0" bIns="0" rtlCol="0">
            <a:spAutoFit/>
          </a:bodyPr>
          <a:lstStyle/>
          <a:p>
            <a:pPr marL="12700">
              <a:lnSpc>
                <a:spcPct val="100000"/>
              </a:lnSpc>
              <a:spcBef>
                <a:spcPts val="125"/>
              </a:spcBef>
            </a:pPr>
            <a:r>
              <a:rPr sz="950" spc="-5" dirty="0">
                <a:latin typeface="宋体" panose="02010600030101010101" pitchFamily="2" charset="-122"/>
                <a:cs typeface="宋体" panose="02010600030101010101" pitchFamily="2" charset="-122"/>
              </a:rPr>
              <a:t>部门：永春县一都镇人民政府</a:t>
            </a:r>
            <a:endParaRPr sz="950">
              <a:latin typeface="宋体" panose="02010600030101010101" pitchFamily="2" charset="-122"/>
              <a:cs typeface="宋体" panose="02010600030101010101" pitchFamily="2" charset="-122"/>
            </a:endParaRPr>
          </a:p>
        </p:txBody>
      </p:sp>
      <p:graphicFrame>
        <p:nvGraphicFramePr>
          <p:cNvPr id="5" name="object 5"/>
          <p:cNvGraphicFramePr>
            <a:graphicFrameLocks noGrp="1"/>
          </p:cNvGraphicFramePr>
          <p:nvPr/>
        </p:nvGraphicFramePr>
        <p:xfrm>
          <a:off x="810259" y="1898014"/>
          <a:ext cx="9018905" cy="4876800"/>
        </p:xfrm>
        <a:graphic>
          <a:graphicData uri="http://schemas.openxmlformats.org/drawingml/2006/table">
            <a:tbl>
              <a:tblPr firstRow="1" bandRow="1">
                <a:tableStyleId>{2D5ABB26-0587-4C30-8999-92F81FD0307C}</a:tableStyleId>
              </a:tblPr>
              <a:tblGrid>
                <a:gridCol w="581660"/>
                <a:gridCol w="1449069"/>
                <a:gridCol w="695960"/>
                <a:gridCol w="571500"/>
                <a:gridCol w="1477644"/>
                <a:gridCol w="695960"/>
                <a:gridCol w="591185"/>
                <a:gridCol w="2164079"/>
                <a:gridCol w="705484"/>
              </a:tblGrid>
              <a:tr h="304800">
                <a:tc gridSpan="3">
                  <a:txBody>
                    <a:bodyPr/>
                    <a:lstStyle/>
                    <a:p>
                      <a:pPr marL="8890" algn="ctr">
                        <a:lnSpc>
                          <a:spcPct val="100000"/>
                        </a:lnSpc>
                        <a:spcBef>
                          <a:spcPts val="510"/>
                        </a:spcBef>
                      </a:pPr>
                      <a:r>
                        <a:rPr sz="1100" spc="-15" dirty="0">
                          <a:latin typeface="宋体" panose="02010600030101010101" pitchFamily="2" charset="-122"/>
                          <a:cs typeface="宋体" panose="02010600030101010101" pitchFamily="2" charset="-122"/>
                        </a:rPr>
                        <a:t>人员经费</a:t>
                      </a:r>
                      <a:endParaRPr sz="1100">
                        <a:latin typeface="宋体" panose="02010600030101010101" pitchFamily="2" charset="-122"/>
                        <a:cs typeface="宋体" panose="02010600030101010101" pitchFamily="2" charset="-122"/>
                      </a:endParaRPr>
                    </a:p>
                  </a:txBody>
                  <a:tcPr marL="0" marR="0" marT="64769"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gridSpan="6">
                  <a:txBody>
                    <a:bodyPr/>
                    <a:lstStyle/>
                    <a:p>
                      <a:pPr algn="ctr">
                        <a:lnSpc>
                          <a:spcPct val="100000"/>
                        </a:lnSpc>
                        <a:spcBef>
                          <a:spcPts val="510"/>
                        </a:spcBef>
                      </a:pPr>
                      <a:r>
                        <a:rPr sz="1100" spc="-15" dirty="0">
                          <a:latin typeface="宋体" panose="02010600030101010101" pitchFamily="2" charset="-122"/>
                          <a:cs typeface="宋体" panose="02010600030101010101" pitchFamily="2" charset="-122"/>
                        </a:rPr>
                        <a:t>公用经费</a:t>
                      </a:r>
                      <a:endParaRPr sz="1100">
                        <a:latin typeface="宋体" panose="02010600030101010101" pitchFamily="2" charset="-122"/>
                        <a:cs typeface="宋体" panose="02010600030101010101" pitchFamily="2" charset="-122"/>
                      </a:endParaRPr>
                    </a:p>
                  </a:txBody>
                  <a:tcPr marL="0" marR="0" marT="64769"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r>
              <a:tr h="600075">
                <a:tc>
                  <a:txBody>
                    <a:bodyPr/>
                    <a:lstStyle/>
                    <a:p>
                      <a:pPr marL="80645" marR="64135">
                        <a:lnSpc>
                          <a:spcPts val="1500"/>
                        </a:lnSpc>
                        <a:spcBef>
                          <a:spcPts val="35"/>
                        </a:spcBef>
                      </a:pPr>
                      <a:r>
                        <a:rPr sz="1100" spc="-20" dirty="0">
                          <a:latin typeface="宋体" panose="02010600030101010101" pitchFamily="2" charset="-122"/>
                          <a:cs typeface="宋体" panose="02010600030101010101" pitchFamily="2" charset="-122"/>
                        </a:rPr>
                        <a:t>经济分类科目</a:t>
                      </a:r>
                      <a:endParaRPr sz="1100">
                        <a:latin typeface="宋体" panose="02010600030101010101" pitchFamily="2" charset="-122"/>
                        <a:cs typeface="宋体" panose="02010600030101010101" pitchFamily="2" charset="-122"/>
                      </a:endParaRPr>
                    </a:p>
                    <a:p>
                      <a:pPr marL="147955">
                        <a:lnSpc>
                          <a:spcPct val="100000"/>
                        </a:lnSpc>
                        <a:spcBef>
                          <a:spcPts val="180"/>
                        </a:spcBef>
                      </a:pPr>
                      <a:r>
                        <a:rPr sz="1100" spc="-25" dirty="0">
                          <a:latin typeface="宋体" panose="02010600030101010101" pitchFamily="2" charset="-122"/>
                          <a:cs typeface="宋体" panose="02010600030101010101" pitchFamily="2" charset="-122"/>
                        </a:rPr>
                        <a:t>编码</a:t>
                      </a:r>
                      <a:endParaRPr sz="1100">
                        <a:latin typeface="宋体" panose="02010600030101010101" pitchFamily="2" charset="-122"/>
                        <a:cs typeface="宋体" panose="02010600030101010101" pitchFamily="2" charset="-122"/>
                      </a:endParaRPr>
                    </a:p>
                  </a:txBody>
                  <a:tcPr marL="0" marR="0" marT="44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spcBef>
                          <a:spcPts val="370"/>
                        </a:spcBef>
                      </a:pPr>
                      <a:endParaRPr sz="1100">
                        <a:latin typeface="Times New Roman" panose="02020603050405020304"/>
                        <a:cs typeface="Times New Roman" panose="02020603050405020304"/>
                      </a:endParaRPr>
                    </a:p>
                    <a:p>
                      <a:pPr marL="443230">
                        <a:lnSpc>
                          <a:spcPct val="100000"/>
                        </a:lnSpc>
                        <a:spcBef>
                          <a:spcPts val="5"/>
                        </a:spcBef>
                      </a:pPr>
                      <a:r>
                        <a:rPr sz="1100" spc="-15" dirty="0">
                          <a:latin typeface="宋体" panose="02010600030101010101" pitchFamily="2" charset="-122"/>
                          <a:cs typeface="宋体" panose="02010600030101010101" pitchFamily="2" charset="-122"/>
                        </a:rPr>
                        <a:t>科目名称</a:t>
                      </a:r>
                      <a:endParaRPr sz="1100">
                        <a:latin typeface="宋体" panose="02010600030101010101" pitchFamily="2" charset="-122"/>
                        <a:cs typeface="宋体" panose="02010600030101010101" pitchFamily="2" charset="-122"/>
                      </a:endParaRPr>
                    </a:p>
                  </a:txBody>
                  <a:tcPr marL="0" marR="0" marT="4699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spcBef>
                          <a:spcPts val="370"/>
                        </a:spcBef>
                      </a:pPr>
                      <a:endParaRPr sz="1100">
                        <a:latin typeface="Times New Roman" panose="02020603050405020304"/>
                        <a:cs typeface="Times New Roman" panose="02020603050405020304"/>
                      </a:endParaRPr>
                    </a:p>
                    <a:p>
                      <a:pPr marL="204470">
                        <a:lnSpc>
                          <a:spcPct val="100000"/>
                        </a:lnSpc>
                        <a:spcBef>
                          <a:spcPts val="5"/>
                        </a:spcBef>
                      </a:pPr>
                      <a:r>
                        <a:rPr sz="1100" spc="-25" dirty="0">
                          <a:latin typeface="宋体" panose="02010600030101010101" pitchFamily="2" charset="-122"/>
                          <a:cs typeface="宋体" panose="02010600030101010101" pitchFamily="2" charset="-122"/>
                        </a:rPr>
                        <a:t>金额</a:t>
                      </a:r>
                      <a:endParaRPr sz="1100">
                        <a:latin typeface="宋体" panose="02010600030101010101" pitchFamily="2" charset="-122"/>
                        <a:cs typeface="宋体" panose="02010600030101010101" pitchFamily="2" charset="-122"/>
                      </a:endParaRPr>
                    </a:p>
                  </a:txBody>
                  <a:tcPr marL="0" marR="0" marT="4699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marR="63500">
                        <a:lnSpc>
                          <a:spcPts val="1500"/>
                        </a:lnSpc>
                        <a:spcBef>
                          <a:spcPts val="35"/>
                        </a:spcBef>
                      </a:pPr>
                      <a:r>
                        <a:rPr sz="1100" spc="-20" dirty="0">
                          <a:latin typeface="宋体" panose="02010600030101010101" pitchFamily="2" charset="-122"/>
                          <a:cs typeface="宋体" panose="02010600030101010101" pitchFamily="2" charset="-122"/>
                        </a:rPr>
                        <a:t>经济分类科目</a:t>
                      </a:r>
                      <a:endParaRPr sz="1100">
                        <a:latin typeface="宋体" panose="02010600030101010101" pitchFamily="2" charset="-122"/>
                        <a:cs typeface="宋体" panose="02010600030101010101" pitchFamily="2" charset="-122"/>
                      </a:endParaRPr>
                    </a:p>
                    <a:p>
                      <a:pPr marL="137795">
                        <a:lnSpc>
                          <a:spcPct val="100000"/>
                        </a:lnSpc>
                        <a:spcBef>
                          <a:spcPts val="180"/>
                        </a:spcBef>
                      </a:pPr>
                      <a:r>
                        <a:rPr sz="1100" spc="-25" dirty="0">
                          <a:latin typeface="宋体" panose="02010600030101010101" pitchFamily="2" charset="-122"/>
                          <a:cs typeface="宋体" panose="02010600030101010101" pitchFamily="2" charset="-122"/>
                        </a:rPr>
                        <a:t>编码</a:t>
                      </a:r>
                      <a:endParaRPr sz="1100">
                        <a:latin typeface="宋体" panose="02010600030101010101" pitchFamily="2" charset="-122"/>
                        <a:cs typeface="宋体" panose="02010600030101010101" pitchFamily="2" charset="-122"/>
                      </a:endParaRPr>
                    </a:p>
                  </a:txBody>
                  <a:tcPr marL="0" marR="0" marT="44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spcBef>
                          <a:spcPts val="370"/>
                        </a:spcBef>
                      </a:pPr>
                      <a:endParaRPr sz="1100">
                        <a:latin typeface="Times New Roman" panose="02020603050405020304"/>
                        <a:cs typeface="Times New Roman" panose="02020603050405020304"/>
                      </a:endParaRPr>
                    </a:p>
                    <a:p>
                      <a:pPr marL="452755">
                        <a:lnSpc>
                          <a:spcPct val="100000"/>
                        </a:lnSpc>
                        <a:spcBef>
                          <a:spcPts val="5"/>
                        </a:spcBef>
                      </a:pPr>
                      <a:r>
                        <a:rPr sz="1100" spc="-15" dirty="0">
                          <a:latin typeface="宋体" panose="02010600030101010101" pitchFamily="2" charset="-122"/>
                          <a:cs typeface="宋体" panose="02010600030101010101" pitchFamily="2" charset="-122"/>
                        </a:rPr>
                        <a:t>科目名称</a:t>
                      </a:r>
                      <a:endParaRPr sz="1100">
                        <a:latin typeface="宋体" panose="02010600030101010101" pitchFamily="2" charset="-122"/>
                        <a:cs typeface="宋体" panose="02010600030101010101" pitchFamily="2" charset="-122"/>
                      </a:endParaRPr>
                    </a:p>
                  </a:txBody>
                  <a:tcPr marL="0" marR="0" marT="4699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spcBef>
                          <a:spcPts val="370"/>
                        </a:spcBef>
                      </a:pPr>
                      <a:endParaRPr sz="1100">
                        <a:latin typeface="Times New Roman" panose="02020603050405020304"/>
                        <a:cs typeface="Times New Roman" panose="02020603050405020304"/>
                      </a:endParaRPr>
                    </a:p>
                    <a:p>
                      <a:pPr marL="194945">
                        <a:lnSpc>
                          <a:spcPct val="100000"/>
                        </a:lnSpc>
                        <a:spcBef>
                          <a:spcPts val="5"/>
                        </a:spcBef>
                      </a:pPr>
                      <a:r>
                        <a:rPr sz="1100" spc="-25" dirty="0">
                          <a:latin typeface="宋体" panose="02010600030101010101" pitchFamily="2" charset="-122"/>
                          <a:cs typeface="宋体" panose="02010600030101010101" pitchFamily="2" charset="-122"/>
                        </a:rPr>
                        <a:t>金额</a:t>
                      </a:r>
                      <a:endParaRPr sz="1100">
                        <a:latin typeface="宋体" panose="02010600030101010101" pitchFamily="2" charset="-122"/>
                        <a:cs typeface="宋体" panose="02010600030101010101" pitchFamily="2" charset="-122"/>
                      </a:endParaRPr>
                    </a:p>
                  </a:txBody>
                  <a:tcPr marL="0" marR="0" marT="4699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80645" marR="73660">
                        <a:lnSpc>
                          <a:spcPts val="1500"/>
                        </a:lnSpc>
                        <a:spcBef>
                          <a:spcPts val="35"/>
                        </a:spcBef>
                      </a:pPr>
                      <a:r>
                        <a:rPr sz="1100" spc="-20" dirty="0">
                          <a:latin typeface="宋体" panose="02010600030101010101" pitchFamily="2" charset="-122"/>
                          <a:cs typeface="宋体" panose="02010600030101010101" pitchFamily="2" charset="-122"/>
                        </a:rPr>
                        <a:t>经济分类科目</a:t>
                      </a:r>
                      <a:endParaRPr sz="1100">
                        <a:latin typeface="宋体" panose="02010600030101010101" pitchFamily="2" charset="-122"/>
                        <a:cs typeface="宋体" panose="02010600030101010101" pitchFamily="2" charset="-122"/>
                      </a:endParaRPr>
                    </a:p>
                    <a:p>
                      <a:pPr marL="147320">
                        <a:lnSpc>
                          <a:spcPct val="100000"/>
                        </a:lnSpc>
                        <a:spcBef>
                          <a:spcPts val="180"/>
                        </a:spcBef>
                      </a:pPr>
                      <a:r>
                        <a:rPr sz="1100" spc="-25" dirty="0">
                          <a:latin typeface="宋体" panose="02010600030101010101" pitchFamily="2" charset="-122"/>
                          <a:cs typeface="宋体" panose="02010600030101010101" pitchFamily="2" charset="-122"/>
                        </a:rPr>
                        <a:t>编码</a:t>
                      </a:r>
                      <a:endParaRPr sz="1100">
                        <a:latin typeface="宋体" panose="02010600030101010101" pitchFamily="2" charset="-122"/>
                        <a:cs typeface="宋体" panose="02010600030101010101" pitchFamily="2" charset="-122"/>
                      </a:endParaRPr>
                    </a:p>
                  </a:txBody>
                  <a:tcPr marL="0" marR="0" marT="44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spcBef>
                          <a:spcPts val="370"/>
                        </a:spcBef>
                      </a:pPr>
                      <a:endParaRPr sz="1100">
                        <a:latin typeface="Times New Roman" panose="02020603050405020304"/>
                        <a:cs typeface="Times New Roman" panose="02020603050405020304"/>
                      </a:endParaRPr>
                    </a:p>
                    <a:p>
                      <a:pPr algn="ctr">
                        <a:lnSpc>
                          <a:spcPct val="100000"/>
                        </a:lnSpc>
                        <a:spcBef>
                          <a:spcPts val="5"/>
                        </a:spcBef>
                      </a:pPr>
                      <a:r>
                        <a:rPr sz="1100" spc="-15" dirty="0">
                          <a:latin typeface="宋体" panose="02010600030101010101" pitchFamily="2" charset="-122"/>
                          <a:cs typeface="宋体" panose="02010600030101010101" pitchFamily="2" charset="-122"/>
                        </a:rPr>
                        <a:t>科目名称</a:t>
                      </a:r>
                      <a:endParaRPr sz="1100">
                        <a:latin typeface="宋体" panose="02010600030101010101" pitchFamily="2" charset="-122"/>
                        <a:cs typeface="宋体" panose="02010600030101010101" pitchFamily="2" charset="-122"/>
                      </a:endParaRPr>
                    </a:p>
                  </a:txBody>
                  <a:tcPr marL="0" marR="0" marT="4699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spcBef>
                          <a:spcPts val="370"/>
                        </a:spcBef>
                      </a:pPr>
                      <a:endParaRPr sz="1100">
                        <a:latin typeface="Times New Roman" panose="02020603050405020304"/>
                        <a:cs typeface="Times New Roman" panose="02020603050405020304"/>
                      </a:endParaRPr>
                    </a:p>
                    <a:p>
                      <a:pPr marL="213995">
                        <a:lnSpc>
                          <a:spcPct val="100000"/>
                        </a:lnSpc>
                        <a:spcBef>
                          <a:spcPts val="5"/>
                        </a:spcBef>
                      </a:pPr>
                      <a:r>
                        <a:rPr sz="1100" spc="-25" dirty="0">
                          <a:latin typeface="宋体" panose="02010600030101010101" pitchFamily="2" charset="-122"/>
                          <a:cs typeface="宋体" panose="02010600030101010101" pitchFamily="2" charset="-122"/>
                        </a:rPr>
                        <a:t>金额</a:t>
                      </a:r>
                      <a:endParaRPr sz="1100">
                        <a:latin typeface="宋体" panose="02010600030101010101" pitchFamily="2" charset="-122"/>
                        <a:cs typeface="宋体" panose="02010600030101010101" pitchFamily="2" charset="-122"/>
                      </a:endParaRPr>
                    </a:p>
                  </a:txBody>
                  <a:tcPr marL="0" marR="0" marT="4699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marL="71120">
                        <a:lnSpc>
                          <a:spcPct val="100000"/>
                        </a:lnSpc>
                        <a:spcBef>
                          <a:spcPts val="340"/>
                        </a:spcBef>
                      </a:pPr>
                      <a:r>
                        <a:rPr sz="900" spc="-25" dirty="0">
                          <a:latin typeface="Calibri" panose="020F0502020204030204"/>
                          <a:cs typeface="Calibri" panose="020F0502020204030204"/>
                        </a:rPr>
                        <a:t>301</a:t>
                      </a:r>
                      <a:endParaRPr sz="900">
                        <a:latin typeface="Calibri" panose="020F0502020204030204"/>
                        <a:cs typeface="Calibri" panose="020F0502020204030204"/>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340"/>
                        </a:spcBef>
                      </a:pPr>
                      <a:r>
                        <a:rPr sz="900" spc="-10" dirty="0">
                          <a:latin typeface="宋体" panose="02010600030101010101" pitchFamily="2" charset="-122"/>
                          <a:cs typeface="宋体" panose="02010600030101010101" pitchFamily="2" charset="-122"/>
                        </a:rPr>
                        <a:t>工资福利支出</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340"/>
                        </a:spcBef>
                      </a:pPr>
                      <a:r>
                        <a:rPr sz="900" spc="-10" dirty="0">
                          <a:latin typeface="宋体" panose="02010600030101010101" pitchFamily="2" charset="-122"/>
                          <a:cs typeface="宋体" panose="02010600030101010101" pitchFamily="2" charset="-122"/>
                        </a:rPr>
                        <a:t>646.16</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340"/>
                        </a:spcBef>
                      </a:pPr>
                      <a:r>
                        <a:rPr sz="900" spc="-25" dirty="0">
                          <a:latin typeface="Calibri" panose="020F0502020204030204"/>
                          <a:cs typeface="Calibri" panose="020F0502020204030204"/>
                        </a:rPr>
                        <a:t>302</a:t>
                      </a:r>
                      <a:endParaRPr sz="900">
                        <a:latin typeface="Calibri" panose="020F0502020204030204"/>
                        <a:cs typeface="Calibri" panose="020F0502020204030204"/>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755">
                        <a:lnSpc>
                          <a:spcPct val="100000"/>
                        </a:lnSpc>
                        <a:spcBef>
                          <a:spcPts val="340"/>
                        </a:spcBef>
                      </a:pPr>
                      <a:r>
                        <a:rPr sz="900" spc="-10" dirty="0">
                          <a:latin typeface="宋体" panose="02010600030101010101" pitchFamily="2" charset="-122"/>
                          <a:cs typeface="宋体" panose="02010600030101010101" pitchFamily="2" charset="-122"/>
                        </a:rPr>
                        <a:t>商品和服务支出</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340"/>
                        </a:spcBef>
                      </a:pPr>
                      <a:r>
                        <a:rPr sz="900" spc="-10" dirty="0">
                          <a:latin typeface="宋体" panose="02010600030101010101" pitchFamily="2" charset="-122"/>
                          <a:cs typeface="宋体" panose="02010600030101010101" pitchFamily="2" charset="-122"/>
                        </a:rPr>
                        <a:t>45.10</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340"/>
                        </a:spcBef>
                      </a:pPr>
                      <a:r>
                        <a:rPr sz="900" spc="-10" dirty="0">
                          <a:latin typeface="Calibri" panose="020F0502020204030204"/>
                          <a:cs typeface="Calibri" panose="020F0502020204030204"/>
                        </a:rPr>
                        <a:t>30703</a:t>
                      </a:r>
                      <a:endParaRPr sz="900">
                        <a:latin typeface="Calibri" panose="020F0502020204030204"/>
                        <a:cs typeface="Calibri" panose="020F0502020204030204"/>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340"/>
                        </a:spcBef>
                      </a:pPr>
                      <a:r>
                        <a:rPr sz="900" spc="-10" dirty="0">
                          <a:latin typeface="宋体" panose="02010600030101010101" pitchFamily="2" charset="-122"/>
                          <a:cs typeface="宋体" panose="02010600030101010101" pitchFamily="2" charset="-122"/>
                        </a:rPr>
                        <a:t>国内债务发行费用</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34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a:txBody>
                    <a:bodyPr/>
                    <a:lstStyle/>
                    <a:p>
                      <a:pPr marL="71120">
                        <a:lnSpc>
                          <a:spcPct val="100000"/>
                        </a:lnSpc>
                        <a:spcBef>
                          <a:spcPts val="265"/>
                        </a:spcBef>
                      </a:pPr>
                      <a:r>
                        <a:rPr sz="900" spc="-10" dirty="0">
                          <a:latin typeface="Calibri" panose="020F0502020204030204"/>
                          <a:cs typeface="Calibri" panose="020F0502020204030204"/>
                        </a:rPr>
                        <a:t>30101</a:t>
                      </a:r>
                      <a:endParaRPr sz="900">
                        <a:latin typeface="Calibri" panose="020F0502020204030204"/>
                        <a:cs typeface="Calibri" panose="020F0502020204030204"/>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265"/>
                        </a:spcBef>
                      </a:pPr>
                      <a:r>
                        <a:rPr sz="900" spc="-15" dirty="0">
                          <a:latin typeface="宋体" panose="02010600030101010101" pitchFamily="2" charset="-122"/>
                          <a:cs typeface="宋体" panose="02010600030101010101" pitchFamily="2" charset="-122"/>
                        </a:rPr>
                        <a:t>基本工资</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265"/>
                        </a:spcBef>
                      </a:pPr>
                      <a:r>
                        <a:rPr sz="900" spc="-10" dirty="0">
                          <a:latin typeface="宋体" panose="02010600030101010101" pitchFamily="2" charset="-122"/>
                          <a:cs typeface="宋体" panose="02010600030101010101" pitchFamily="2" charset="-122"/>
                        </a:rPr>
                        <a:t>131.68</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265"/>
                        </a:spcBef>
                      </a:pPr>
                      <a:r>
                        <a:rPr sz="900" spc="-10" dirty="0">
                          <a:latin typeface="Calibri" panose="020F0502020204030204"/>
                          <a:cs typeface="Calibri" panose="020F0502020204030204"/>
                        </a:rPr>
                        <a:t>30201</a:t>
                      </a:r>
                      <a:endParaRPr sz="900">
                        <a:latin typeface="Calibri" panose="020F0502020204030204"/>
                        <a:cs typeface="Calibri" panose="020F0502020204030204"/>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755">
                        <a:lnSpc>
                          <a:spcPct val="100000"/>
                        </a:lnSpc>
                        <a:spcBef>
                          <a:spcPts val="265"/>
                        </a:spcBef>
                      </a:pPr>
                      <a:r>
                        <a:rPr sz="900" spc="-20" dirty="0">
                          <a:latin typeface="宋体" panose="02010600030101010101" pitchFamily="2" charset="-122"/>
                          <a:cs typeface="宋体" panose="02010600030101010101" pitchFamily="2" charset="-122"/>
                        </a:rPr>
                        <a:t>办公费</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4135" algn="r">
                        <a:lnSpc>
                          <a:spcPct val="100000"/>
                        </a:lnSpc>
                        <a:spcBef>
                          <a:spcPts val="265"/>
                        </a:spcBef>
                      </a:pPr>
                      <a:r>
                        <a:rPr sz="900" spc="-10" dirty="0">
                          <a:latin typeface="宋体" panose="02010600030101010101" pitchFamily="2" charset="-122"/>
                          <a:cs typeface="宋体" panose="02010600030101010101" pitchFamily="2" charset="-122"/>
                        </a:rPr>
                        <a:t>31.54</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265"/>
                        </a:spcBef>
                      </a:pPr>
                      <a:r>
                        <a:rPr sz="900" spc="-10" dirty="0">
                          <a:latin typeface="Calibri" panose="020F0502020204030204"/>
                          <a:cs typeface="Calibri" panose="020F0502020204030204"/>
                        </a:rPr>
                        <a:t>30704</a:t>
                      </a:r>
                      <a:endParaRPr sz="900">
                        <a:latin typeface="Calibri" panose="020F0502020204030204"/>
                        <a:cs typeface="Calibri" panose="020F0502020204030204"/>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265"/>
                        </a:spcBef>
                      </a:pPr>
                      <a:r>
                        <a:rPr sz="900" spc="-10" dirty="0">
                          <a:latin typeface="宋体" panose="02010600030101010101" pitchFamily="2" charset="-122"/>
                          <a:cs typeface="宋体" panose="02010600030101010101" pitchFamily="2" charset="-122"/>
                        </a:rPr>
                        <a:t>国外债务发行费用</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26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marL="71120">
                        <a:lnSpc>
                          <a:spcPct val="100000"/>
                        </a:lnSpc>
                        <a:spcBef>
                          <a:spcPts val="340"/>
                        </a:spcBef>
                      </a:pPr>
                      <a:r>
                        <a:rPr sz="900" spc="-10" dirty="0">
                          <a:latin typeface="Calibri" panose="020F0502020204030204"/>
                          <a:cs typeface="Calibri" panose="020F0502020204030204"/>
                        </a:rPr>
                        <a:t>30102</a:t>
                      </a:r>
                      <a:endParaRPr sz="900">
                        <a:latin typeface="Calibri" panose="020F0502020204030204"/>
                        <a:cs typeface="Calibri" panose="020F0502020204030204"/>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340"/>
                        </a:spcBef>
                      </a:pPr>
                      <a:r>
                        <a:rPr sz="900" spc="-15" dirty="0">
                          <a:latin typeface="宋体" panose="02010600030101010101" pitchFamily="2" charset="-122"/>
                          <a:cs typeface="宋体" panose="02010600030101010101" pitchFamily="2" charset="-122"/>
                        </a:rPr>
                        <a:t>津贴补贴</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340"/>
                        </a:spcBef>
                      </a:pPr>
                      <a:r>
                        <a:rPr sz="900" spc="-10" dirty="0">
                          <a:latin typeface="宋体" panose="02010600030101010101" pitchFamily="2" charset="-122"/>
                          <a:cs typeface="宋体" panose="02010600030101010101" pitchFamily="2" charset="-122"/>
                        </a:rPr>
                        <a:t>137.65</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340"/>
                        </a:spcBef>
                      </a:pPr>
                      <a:r>
                        <a:rPr sz="900" spc="-10" dirty="0">
                          <a:latin typeface="Calibri" panose="020F0502020204030204"/>
                          <a:cs typeface="Calibri" panose="020F0502020204030204"/>
                        </a:rPr>
                        <a:t>30202</a:t>
                      </a:r>
                      <a:endParaRPr sz="900">
                        <a:latin typeface="Calibri" panose="020F0502020204030204"/>
                        <a:cs typeface="Calibri" panose="020F0502020204030204"/>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755">
                        <a:lnSpc>
                          <a:spcPct val="100000"/>
                        </a:lnSpc>
                        <a:spcBef>
                          <a:spcPts val="340"/>
                        </a:spcBef>
                      </a:pPr>
                      <a:r>
                        <a:rPr sz="900" spc="-20" dirty="0">
                          <a:latin typeface="宋体" panose="02010600030101010101" pitchFamily="2" charset="-122"/>
                          <a:cs typeface="宋体" panose="02010600030101010101" pitchFamily="2" charset="-122"/>
                        </a:rPr>
                        <a:t>印刷费</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340"/>
                        </a:spcBef>
                      </a:pPr>
                      <a:r>
                        <a:rPr sz="900" spc="-20" dirty="0">
                          <a:latin typeface="宋体" panose="02010600030101010101" pitchFamily="2" charset="-122"/>
                          <a:cs typeface="宋体" panose="02010600030101010101" pitchFamily="2" charset="-122"/>
                        </a:rPr>
                        <a:t>0.31</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340"/>
                        </a:spcBef>
                      </a:pPr>
                      <a:r>
                        <a:rPr sz="900" spc="-25" dirty="0">
                          <a:latin typeface="Calibri" panose="020F0502020204030204"/>
                          <a:cs typeface="Calibri" panose="020F0502020204030204"/>
                        </a:rPr>
                        <a:t>310</a:t>
                      </a:r>
                      <a:endParaRPr sz="900">
                        <a:latin typeface="Calibri" panose="020F0502020204030204"/>
                        <a:cs typeface="Calibri" panose="020F0502020204030204"/>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340"/>
                        </a:spcBef>
                      </a:pPr>
                      <a:r>
                        <a:rPr sz="900" spc="-10" dirty="0">
                          <a:latin typeface="宋体" panose="02010600030101010101" pitchFamily="2" charset="-122"/>
                          <a:cs typeface="宋体" panose="02010600030101010101" pitchFamily="2" charset="-122"/>
                        </a:rPr>
                        <a:t>资本性支出</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34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a:txBody>
                    <a:bodyPr/>
                    <a:lstStyle/>
                    <a:p>
                      <a:pPr marL="71120">
                        <a:lnSpc>
                          <a:spcPct val="100000"/>
                        </a:lnSpc>
                        <a:spcBef>
                          <a:spcPts val="265"/>
                        </a:spcBef>
                      </a:pPr>
                      <a:r>
                        <a:rPr sz="900" spc="-10" dirty="0">
                          <a:latin typeface="Calibri" panose="020F0502020204030204"/>
                          <a:cs typeface="Calibri" panose="020F0502020204030204"/>
                        </a:rPr>
                        <a:t>30103</a:t>
                      </a:r>
                      <a:endParaRPr sz="900">
                        <a:latin typeface="Calibri" panose="020F0502020204030204"/>
                        <a:cs typeface="Calibri" panose="020F0502020204030204"/>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265"/>
                        </a:spcBef>
                      </a:pPr>
                      <a:r>
                        <a:rPr sz="900" spc="-25" dirty="0">
                          <a:latin typeface="宋体" panose="02010600030101010101" pitchFamily="2" charset="-122"/>
                          <a:cs typeface="宋体" panose="02010600030101010101" pitchFamily="2" charset="-122"/>
                        </a:rPr>
                        <a:t>奖金</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265"/>
                        </a:spcBef>
                      </a:pPr>
                      <a:r>
                        <a:rPr sz="900" spc="-10" dirty="0">
                          <a:latin typeface="宋体" panose="02010600030101010101" pitchFamily="2" charset="-122"/>
                          <a:cs typeface="宋体" panose="02010600030101010101" pitchFamily="2" charset="-122"/>
                        </a:rPr>
                        <a:t>167.70</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265"/>
                        </a:spcBef>
                      </a:pPr>
                      <a:r>
                        <a:rPr sz="900" spc="-10" dirty="0">
                          <a:latin typeface="Calibri" panose="020F0502020204030204"/>
                          <a:cs typeface="Calibri" panose="020F0502020204030204"/>
                        </a:rPr>
                        <a:t>30203</a:t>
                      </a:r>
                      <a:endParaRPr sz="900">
                        <a:latin typeface="Calibri" panose="020F0502020204030204"/>
                        <a:cs typeface="Calibri" panose="020F0502020204030204"/>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755">
                        <a:lnSpc>
                          <a:spcPct val="100000"/>
                        </a:lnSpc>
                        <a:spcBef>
                          <a:spcPts val="265"/>
                        </a:spcBef>
                      </a:pPr>
                      <a:r>
                        <a:rPr sz="900" spc="-20" dirty="0">
                          <a:latin typeface="宋体" panose="02010600030101010101" pitchFamily="2" charset="-122"/>
                          <a:cs typeface="宋体" panose="02010600030101010101" pitchFamily="2" charset="-122"/>
                        </a:rPr>
                        <a:t>咨询费</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26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265"/>
                        </a:spcBef>
                      </a:pPr>
                      <a:r>
                        <a:rPr sz="900" spc="-10" dirty="0">
                          <a:latin typeface="Calibri" panose="020F0502020204030204"/>
                          <a:cs typeface="Calibri" panose="020F0502020204030204"/>
                        </a:rPr>
                        <a:t>31001</a:t>
                      </a:r>
                      <a:endParaRPr sz="900">
                        <a:latin typeface="Calibri" panose="020F0502020204030204"/>
                        <a:cs typeface="Calibri" panose="020F0502020204030204"/>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265"/>
                        </a:spcBef>
                      </a:pPr>
                      <a:r>
                        <a:rPr sz="900" spc="-10" dirty="0">
                          <a:latin typeface="宋体" panose="02010600030101010101" pitchFamily="2" charset="-122"/>
                          <a:cs typeface="宋体" panose="02010600030101010101" pitchFamily="2" charset="-122"/>
                        </a:rPr>
                        <a:t>房屋建筑物购建</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26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marL="71120">
                        <a:lnSpc>
                          <a:spcPct val="100000"/>
                        </a:lnSpc>
                        <a:spcBef>
                          <a:spcPts val="340"/>
                        </a:spcBef>
                      </a:pPr>
                      <a:r>
                        <a:rPr sz="900" spc="-10" dirty="0">
                          <a:latin typeface="Calibri" panose="020F0502020204030204"/>
                          <a:cs typeface="Calibri" panose="020F0502020204030204"/>
                        </a:rPr>
                        <a:t>30106</a:t>
                      </a:r>
                      <a:endParaRPr sz="900">
                        <a:latin typeface="Calibri" panose="020F0502020204030204"/>
                        <a:cs typeface="Calibri" panose="020F0502020204030204"/>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340"/>
                        </a:spcBef>
                      </a:pPr>
                      <a:r>
                        <a:rPr sz="900" spc="-10" dirty="0">
                          <a:latin typeface="宋体" panose="02010600030101010101" pitchFamily="2" charset="-122"/>
                          <a:cs typeface="宋体" panose="02010600030101010101" pitchFamily="2" charset="-122"/>
                        </a:rPr>
                        <a:t>伙食补助费</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34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340"/>
                        </a:spcBef>
                      </a:pPr>
                      <a:r>
                        <a:rPr sz="900" spc="-10" dirty="0">
                          <a:latin typeface="Calibri" panose="020F0502020204030204"/>
                          <a:cs typeface="Calibri" panose="020F0502020204030204"/>
                        </a:rPr>
                        <a:t>30204</a:t>
                      </a:r>
                      <a:endParaRPr sz="900">
                        <a:latin typeface="Calibri" panose="020F0502020204030204"/>
                        <a:cs typeface="Calibri" panose="020F0502020204030204"/>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755">
                        <a:lnSpc>
                          <a:spcPct val="100000"/>
                        </a:lnSpc>
                        <a:spcBef>
                          <a:spcPts val="340"/>
                        </a:spcBef>
                      </a:pPr>
                      <a:r>
                        <a:rPr sz="900" spc="-20" dirty="0">
                          <a:latin typeface="宋体" panose="02010600030101010101" pitchFamily="2" charset="-122"/>
                          <a:cs typeface="宋体" panose="02010600030101010101" pitchFamily="2" charset="-122"/>
                        </a:rPr>
                        <a:t>手续费</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34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340"/>
                        </a:spcBef>
                      </a:pPr>
                      <a:r>
                        <a:rPr sz="900" spc="-10" dirty="0">
                          <a:latin typeface="Calibri" panose="020F0502020204030204"/>
                          <a:cs typeface="Calibri" panose="020F0502020204030204"/>
                        </a:rPr>
                        <a:t>31002</a:t>
                      </a:r>
                      <a:endParaRPr sz="900">
                        <a:latin typeface="Calibri" panose="020F0502020204030204"/>
                        <a:cs typeface="Calibri" panose="020F0502020204030204"/>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340"/>
                        </a:spcBef>
                      </a:pPr>
                      <a:r>
                        <a:rPr sz="900" spc="-10" dirty="0">
                          <a:latin typeface="宋体" panose="02010600030101010101" pitchFamily="2" charset="-122"/>
                          <a:cs typeface="宋体" panose="02010600030101010101" pitchFamily="2" charset="-122"/>
                        </a:rPr>
                        <a:t>办公设备购置</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34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marL="71120">
                        <a:lnSpc>
                          <a:spcPct val="100000"/>
                        </a:lnSpc>
                        <a:spcBef>
                          <a:spcPts val="340"/>
                        </a:spcBef>
                      </a:pPr>
                      <a:r>
                        <a:rPr sz="900" spc="-10" dirty="0">
                          <a:latin typeface="Calibri" panose="020F0502020204030204"/>
                          <a:cs typeface="Calibri" panose="020F0502020204030204"/>
                        </a:rPr>
                        <a:t>30107</a:t>
                      </a:r>
                      <a:endParaRPr sz="900">
                        <a:latin typeface="Calibri" panose="020F0502020204030204"/>
                        <a:cs typeface="Calibri" panose="020F0502020204030204"/>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340"/>
                        </a:spcBef>
                      </a:pPr>
                      <a:r>
                        <a:rPr sz="900" spc="-15" dirty="0">
                          <a:latin typeface="宋体" panose="02010600030101010101" pitchFamily="2" charset="-122"/>
                          <a:cs typeface="宋体" panose="02010600030101010101" pitchFamily="2" charset="-122"/>
                        </a:rPr>
                        <a:t>绩效工资</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340"/>
                        </a:spcBef>
                      </a:pPr>
                      <a:r>
                        <a:rPr sz="900" spc="-10" dirty="0">
                          <a:latin typeface="宋体" panose="02010600030101010101" pitchFamily="2" charset="-122"/>
                          <a:cs typeface="宋体" panose="02010600030101010101" pitchFamily="2" charset="-122"/>
                        </a:rPr>
                        <a:t>18.05</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340"/>
                        </a:spcBef>
                      </a:pPr>
                      <a:r>
                        <a:rPr sz="900" spc="-10" dirty="0">
                          <a:latin typeface="Calibri" panose="020F0502020204030204"/>
                          <a:cs typeface="Calibri" panose="020F0502020204030204"/>
                        </a:rPr>
                        <a:t>30205</a:t>
                      </a:r>
                      <a:endParaRPr sz="900">
                        <a:latin typeface="Calibri" panose="020F0502020204030204"/>
                        <a:cs typeface="Calibri" panose="020F0502020204030204"/>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755">
                        <a:lnSpc>
                          <a:spcPct val="100000"/>
                        </a:lnSpc>
                        <a:spcBef>
                          <a:spcPts val="340"/>
                        </a:spcBef>
                      </a:pPr>
                      <a:r>
                        <a:rPr sz="900" spc="-25" dirty="0">
                          <a:latin typeface="宋体" panose="02010600030101010101" pitchFamily="2" charset="-122"/>
                          <a:cs typeface="宋体" panose="02010600030101010101" pitchFamily="2" charset="-122"/>
                        </a:rPr>
                        <a:t>水费</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34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340"/>
                        </a:spcBef>
                      </a:pPr>
                      <a:r>
                        <a:rPr sz="900" spc="-10" dirty="0">
                          <a:latin typeface="Calibri" panose="020F0502020204030204"/>
                          <a:cs typeface="Calibri" panose="020F0502020204030204"/>
                        </a:rPr>
                        <a:t>31003</a:t>
                      </a:r>
                      <a:endParaRPr sz="900">
                        <a:latin typeface="Calibri" panose="020F0502020204030204"/>
                        <a:cs typeface="Calibri" panose="020F0502020204030204"/>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340"/>
                        </a:spcBef>
                      </a:pPr>
                      <a:r>
                        <a:rPr sz="900" spc="-10" dirty="0">
                          <a:latin typeface="宋体" panose="02010600030101010101" pitchFamily="2" charset="-122"/>
                          <a:cs typeface="宋体" panose="02010600030101010101" pitchFamily="2" charset="-122"/>
                        </a:rPr>
                        <a:t>专用设备购置</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34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457200">
                <a:tc>
                  <a:txBody>
                    <a:bodyPr/>
                    <a:lstStyle/>
                    <a:p>
                      <a:pPr>
                        <a:lnSpc>
                          <a:spcPct val="100000"/>
                        </a:lnSpc>
                        <a:spcBef>
                          <a:spcPts val="125"/>
                        </a:spcBef>
                      </a:pPr>
                      <a:endParaRPr sz="900">
                        <a:latin typeface="Times New Roman" panose="02020603050405020304"/>
                        <a:cs typeface="Times New Roman" panose="02020603050405020304"/>
                      </a:endParaRPr>
                    </a:p>
                    <a:p>
                      <a:pPr marL="71120">
                        <a:lnSpc>
                          <a:spcPct val="100000"/>
                        </a:lnSpc>
                        <a:spcBef>
                          <a:spcPts val="5"/>
                        </a:spcBef>
                      </a:pPr>
                      <a:r>
                        <a:rPr sz="900" spc="-10" dirty="0">
                          <a:latin typeface="Calibri" panose="020F0502020204030204"/>
                          <a:cs typeface="Calibri" panose="020F0502020204030204"/>
                        </a:rPr>
                        <a:t>30108</a:t>
                      </a:r>
                      <a:endParaRPr sz="900">
                        <a:latin typeface="Calibri" panose="020F0502020204030204"/>
                        <a:cs typeface="Calibri" panose="020F0502020204030204"/>
                      </a:endParaRPr>
                    </a:p>
                  </a:txBody>
                  <a:tcPr marL="0" marR="0" marT="1587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260"/>
                        </a:spcBef>
                      </a:pPr>
                      <a:r>
                        <a:rPr sz="900" spc="-5" dirty="0">
                          <a:latin typeface="宋体" panose="02010600030101010101" pitchFamily="2" charset="-122"/>
                          <a:cs typeface="宋体" panose="02010600030101010101" pitchFamily="2" charset="-122"/>
                        </a:rPr>
                        <a:t>机关事业单位基本养老保</a:t>
                      </a:r>
                      <a:endParaRPr sz="900">
                        <a:latin typeface="宋体" panose="02010600030101010101" pitchFamily="2" charset="-122"/>
                        <a:cs typeface="宋体" panose="02010600030101010101" pitchFamily="2" charset="-122"/>
                      </a:endParaRPr>
                    </a:p>
                    <a:p>
                      <a:pPr marL="71120">
                        <a:lnSpc>
                          <a:spcPct val="100000"/>
                        </a:lnSpc>
                        <a:spcBef>
                          <a:spcPts val="725"/>
                        </a:spcBef>
                      </a:pPr>
                      <a:r>
                        <a:rPr sz="900" spc="-20" dirty="0">
                          <a:latin typeface="宋体" panose="02010600030101010101" pitchFamily="2" charset="-122"/>
                          <a:cs typeface="宋体" panose="02010600030101010101" pitchFamily="2" charset="-122"/>
                        </a:rPr>
                        <a:t>险缴费</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spcBef>
                          <a:spcPts val="125"/>
                        </a:spcBef>
                      </a:pPr>
                      <a:endParaRPr sz="900">
                        <a:latin typeface="Times New Roman" panose="02020603050405020304"/>
                        <a:cs typeface="Times New Roman" panose="02020603050405020304"/>
                      </a:endParaRPr>
                    </a:p>
                    <a:p>
                      <a:pPr marR="53975" algn="r">
                        <a:lnSpc>
                          <a:spcPct val="100000"/>
                        </a:lnSpc>
                        <a:spcBef>
                          <a:spcPts val="5"/>
                        </a:spcBef>
                      </a:pPr>
                      <a:r>
                        <a:rPr sz="900" spc="-10" dirty="0">
                          <a:latin typeface="宋体" panose="02010600030101010101" pitchFamily="2" charset="-122"/>
                          <a:cs typeface="宋体" panose="02010600030101010101" pitchFamily="2" charset="-122"/>
                        </a:rPr>
                        <a:t>35.90</a:t>
                      </a:r>
                      <a:endParaRPr sz="900">
                        <a:latin typeface="宋体" panose="02010600030101010101" pitchFamily="2" charset="-122"/>
                        <a:cs typeface="宋体" panose="02010600030101010101" pitchFamily="2" charset="-122"/>
                      </a:endParaRPr>
                    </a:p>
                  </a:txBody>
                  <a:tcPr marL="0" marR="0" marT="1587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spcBef>
                          <a:spcPts val="125"/>
                        </a:spcBef>
                      </a:pPr>
                      <a:endParaRPr sz="900">
                        <a:latin typeface="Times New Roman" panose="02020603050405020304"/>
                        <a:cs typeface="Times New Roman" panose="02020603050405020304"/>
                      </a:endParaRPr>
                    </a:p>
                    <a:p>
                      <a:pPr marL="71120">
                        <a:lnSpc>
                          <a:spcPct val="100000"/>
                        </a:lnSpc>
                        <a:spcBef>
                          <a:spcPts val="5"/>
                        </a:spcBef>
                      </a:pPr>
                      <a:r>
                        <a:rPr sz="900" spc="-10" dirty="0">
                          <a:latin typeface="Calibri" panose="020F0502020204030204"/>
                          <a:cs typeface="Calibri" panose="020F0502020204030204"/>
                        </a:rPr>
                        <a:t>30206</a:t>
                      </a:r>
                      <a:endParaRPr sz="900">
                        <a:latin typeface="Calibri" panose="020F0502020204030204"/>
                        <a:cs typeface="Calibri" panose="020F0502020204030204"/>
                      </a:endParaRPr>
                    </a:p>
                  </a:txBody>
                  <a:tcPr marL="0" marR="0" marT="1587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spcBef>
                          <a:spcPts val="125"/>
                        </a:spcBef>
                      </a:pPr>
                      <a:endParaRPr sz="900">
                        <a:latin typeface="Times New Roman" panose="02020603050405020304"/>
                        <a:cs typeface="Times New Roman" panose="02020603050405020304"/>
                      </a:endParaRPr>
                    </a:p>
                    <a:p>
                      <a:pPr marL="71755">
                        <a:lnSpc>
                          <a:spcPct val="100000"/>
                        </a:lnSpc>
                        <a:spcBef>
                          <a:spcPts val="5"/>
                        </a:spcBef>
                      </a:pPr>
                      <a:r>
                        <a:rPr sz="900" spc="-25" dirty="0">
                          <a:latin typeface="宋体" panose="02010600030101010101" pitchFamily="2" charset="-122"/>
                          <a:cs typeface="宋体" panose="02010600030101010101" pitchFamily="2" charset="-122"/>
                        </a:rPr>
                        <a:t>电费</a:t>
                      </a:r>
                      <a:endParaRPr sz="900">
                        <a:latin typeface="宋体" panose="02010600030101010101" pitchFamily="2" charset="-122"/>
                        <a:cs typeface="宋体" panose="02010600030101010101" pitchFamily="2" charset="-122"/>
                      </a:endParaRPr>
                    </a:p>
                  </a:txBody>
                  <a:tcPr marL="0" marR="0" marT="1587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spcBef>
                          <a:spcPts val="125"/>
                        </a:spcBef>
                      </a:pPr>
                      <a:endParaRPr sz="900">
                        <a:latin typeface="Times New Roman" panose="02020603050405020304"/>
                        <a:cs typeface="Times New Roman" panose="02020603050405020304"/>
                      </a:endParaRPr>
                    </a:p>
                    <a:p>
                      <a:pPr marR="63500" algn="r">
                        <a:lnSpc>
                          <a:spcPct val="100000"/>
                        </a:lnSpc>
                        <a:spcBef>
                          <a:spcPts val="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1587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spcBef>
                          <a:spcPts val="125"/>
                        </a:spcBef>
                      </a:pPr>
                      <a:endParaRPr sz="900">
                        <a:latin typeface="Times New Roman" panose="02020603050405020304"/>
                        <a:cs typeface="Times New Roman" panose="02020603050405020304"/>
                      </a:endParaRPr>
                    </a:p>
                    <a:p>
                      <a:pPr marL="71120">
                        <a:lnSpc>
                          <a:spcPct val="100000"/>
                        </a:lnSpc>
                        <a:spcBef>
                          <a:spcPts val="5"/>
                        </a:spcBef>
                      </a:pPr>
                      <a:r>
                        <a:rPr sz="900" spc="-10" dirty="0">
                          <a:latin typeface="Calibri" panose="020F0502020204030204"/>
                          <a:cs typeface="Calibri" panose="020F0502020204030204"/>
                        </a:rPr>
                        <a:t>31005</a:t>
                      </a:r>
                      <a:endParaRPr sz="900">
                        <a:latin typeface="Calibri" panose="020F0502020204030204"/>
                        <a:cs typeface="Calibri" panose="020F0502020204030204"/>
                      </a:endParaRPr>
                    </a:p>
                  </a:txBody>
                  <a:tcPr marL="0" marR="0" marT="1587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spcBef>
                          <a:spcPts val="125"/>
                        </a:spcBef>
                      </a:pPr>
                      <a:endParaRPr sz="900">
                        <a:latin typeface="Times New Roman" panose="02020603050405020304"/>
                        <a:cs typeface="Times New Roman" panose="02020603050405020304"/>
                      </a:endParaRPr>
                    </a:p>
                    <a:p>
                      <a:pPr marL="71120">
                        <a:lnSpc>
                          <a:spcPct val="100000"/>
                        </a:lnSpc>
                        <a:spcBef>
                          <a:spcPts val="5"/>
                        </a:spcBef>
                      </a:pPr>
                      <a:r>
                        <a:rPr sz="900" spc="-10" dirty="0">
                          <a:latin typeface="宋体" panose="02010600030101010101" pitchFamily="2" charset="-122"/>
                          <a:cs typeface="宋体" panose="02010600030101010101" pitchFamily="2" charset="-122"/>
                        </a:rPr>
                        <a:t>基础设施建设</a:t>
                      </a:r>
                      <a:endParaRPr sz="900">
                        <a:latin typeface="宋体" panose="02010600030101010101" pitchFamily="2" charset="-122"/>
                        <a:cs typeface="宋体" panose="02010600030101010101" pitchFamily="2" charset="-122"/>
                      </a:endParaRPr>
                    </a:p>
                  </a:txBody>
                  <a:tcPr marL="0" marR="0" marT="1587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spcBef>
                          <a:spcPts val="125"/>
                        </a:spcBef>
                      </a:pPr>
                      <a:endParaRPr sz="900">
                        <a:latin typeface="Times New Roman" panose="02020603050405020304"/>
                        <a:cs typeface="Times New Roman" panose="02020603050405020304"/>
                      </a:endParaRPr>
                    </a:p>
                    <a:p>
                      <a:pPr marR="53975" algn="r">
                        <a:lnSpc>
                          <a:spcPct val="100000"/>
                        </a:lnSpc>
                        <a:spcBef>
                          <a:spcPts val="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1587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marL="71120">
                        <a:lnSpc>
                          <a:spcPct val="100000"/>
                        </a:lnSpc>
                        <a:spcBef>
                          <a:spcPts val="335"/>
                        </a:spcBef>
                      </a:pPr>
                      <a:r>
                        <a:rPr sz="900" spc="-10" dirty="0">
                          <a:latin typeface="Calibri" panose="020F0502020204030204"/>
                          <a:cs typeface="Calibri" panose="020F0502020204030204"/>
                        </a:rPr>
                        <a:t>30109</a:t>
                      </a:r>
                      <a:endParaRPr sz="900">
                        <a:latin typeface="Calibri" panose="020F0502020204030204"/>
                        <a:cs typeface="Calibri" panose="020F0502020204030204"/>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335"/>
                        </a:spcBef>
                      </a:pPr>
                      <a:r>
                        <a:rPr sz="900" spc="-10" dirty="0">
                          <a:latin typeface="宋体" panose="02010600030101010101" pitchFamily="2" charset="-122"/>
                          <a:cs typeface="宋体" panose="02010600030101010101" pitchFamily="2" charset="-122"/>
                        </a:rPr>
                        <a:t>职业年金缴费</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33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335"/>
                        </a:spcBef>
                      </a:pPr>
                      <a:r>
                        <a:rPr sz="900" spc="-10" dirty="0">
                          <a:latin typeface="Calibri" panose="020F0502020204030204"/>
                          <a:cs typeface="Calibri" panose="020F0502020204030204"/>
                        </a:rPr>
                        <a:t>30207</a:t>
                      </a:r>
                      <a:endParaRPr sz="900">
                        <a:latin typeface="Calibri" panose="020F0502020204030204"/>
                        <a:cs typeface="Calibri" panose="020F0502020204030204"/>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755">
                        <a:lnSpc>
                          <a:spcPct val="100000"/>
                        </a:lnSpc>
                        <a:spcBef>
                          <a:spcPts val="335"/>
                        </a:spcBef>
                      </a:pPr>
                      <a:r>
                        <a:rPr sz="900" spc="-20" dirty="0">
                          <a:latin typeface="宋体" panose="02010600030101010101" pitchFamily="2" charset="-122"/>
                          <a:cs typeface="宋体" panose="02010600030101010101" pitchFamily="2" charset="-122"/>
                        </a:rPr>
                        <a:t>邮电费</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33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335"/>
                        </a:spcBef>
                      </a:pPr>
                      <a:r>
                        <a:rPr sz="900" spc="-10" dirty="0">
                          <a:latin typeface="Calibri" panose="020F0502020204030204"/>
                          <a:cs typeface="Calibri" panose="020F0502020204030204"/>
                        </a:rPr>
                        <a:t>31006</a:t>
                      </a:r>
                      <a:endParaRPr sz="900">
                        <a:latin typeface="Calibri" panose="020F0502020204030204"/>
                        <a:cs typeface="Calibri" panose="020F0502020204030204"/>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335"/>
                        </a:spcBef>
                      </a:pPr>
                      <a:r>
                        <a:rPr sz="900" spc="-15" dirty="0">
                          <a:latin typeface="宋体" panose="02010600030101010101" pitchFamily="2" charset="-122"/>
                          <a:cs typeface="宋体" panose="02010600030101010101" pitchFamily="2" charset="-122"/>
                        </a:rPr>
                        <a:t>大型修缮</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33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a:txBody>
                    <a:bodyPr/>
                    <a:lstStyle/>
                    <a:p>
                      <a:pPr marL="71120">
                        <a:lnSpc>
                          <a:spcPct val="100000"/>
                        </a:lnSpc>
                        <a:spcBef>
                          <a:spcPts val="260"/>
                        </a:spcBef>
                      </a:pPr>
                      <a:r>
                        <a:rPr sz="900" spc="-10" dirty="0">
                          <a:latin typeface="Calibri" panose="020F0502020204030204"/>
                          <a:cs typeface="Calibri" panose="020F0502020204030204"/>
                        </a:rPr>
                        <a:t>30110</a:t>
                      </a:r>
                      <a:endParaRPr sz="900">
                        <a:latin typeface="Calibri" panose="020F0502020204030204"/>
                        <a:cs typeface="Calibri" panose="020F0502020204030204"/>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260"/>
                        </a:spcBef>
                      </a:pPr>
                      <a:r>
                        <a:rPr sz="900" spc="-5" dirty="0">
                          <a:latin typeface="宋体" panose="02010600030101010101" pitchFamily="2" charset="-122"/>
                          <a:cs typeface="宋体" panose="02010600030101010101" pitchFamily="2" charset="-122"/>
                        </a:rPr>
                        <a:t>职工基本医疗保险缴费</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260"/>
                        </a:spcBef>
                      </a:pPr>
                      <a:r>
                        <a:rPr sz="900" spc="-20" dirty="0">
                          <a:latin typeface="宋体" panose="02010600030101010101" pitchFamily="2" charset="-122"/>
                          <a:cs typeface="宋体" panose="02010600030101010101" pitchFamily="2" charset="-122"/>
                        </a:rPr>
                        <a:t>9.07</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260"/>
                        </a:spcBef>
                      </a:pPr>
                      <a:r>
                        <a:rPr sz="900" spc="-10" dirty="0">
                          <a:latin typeface="Calibri" panose="020F0502020204030204"/>
                          <a:cs typeface="Calibri" panose="020F0502020204030204"/>
                        </a:rPr>
                        <a:t>30208</a:t>
                      </a:r>
                      <a:endParaRPr sz="900">
                        <a:latin typeface="Calibri" panose="020F0502020204030204"/>
                        <a:cs typeface="Calibri" panose="020F0502020204030204"/>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755">
                        <a:lnSpc>
                          <a:spcPct val="100000"/>
                        </a:lnSpc>
                        <a:spcBef>
                          <a:spcPts val="260"/>
                        </a:spcBef>
                      </a:pPr>
                      <a:r>
                        <a:rPr sz="900" spc="-20" dirty="0">
                          <a:latin typeface="宋体" panose="02010600030101010101" pitchFamily="2" charset="-122"/>
                          <a:cs typeface="宋体" panose="02010600030101010101" pitchFamily="2" charset="-122"/>
                        </a:rPr>
                        <a:t>取暖费</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26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260"/>
                        </a:spcBef>
                      </a:pPr>
                      <a:r>
                        <a:rPr sz="900" spc="-10" dirty="0">
                          <a:latin typeface="Calibri" panose="020F0502020204030204"/>
                          <a:cs typeface="Calibri" panose="020F0502020204030204"/>
                        </a:rPr>
                        <a:t>31007</a:t>
                      </a:r>
                      <a:endParaRPr sz="900">
                        <a:latin typeface="Calibri" panose="020F0502020204030204"/>
                        <a:cs typeface="Calibri" panose="020F0502020204030204"/>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260"/>
                        </a:spcBef>
                      </a:pPr>
                      <a:r>
                        <a:rPr sz="900" spc="-5" dirty="0">
                          <a:latin typeface="宋体" panose="02010600030101010101" pitchFamily="2" charset="-122"/>
                          <a:cs typeface="宋体" panose="02010600030101010101" pitchFamily="2" charset="-122"/>
                        </a:rPr>
                        <a:t>信息网络及软件购置更新</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26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marL="71120">
                        <a:lnSpc>
                          <a:spcPct val="100000"/>
                        </a:lnSpc>
                        <a:spcBef>
                          <a:spcPts val="335"/>
                        </a:spcBef>
                      </a:pPr>
                      <a:r>
                        <a:rPr sz="900" spc="-10" dirty="0">
                          <a:latin typeface="Calibri" panose="020F0502020204030204"/>
                          <a:cs typeface="Calibri" panose="020F0502020204030204"/>
                        </a:rPr>
                        <a:t>30111</a:t>
                      </a:r>
                      <a:endParaRPr sz="900">
                        <a:latin typeface="Calibri" panose="020F0502020204030204"/>
                        <a:cs typeface="Calibri" panose="020F0502020204030204"/>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335"/>
                        </a:spcBef>
                      </a:pPr>
                      <a:r>
                        <a:rPr sz="900" spc="-10" dirty="0">
                          <a:latin typeface="宋体" panose="02010600030101010101" pitchFamily="2" charset="-122"/>
                          <a:cs typeface="宋体" panose="02010600030101010101" pitchFamily="2" charset="-122"/>
                        </a:rPr>
                        <a:t>公务员医疗补助缴费</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335"/>
                        </a:spcBef>
                      </a:pPr>
                      <a:r>
                        <a:rPr sz="900" spc="-20" dirty="0">
                          <a:latin typeface="宋体" panose="02010600030101010101" pitchFamily="2" charset="-122"/>
                          <a:cs typeface="宋体" panose="02010600030101010101" pitchFamily="2" charset="-122"/>
                        </a:rPr>
                        <a:t>2.25</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335"/>
                        </a:spcBef>
                      </a:pPr>
                      <a:r>
                        <a:rPr sz="900" spc="-10" dirty="0">
                          <a:latin typeface="Calibri" panose="020F0502020204030204"/>
                          <a:cs typeface="Calibri" panose="020F0502020204030204"/>
                        </a:rPr>
                        <a:t>30209</a:t>
                      </a:r>
                      <a:endParaRPr sz="900">
                        <a:latin typeface="Calibri" panose="020F0502020204030204"/>
                        <a:cs typeface="Calibri" panose="020F0502020204030204"/>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755">
                        <a:lnSpc>
                          <a:spcPct val="100000"/>
                        </a:lnSpc>
                        <a:spcBef>
                          <a:spcPts val="335"/>
                        </a:spcBef>
                      </a:pPr>
                      <a:r>
                        <a:rPr sz="900" spc="-10" dirty="0">
                          <a:latin typeface="宋体" panose="02010600030101010101" pitchFamily="2" charset="-122"/>
                          <a:cs typeface="宋体" panose="02010600030101010101" pitchFamily="2" charset="-122"/>
                        </a:rPr>
                        <a:t>物业管理费</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33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335"/>
                        </a:spcBef>
                      </a:pPr>
                      <a:r>
                        <a:rPr sz="900" spc="-10" dirty="0">
                          <a:latin typeface="Calibri" panose="020F0502020204030204"/>
                          <a:cs typeface="Calibri" panose="020F0502020204030204"/>
                        </a:rPr>
                        <a:t>31008</a:t>
                      </a:r>
                      <a:endParaRPr sz="900">
                        <a:latin typeface="Calibri" panose="020F0502020204030204"/>
                        <a:cs typeface="Calibri" panose="020F0502020204030204"/>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335"/>
                        </a:spcBef>
                      </a:pPr>
                      <a:r>
                        <a:rPr sz="900" spc="-15" dirty="0">
                          <a:latin typeface="宋体" panose="02010600030101010101" pitchFamily="2" charset="-122"/>
                          <a:cs typeface="宋体" panose="02010600030101010101" pitchFamily="2" charset="-122"/>
                        </a:rPr>
                        <a:t>物资储备</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33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a:txBody>
                    <a:bodyPr/>
                    <a:lstStyle/>
                    <a:p>
                      <a:pPr marL="71120">
                        <a:lnSpc>
                          <a:spcPct val="100000"/>
                        </a:lnSpc>
                        <a:spcBef>
                          <a:spcPts val="260"/>
                        </a:spcBef>
                      </a:pPr>
                      <a:r>
                        <a:rPr sz="900" spc="-10" dirty="0">
                          <a:latin typeface="Calibri" panose="020F0502020204030204"/>
                          <a:cs typeface="Calibri" panose="020F0502020204030204"/>
                        </a:rPr>
                        <a:t>30112</a:t>
                      </a:r>
                      <a:endParaRPr sz="900">
                        <a:latin typeface="Calibri" panose="020F0502020204030204"/>
                        <a:cs typeface="Calibri" panose="020F0502020204030204"/>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260"/>
                        </a:spcBef>
                      </a:pPr>
                      <a:r>
                        <a:rPr sz="900" spc="-10" dirty="0">
                          <a:latin typeface="宋体" panose="02010600030101010101" pitchFamily="2" charset="-122"/>
                          <a:cs typeface="宋体" panose="02010600030101010101" pitchFamily="2" charset="-122"/>
                        </a:rPr>
                        <a:t>其他社会保障缴费</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260"/>
                        </a:spcBef>
                      </a:pPr>
                      <a:r>
                        <a:rPr sz="900" spc="-10" dirty="0">
                          <a:latin typeface="宋体" panose="02010600030101010101" pitchFamily="2" charset="-122"/>
                          <a:cs typeface="宋体" panose="02010600030101010101" pitchFamily="2" charset="-122"/>
                        </a:rPr>
                        <a:t>36.91</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260"/>
                        </a:spcBef>
                      </a:pPr>
                      <a:r>
                        <a:rPr sz="900" spc="-10" dirty="0">
                          <a:latin typeface="Calibri" panose="020F0502020204030204"/>
                          <a:cs typeface="Calibri" panose="020F0502020204030204"/>
                        </a:rPr>
                        <a:t>30211</a:t>
                      </a:r>
                      <a:endParaRPr sz="900">
                        <a:latin typeface="Calibri" panose="020F0502020204030204"/>
                        <a:cs typeface="Calibri" panose="020F0502020204030204"/>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755">
                        <a:lnSpc>
                          <a:spcPct val="100000"/>
                        </a:lnSpc>
                        <a:spcBef>
                          <a:spcPts val="260"/>
                        </a:spcBef>
                      </a:pPr>
                      <a:r>
                        <a:rPr sz="900" spc="-20" dirty="0">
                          <a:latin typeface="宋体" panose="02010600030101010101" pitchFamily="2" charset="-122"/>
                          <a:cs typeface="宋体" panose="02010600030101010101" pitchFamily="2" charset="-122"/>
                        </a:rPr>
                        <a:t>差旅费</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26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260"/>
                        </a:spcBef>
                      </a:pPr>
                      <a:r>
                        <a:rPr sz="900" spc="-10" dirty="0">
                          <a:latin typeface="Calibri" panose="020F0502020204030204"/>
                          <a:cs typeface="Calibri" panose="020F0502020204030204"/>
                        </a:rPr>
                        <a:t>31009</a:t>
                      </a:r>
                      <a:endParaRPr sz="900">
                        <a:latin typeface="Calibri" panose="020F0502020204030204"/>
                        <a:cs typeface="Calibri" panose="020F0502020204030204"/>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260"/>
                        </a:spcBef>
                      </a:pPr>
                      <a:r>
                        <a:rPr sz="900" spc="-15" dirty="0">
                          <a:latin typeface="宋体" panose="02010600030101010101" pitchFamily="2" charset="-122"/>
                          <a:cs typeface="宋体" panose="02010600030101010101" pitchFamily="2" charset="-122"/>
                        </a:rPr>
                        <a:t>土地补偿</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26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marL="71120">
                        <a:lnSpc>
                          <a:spcPct val="100000"/>
                        </a:lnSpc>
                        <a:spcBef>
                          <a:spcPts val="340"/>
                        </a:spcBef>
                      </a:pPr>
                      <a:r>
                        <a:rPr sz="900" spc="-10" dirty="0">
                          <a:latin typeface="Calibri" panose="020F0502020204030204"/>
                          <a:cs typeface="Calibri" panose="020F0502020204030204"/>
                        </a:rPr>
                        <a:t>30113</a:t>
                      </a:r>
                      <a:endParaRPr sz="900">
                        <a:latin typeface="Calibri" panose="020F0502020204030204"/>
                        <a:cs typeface="Calibri" panose="020F0502020204030204"/>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340"/>
                        </a:spcBef>
                      </a:pPr>
                      <a:r>
                        <a:rPr sz="900" spc="-10" dirty="0">
                          <a:latin typeface="宋体" panose="02010600030101010101" pitchFamily="2" charset="-122"/>
                          <a:cs typeface="宋体" panose="02010600030101010101" pitchFamily="2" charset="-122"/>
                        </a:rPr>
                        <a:t>住房公积金</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340"/>
                        </a:spcBef>
                      </a:pPr>
                      <a:r>
                        <a:rPr sz="900" spc="-10" dirty="0">
                          <a:latin typeface="宋体" panose="02010600030101010101" pitchFamily="2" charset="-122"/>
                          <a:cs typeface="宋体" panose="02010600030101010101" pitchFamily="2" charset="-122"/>
                        </a:rPr>
                        <a:t>47.72</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340"/>
                        </a:spcBef>
                      </a:pPr>
                      <a:r>
                        <a:rPr sz="900" spc="-10" dirty="0">
                          <a:latin typeface="Calibri" panose="020F0502020204030204"/>
                          <a:cs typeface="Calibri" panose="020F0502020204030204"/>
                        </a:rPr>
                        <a:t>30212</a:t>
                      </a:r>
                      <a:endParaRPr sz="900">
                        <a:latin typeface="Calibri" panose="020F0502020204030204"/>
                        <a:cs typeface="Calibri" panose="020F0502020204030204"/>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755">
                        <a:lnSpc>
                          <a:spcPct val="100000"/>
                        </a:lnSpc>
                        <a:spcBef>
                          <a:spcPts val="340"/>
                        </a:spcBef>
                      </a:pPr>
                      <a:r>
                        <a:rPr sz="900" dirty="0">
                          <a:latin typeface="宋体" panose="02010600030101010101" pitchFamily="2" charset="-122"/>
                          <a:cs typeface="宋体" panose="02010600030101010101" pitchFamily="2" charset="-122"/>
                        </a:rPr>
                        <a:t>因公出国（境）</a:t>
                      </a:r>
                      <a:r>
                        <a:rPr sz="900" spc="-25" dirty="0">
                          <a:latin typeface="宋体" panose="02010600030101010101" pitchFamily="2" charset="-122"/>
                          <a:cs typeface="宋体" panose="02010600030101010101" pitchFamily="2" charset="-122"/>
                        </a:rPr>
                        <a:t>费用</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34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340"/>
                        </a:spcBef>
                      </a:pPr>
                      <a:r>
                        <a:rPr sz="900" spc="-10" dirty="0">
                          <a:latin typeface="Calibri" panose="020F0502020204030204"/>
                          <a:cs typeface="Calibri" panose="020F0502020204030204"/>
                        </a:rPr>
                        <a:t>31010</a:t>
                      </a:r>
                      <a:endParaRPr sz="900">
                        <a:latin typeface="Calibri" panose="020F0502020204030204"/>
                        <a:cs typeface="Calibri" panose="020F0502020204030204"/>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340"/>
                        </a:spcBef>
                      </a:pPr>
                      <a:r>
                        <a:rPr sz="900" spc="-15" dirty="0">
                          <a:latin typeface="宋体" panose="02010600030101010101" pitchFamily="2" charset="-122"/>
                          <a:cs typeface="宋体" panose="02010600030101010101" pitchFamily="2" charset="-122"/>
                        </a:rPr>
                        <a:t>安置补助</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34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marL="71120">
                        <a:lnSpc>
                          <a:spcPct val="100000"/>
                        </a:lnSpc>
                        <a:spcBef>
                          <a:spcPts val="340"/>
                        </a:spcBef>
                      </a:pPr>
                      <a:r>
                        <a:rPr sz="900" spc="-10" dirty="0">
                          <a:latin typeface="Calibri" panose="020F0502020204030204"/>
                          <a:cs typeface="Calibri" panose="020F0502020204030204"/>
                        </a:rPr>
                        <a:t>30114</a:t>
                      </a:r>
                      <a:endParaRPr sz="900">
                        <a:latin typeface="Calibri" panose="020F0502020204030204"/>
                        <a:cs typeface="Calibri" panose="020F0502020204030204"/>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340"/>
                        </a:spcBef>
                      </a:pPr>
                      <a:r>
                        <a:rPr sz="900" spc="-20" dirty="0">
                          <a:latin typeface="宋体" panose="02010600030101010101" pitchFamily="2" charset="-122"/>
                          <a:cs typeface="宋体" panose="02010600030101010101" pitchFamily="2" charset="-122"/>
                        </a:rPr>
                        <a:t>医疗费</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34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340"/>
                        </a:spcBef>
                      </a:pPr>
                      <a:r>
                        <a:rPr sz="900" spc="-10" dirty="0">
                          <a:latin typeface="Calibri" panose="020F0502020204030204"/>
                          <a:cs typeface="Calibri" panose="020F0502020204030204"/>
                        </a:rPr>
                        <a:t>30213</a:t>
                      </a:r>
                      <a:endParaRPr sz="900">
                        <a:latin typeface="Calibri" panose="020F0502020204030204"/>
                        <a:cs typeface="Calibri" panose="020F0502020204030204"/>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755">
                        <a:lnSpc>
                          <a:spcPct val="100000"/>
                        </a:lnSpc>
                        <a:spcBef>
                          <a:spcPts val="340"/>
                        </a:spcBef>
                      </a:pPr>
                      <a:r>
                        <a:rPr sz="900" dirty="0">
                          <a:latin typeface="宋体" panose="02010600030101010101" pitchFamily="2" charset="-122"/>
                          <a:cs typeface="宋体" panose="02010600030101010101" pitchFamily="2" charset="-122"/>
                        </a:rPr>
                        <a:t>维修（护）</a:t>
                      </a:r>
                      <a:r>
                        <a:rPr sz="900" spc="-50" dirty="0">
                          <a:latin typeface="宋体" panose="02010600030101010101" pitchFamily="2" charset="-122"/>
                          <a:cs typeface="宋体" panose="02010600030101010101" pitchFamily="2" charset="-122"/>
                        </a:rPr>
                        <a:t>费</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34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340"/>
                        </a:spcBef>
                      </a:pPr>
                      <a:r>
                        <a:rPr sz="900" spc="-10" dirty="0">
                          <a:latin typeface="Calibri" panose="020F0502020204030204"/>
                          <a:cs typeface="Calibri" panose="020F0502020204030204"/>
                        </a:rPr>
                        <a:t>31011</a:t>
                      </a:r>
                      <a:endParaRPr sz="900">
                        <a:latin typeface="Calibri" panose="020F0502020204030204"/>
                        <a:cs typeface="Calibri" panose="020F0502020204030204"/>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340"/>
                        </a:spcBef>
                      </a:pPr>
                      <a:r>
                        <a:rPr sz="900" spc="-5" dirty="0">
                          <a:latin typeface="宋体" panose="02010600030101010101" pitchFamily="2" charset="-122"/>
                          <a:cs typeface="宋体" panose="02010600030101010101" pitchFamily="2" charset="-122"/>
                        </a:rPr>
                        <a:t>地上附着物和青苗补偿</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34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a:txBody>
                    <a:bodyPr/>
                    <a:lstStyle/>
                    <a:p>
                      <a:pPr marL="71120">
                        <a:lnSpc>
                          <a:spcPct val="100000"/>
                        </a:lnSpc>
                        <a:spcBef>
                          <a:spcPts val="265"/>
                        </a:spcBef>
                      </a:pPr>
                      <a:r>
                        <a:rPr sz="900" spc="-10" dirty="0">
                          <a:latin typeface="Calibri" panose="020F0502020204030204"/>
                          <a:cs typeface="Calibri" panose="020F0502020204030204"/>
                        </a:rPr>
                        <a:t>30199</a:t>
                      </a:r>
                      <a:endParaRPr sz="900">
                        <a:latin typeface="Calibri" panose="020F0502020204030204"/>
                        <a:cs typeface="Calibri" panose="020F0502020204030204"/>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265"/>
                        </a:spcBef>
                      </a:pPr>
                      <a:r>
                        <a:rPr sz="900" spc="-10" dirty="0">
                          <a:latin typeface="宋体" panose="02010600030101010101" pitchFamily="2" charset="-122"/>
                          <a:cs typeface="宋体" panose="02010600030101010101" pitchFamily="2" charset="-122"/>
                        </a:rPr>
                        <a:t>其他工资福利支出</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265"/>
                        </a:spcBef>
                      </a:pPr>
                      <a:r>
                        <a:rPr sz="900" spc="-10" dirty="0">
                          <a:latin typeface="宋体" panose="02010600030101010101" pitchFamily="2" charset="-122"/>
                          <a:cs typeface="宋体" panose="02010600030101010101" pitchFamily="2" charset="-122"/>
                        </a:rPr>
                        <a:t>59.21</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265"/>
                        </a:spcBef>
                      </a:pPr>
                      <a:r>
                        <a:rPr sz="900" spc="-10" dirty="0">
                          <a:latin typeface="Calibri" panose="020F0502020204030204"/>
                          <a:cs typeface="Calibri" panose="020F0502020204030204"/>
                        </a:rPr>
                        <a:t>30214</a:t>
                      </a:r>
                      <a:endParaRPr sz="900">
                        <a:latin typeface="Calibri" panose="020F0502020204030204"/>
                        <a:cs typeface="Calibri" panose="020F0502020204030204"/>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755">
                        <a:lnSpc>
                          <a:spcPct val="100000"/>
                        </a:lnSpc>
                        <a:spcBef>
                          <a:spcPts val="265"/>
                        </a:spcBef>
                      </a:pPr>
                      <a:r>
                        <a:rPr sz="900" spc="-20" dirty="0">
                          <a:latin typeface="宋体" panose="02010600030101010101" pitchFamily="2" charset="-122"/>
                          <a:cs typeface="宋体" panose="02010600030101010101" pitchFamily="2" charset="-122"/>
                        </a:rPr>
                        <a:t>租赁费</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26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265"/>
                        </a:spcBef>
                      </a:pPr>
                      <a:r>
                        <a:rPr sz="900" spc="-10" dirty="0">
                          <a:latin typeface="Calibri" panose="020F0502020204030204"/>
                          <a:cs typeface="Calibri" panose="020F0502020204030204"/>
                        </a:rPr>
                        <a:t>31012</a:t>
                      </a:r>
                      <a:endParaRPr sz="900">
                        <a:latin typeface="Calibri" panose="020F0502020204030204"/>
                        <a:cs typeface="Calibri" panose="020F0502020204030204"/>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265"/>
                        </a:spcBef>
                      </a:pPr>
                      <a:r>
                        <a:rPr sz="900" spc="-15" dirty="0">
                          <a:latin typeface="宋体" panose="02010600030101010101" pitchFamily="2" charset="-122"/>
                          <a:cs typeface="宋体" panose="02010600030101010101" pitchFamily="2" charset="-122"/>
                        </a:rPr>
                        <a:t>拆迁补偿</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26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marL="71120">
                        <a:lnSpc>
                          <a:spcPct val="100000"/>
                        </a:lnSpc>
                        <a:spcBef>
                          <a:spcPts val="340"/>
                        </a:spcBef>
                      </a:pPr>
                      <a:r>
                        <a:rPr sz="900" spc="-25" dirty="0">
                          <a:latin typeface="Calibri" panose="020F0502020204030204"/>
                          <a:cs typeface="Calibri" panose="020F0502020204030204"/>
                        </a:rPr>
                        <a:t>303</a:t>
                      </a:r>
                      <a:endParaRPr sz="900">
                        <a:latin typeface="Calibri" panose="020F0502020204030204"/>
                        <a:cs typeface="Calibri" panose="020F0502020204030204"/>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340"/>
                        </a:spcBef>
                      </a:pPr>
                      <a:r>
                        <a:rPr sz="900" spc="-10" dirty="0">
                          <a:latin typeface="宋体" panose="02010600030101010101" pitchFamily="2" charset="-122"/>
                          <a:cs typeface="宋体" panose="02010600030101010101" pitchFamily="2" charset="-122"/>
                        </a:rPr>
                        <a:t>对个人和家庭的补助</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340"/>
                        </a:spcBef>
                      </a:pPr>
                      <a:r>
                        <a:rPr sz="900" spc="-10" dirty="0">
                          <a:latin typeface="宋体" panose="02010600030101010101" pitchFamily="2" charset="-122"/>
                          <a:cs typeface="宋体" panose="02010600030101010101" pitchFamily="2" charset="-122"/>
                        </a:rPr>
                        <a:t>65.63</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340"/>
                        </a:spcBef>
                      </a:pPr>
                      <a:r>
                        <a:rPr sz="900" spc="-10" dirty="0">
                          <a:latin typeface="Calibri" panose="020F0502020204030204"/>
                          <a:cs typeface="Calibri" panose="020F0502020204030204"/>
                        </a:rPr>
                        <a:t>30215</a:t>
                      </a:r>
                      <a:endParaRPr sz="900">
                        <a:latin typeface="Calibri" panose="020F0502020204030204"/>
                        <a:cs typeface="Calibri" panose="020F0502020204030204"/>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755">
                        <a:lnSpc>
                          <a:spcPct val="100000"/>
                        </a:lnSpc>
                        <a:spcBef>
                          <a:spcPts val="340"/>
                        </a:spcBef>
                      </a:pPr>
                      <a:r>
                        <a:rPr sz="900" spc="-20" dirty="0">
                          <a:latin typeface="宋体" panose="02010600030101010101" pitchFamily="2" charset="-122"/>
                          <a:cs typeface="宋体" panose="02010600030101010101" pitchFamily="2" charset="-122"/>
                        </a:rPr>
                        <a:t>会议费</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34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340"/>
                        </a:spcBef>
                      </a:pPr>
                      <a:r>
                        <a:rPr sz="900" spc="-10" dirty="0">
                          <a:latin typeface="Calibri" panose="020F0502020204030204"/>
                          <a:cs typeface="Calibri" panose="020F0502020204030204"/>
                        </a:rPr>
                        <a:t>31013</a:t>
                      </a:r>
                      <a:endParaRPr sz="900">
                        <a:latin typeface="Calibri" panose="020F0502020204030204"/>
                        <a:cs typeface="Calibri" panose="020F0502020204030204"/>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340"/>
                        </a:spcBef>
                      </a:pPr>
                      <a:r>
                        <a:rPr sz="900" spc="-10" dirty="0">
                          <a:latin typeface="宋体" panose="02010600030101010101" pitchFamily="2" charset="-122"/>
                          <a:cs typeface="宋体" panose="02010600030101010101" pitchFamily="2" charset="-122"/>
                        </a:rPr>
                        <a:t>公务用车购置</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34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a:txBody>
                    <a:bodyPr/>
                    <a:lstStyle/>
                    <a:p>
                      <a:pPr marL="71120">
                        <a:lnSpc>
                          <a:spcPct val="100000"/>
                        </a:lnSpc>
                        <a:spcBef>
                          <a:spcPts val="265"/>
                        </a:spcBef>
                      </a:pPr>
                      <a:r>
                        <a:rPr sz="900" spc="-10" dirty="0">
                          <a:latin typeface="Calibri" panose="020F0502020204030204"/>
                          <a:cs typeface="Calibri" panose="020F0502020204030204"/>
                        </a:rPr>
                        <a:t>30301</a:t>
                      </a:r>
                      <a:endParaRPr sz="900">
                        <a:latin typeface="Calibri" panose="020F0502020204030204"/>
                        <a:cs typeface="Calibri" panose="020F0502020204030204"/>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265"/>
                        </a:spcBef>
                      </a:pPr>
                      <a:r>
                        <a:rPr sz="900" spc="-20" dirty="0">
                          <a:latin typeface="宋体" panose="02010600030101010101" pitchFamily="2" charset="-122"/>
                          <a:cs typeface="宋体" panose="02010600030101010101" pitchFamily="2" charset="-122"/>
                        </a:rPr>
                        <a:t>离休费</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26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265"/>
                        </a:spcBef>
                      </a:pPr>
                      <a:r>
                        <a:rPr sz="900" spc="-10" dirty="0">
                          <a:latin typeface="Calibri" panose="020F0502020204030204"/>
                          <a:cs typeface="Calibri" panose="020F0502020204030204"/>
                        </a:rPr>
                        <a:t>30216</a:t>
                      </a:r>
                      <a:endParaRPr sz="900">
                        <a:latin typeface="Calibri" panose="020F0502020204030204"/>
                        <a:cs typeface="Calibri" panose="020F0502020204030204"/>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755">
                        <a:lnSpc>
                          <a:spcPct val="100000"/>
                        </a:lnSpc>
                        <a:spcBef>
                          <a:spcPts val="265"/>
                        </a:spcBef>
                      </a:pPr>
                      <a:r>
                        <a:rPr sz="900" spc="-20" dirty="0">
                          <a:latin typeface="宋体" panose="02010600030101010101" pitchFamily="2" charset="-122"/>
                          <a:cs typeface="宋体" panose="02010600030101010101" pitchFamily="2" charset="-122"/>
                        </a:rPr>
                        <a:t>培训费</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26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265"/>
                        </a:spcBef>
                      </a:pPr>
                      <a:r>
                        <a:rPr sz="900" spc="-10" dirty="0">
                          <a:latin typeface="Calibri" panose="020F0502020204030204"/>
                          <a:cs typeface="Calibri" panose="020F0502020204030204"/>
                        </a:rPr>
                        <a:t>31019</a:t>
                      </a:r>
                      <a:endParaRPr sz="900">
                        <a:latin typeface="Calibri" panose="020F0502020204030204"/>
                        <a:cs typeface="Calibri" panose="020F0502020204030204"/>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265"/>
                        </a:spcBef>
                      </a:pPr>
                      <a:r>
                        <a:rPr sz="900" spc="-10" dirty="0">
                          <a:latin typeface="宋体" panose="02010600030101010101" pitchFamily="2" charset="-122"/>
                          <a:cs typeface="宋体" panose="02010600030101010101" pitchFamily="2" charset="-122"/>
                        </a:rPr>
                        <a:t>其他交通工具购置</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26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883919" y="901596"/>
            <a:ext cx="5786120" cy="8425815"/>
          </a:xfrm>
          <a:prstGeom prst="rect">
            <a:avLst/>
          </a:prstGeom>
        </p:spPr>
        <p:txBody>
          <a:bodyPr vert="horz" wrap="square" lIns="0" tIns="198120" rIns="0" bIns="0" rtlCol="0">
            <a:spAutoFit/>
          </a:bodyPr>
          <a:lstStyle/>
          <a:p>
            <a:pPr marL="8890" algn="ctr">
              <a:lnSpc>
                <a:spcPct val="100000"/>
              </a:lnSpc>
              <a:spcBef>
                <a:spcPts val="1560"/>
              </a:spcBef>
            </a:pPr>
            <a:r>
              <a:rPr sz="2150" spc="5" dirty="0">
                <a:latin typeface="宋体" panose="02010600030101010101" pitchFamily="2" charset="-122"/>
                <a:cs typeface="宋体" panose="02010600030101010101" pitchFamily="2" charset="-122"/>
              </a:rPr>
              <a:t>目 录</a:t>
            </a:r>
            <a:endParaRPr sz="2150">
              <a:latin typeface="宋体" panose="02010600030101010101" pitchFamily="2" charset="-122"/>
              <a:cs typeface="宋体" panose="02010600030101010101" pitchFamily="2" charset="-122"/>
            </a:endParaRPr>
          </a:p>
          <a:p>
            <a:pPr marL="12700">
              <a:lnSpc>
                <a:spcPct val="100000"/>
              </a:lnSpc>
              <a:spcBef>
                <a:spcPts val="995"/>
              </a:spcBef>
            </a:pPr>
            <a:r>
              <a:rPr sz="1500" b="1" spc="75" dirty="0">
                <a:latin typeface="Microsoft JhengHei" panose="020B0604030504040204" charset="-120"/>
                <a:cs typeface="Microsoft JhengHei" panose="020B0604030504040204" charset="-120"/>
                <a:hlinkClick r:id="rId1" action="ppaction://hlinksldjump"/>
              </a:rPr>
              <a:t>第一部分 部门概况 </a:t>
            </a:r>
            <a:r>
              <a:rPr sz="1500" b="1" spc="430" dirty="0">
                <a:latin typeface="Times New Roman" panose="02020603050405020304"/>
                <a:cs typeface="Times New Roman" panose="02020603050405020304"/>
                <a:hlinkClick r:id="rId1" action="ppaction://hlinksldjump"/>
              </a:rPr>
              <a:t>..................................... </a:t>
            </a:r>
            <a:r>
              <a:rPr sz="1500" b="1" spc="-50" dirty="0">
                <a:latin typeface="Times New Roman" panose="02020603050405020304"/>
                <a:cs typeface="Times New Roman" panose="02020603050405020304"/>
                <a:hlinkClick r:id="rId1" action="ppaction://hlinksldjump"/>
              </a:rPr>
              <a:t>1</a:t>
            </a:r>
            <a:endParaRPr sz="1500">
              <a:latin typeface="Times New Roman" panose="02020603050405020304"/>
              <a:cs typeface="Times New Roman" panose="02020603050405020304"/>
            </a:endParaRPr>
          </a:p>
          <a:p>
            <a:pPr marL="12700">
              <a:lnSpc>
                <a:spcPct val="100000"/>
              </a:lnSpc>
              <a:spcBef>
                <a:spcPts val="1355"/>
              </a:spcBef>
            </a:pPr>
            <a:r>
              <a:rPr sz="1500" spc="-15" dirty="0">
                <a:latin typeface="宋体" panose="02010600030101010101" pitchFamily="2" charset="-122"/>
                <a:cs typeface="宋体" panose="02010600030101010101" pitchFamily="2" charset="-122"/>
                <a:hlinkClick r:id="rId2" action="ppaction://hlinksldjump"/>
              </a:rPr>
              <a:t>一、部门主要职责 .......................................... </a:t>
            </a:r>
            <a:r>
              <a:rPr sz="1500" spc="-50" dirty="0">
                <a:latin typeface="宋体" panose="02010600030101010101" pitchFamily="2" charset="-122"/>
                <a:cs typeface="宋体" panose="02010600030101010101" pitchFamily="2" charset="-122"/>
                <a:hlinkClick r:id="rId2" action="ppaction://hlinksldjump"/>
              </a:rPr>
              <a:t>2</a:t>
            </a:r>
            <a:endParaRPr sz="1500">
              <a:latin typeface="宋体" panose="02010600030101010101" pitchFamily="2" charset="-122"/>
              <a:cs typeface="宋体" panose="02010600030101010101" pitchFamily="2" charset="-122"/>
            </a:endParaRPr>
          </a:p>
          <a:p>
            <a:pPr marL="12700">
              <a:lnSpc>
                <a:spcPct val="100000"/>
              </a:lnSpc>
              <a:spcBef>
                <a:spcPts val="1275"/>
              </a:spcBef>
            </a:pPr>
            <a:r>
              <a:rPr sz="1500" spc="-20" dirty="0">
                <a:latin typeface="宋体" panose="02010600030101010101" pitchFamily="2" charset="-122"/>
                <a:cs typeface="宋体" panose="02010600030101010101" pitchFamily="2" charset="-122"/>
                <a:hlinkClick r:id="rId3" action="ppaction://hlinksldjump"/>
              </a:rPr>
              <a:t>二、部门决算单位基本情况 .................................. </a:t>
            </a:r>
            <a:r>
              <a:rPr sz="1500" spc="-50" dirty="0">
                <a:latin typeface="宋体" panose="02010600030101010101" pitchFamily="2" charset="-122"/>
                <a:cs typeface="宋体" panose="02010600030101010101" pitchFamily="2" charset="-122"/>
                <a:hlinkClick r:id="rId3" action="ppaction://hlinksldjump"/>
              </a:rPr>
              <a:t>3</a:t>
            </a:r>
            <a:endParaRPr sz="1500">
              <a:latin typeface="宋体" panose="02010600030101010101" pitchFamily="2" charset="-122"/>
              <a:cs typeface="宋体" panose="02010600030101010101" pitchFamily="2" charset="-122"/>
            </a:endParaRPr>
          </a:p>
          <a:p>
            <a:pPr marL="12700">
              <a:lnSpc>
                <a:spcPct val="100000"/>
              </a:lnSpc>
              <a:spcBef>
                <a:spcPts val="1355"/>
              </a:spcBef>
            </a:pPr>
            <a:r>
              <a:rPr sz="1500" spc="-15" dirty="0">
                <a:latin typeface="宋体" panose="02010600030101010101" pitchFamily="2" charset="-122"/>
                <a:cs typeface="宋体" panose="02010600030101010101" pitchFamily="2" charset="-122"/>
                <a:hlinkClick r:id="rId4" action="ppaction://hlinksldjump"/>
              </a:rPr>
              <a:t>三、部门主要工作总结 ...................................... </a:t>
            </a:r>
            <a:r>
              <a:rPr sz="1500" spc="-50" dirty="0">
                <a:latin typeface="宋体" panose="02010600030101010101" pitchFamily="2" charset="-122"/>
                <a:cs typeface="宋体" panose="02010600030101010101" pitchFamily="2" charset="-122"/>
                <a:hlinkClick r:id="rId4" action="ppaction://hlinksldjump"/>
              </a:rPr>
              <a:t>4</a:t>
            </a:r>
            <a:endParaRPr sz="1500">
              <a:latin typeface="宋体" panose="02010600030101010101" pitchFamily="2" charset="-122"/>
              <a:cs typeface="宋体" panose="02010600030101010101" pitchFamily="2" charset="-122"/>
            </a:endParaRPr>
          </a:p>
          <a:p>
            <a:pPr marL="12700">
              <a:lnSpc>
                <a:spcPct val="100000"/>
              </a:lnSpc>
              <a:spcBef>
                <a:spcPts val="1275"/>
              </a:spcBef>
            </a:pPr>
            <a:r>
              <a:rPr sz="1500" b="1" spc="85" dirty="0">
                <a:latin typeface="Microsoft JhengHei" panose="020B0604030504040204" charset="-120"/>
                <a:cs typeface="Microsoft JhengHei" panose="020B0604030504040204" charset="-120"/>
                <a:hlinkClick r:id="rId5" action="ppaction://hlinksldjump"/>
              </a:rPr>
              <a:t>第二部分 </a:t>
            </a:r>
            <a:r>
              <a:rPr sz="1500" b="1" dirty="0">
                <a:latin typeface="Times New Roman" panose="02020603050405020304"/>
                <a:cs typeface="Times New Roman" panose="02020603050405020304"/>
                <a:hlinkClick r:id="rId5" action="ppaction://hlinksldjump"/>
              </a:rPr>
              <a:t>2024</a:t>
            </a:r>
            <a:r>
              <a:rPr sz="1500" b="1" spc="35" dirty="0">
                <a:latin typeface="Times New Roman" panose="02020603050405020304"/>
                <a:cs typeface="Times New Roman" panose="02020603050405020304"/>
                <a:hlinkClick r:id="rId5" action="ppaction://hlinksldjump"/>
              </a:rPr>
              <a:t> </a:t>
            </a:r>
            <a:r>
              <a:rPr sz="1500" b="1" spc="35" dirty="0">
                <a:latin typeface="Microsoft JhengHei" panose="020B0604030504040204" charset="-120"/>
                <a:cs typeface="Microsoft JhengHei" panose="020B0604030504040204" charset="-120"/>
                <a:hlinkClick r:id="rId5" action="ppaction://hlinksldjump"/>
              </a:rPr>
              <a:t>年度部门决算表</a:t>
            </a:r>
            <a:r>
              <a:rPr sz="1500" b="1" spc="425" dirty="0">
                <a:latin typeface="Times New Roman" panose="02020603050405020304"/>
                <a:cs typeface="Times New Roman" panose="02020603050405020304"/>
                <a:hlinkClick r:id="rId5" action="ppaction://hlinksldjump"/>
              </a:rPr>
              <a:t>............................ </a:t>
            </a:r>
            <a:r>
              <a:rPr sz="1500" b="1" spc="-50" dirty="0">
                <a:latin typeface="Times New Roman" panose="02020603050405020304"/>
                <a:cs typeface="Times New Roman" panose="02020603050405020304"/>
                <a:hlinkClick r:id="rId5" action="ppaction://hlinksldjump"/>
              </a:rPr>
              <a:t>6</a:t>
            </a:r>
            <a:endParaRPr sz="1500">
              <a:latin typeface="Times New Roman" panose="02020603050405020304"/>
              <a:cs typeface="Times New Roman" panose="02020603050405020304"/>
            </a:endParaRPr>
          </a:p>
          <a:p>
            <a:pPr marL="12700">
              <a:lnSpc>
                <a:spcPct val="100000"/>
              </a:lnSpc>
              <a:spcBef>
                <a:spcPts val="1355"/>
              </a:spcBef>
            </a:pPr>
            <a:r>
              <a:rPr sz="1500" spc="-15" dirty="0">
                <a:latin typeface="宋体" panose="02010600030101010101" pitchFamily="2" charset="-122"/>
                <a:cs typeface="宋体" panose="02010600030101010101" pitchFamily="2" charset="-122"/>
                <a:hlinkClick r:id="rId6" action="ppaction://hlinksldjump"/>
              </a:rPr>
              <a:t>一、收入支出决算总表 ...................................... </a:t>
            </a:r>
            <a:r>
              <a:rPr sz="1500" spc="-50" dirty="0">
                <a:latin typeface="宋体" panose="02010600030101010101" pitchFamily="2" charset="-122"/>
                <a:cs typeface="宋体" panose="02010600030101010101" pitchFamily="2" charset="-122"/>
                <a:hlinkClick r:id="rId6" action="ppaction://hlinksldjump"/>
              </a:rPr>
              <a:t>7</a:t>
            </a:r>
            <a:endParaRPr sz="1500">
              <a:latin typeface="宋体" panose="02010600030101010101" pitchFamily="2" charset="-122"/>
              <a:cs typeface="宋体" panose="02010600030101010101" pitchFamily="2" charset="-122"/>
            </a:endParaRPr>
          </a:p>
          <a:p>
            <a:pPr marL="12700">
              <a:lnSpc>
                <a:spcPct val="100000"/>
              </a:lnSpc>
              <a:spcBef>
                <a:spcPts val="1350"/>
              </a:spcBef>
            </a:pPr>
            <a:r>
              <a:rPr sz="1500" spc="-15" dirty="0">
                <a:latin typeface="宋体" panose="02010600030101010101" pitchFamily="2" charset="-122"/>
                <a:cs typeface="宋体" panose="02010600030101010101" pitchFamily="2" charset="-122"/>
                <a:hlinkClick r:id="rId7" action="ppaction://hlinksldjump"/>
              </a:rPr>
              <a:t>二、收入决算表 ............................................ </a:t>
            </a:r>
            <a:r>
              <a:rPr sz="1500" spc="-50" dirty="0">
                <a:latin typeface="宋体" panose="02010600030101010101" pitchFamily="2" charset="-122"/>
                <a:cs typeface="宋体" panose="02010600030101010101" pitchFamily="2" charset="-122"/>
                <a:hlinkClick r:id="rId7" action="ppaction://hlinksldjump"/>
              </a:rPr>
              <a:t>8</a:t>
            </a:r>
            <a:endParaRPr sz="1500">
              <a:latin typeface="宋体" panose="02010600030101010101" pitchFamily="2" charset="-122"/>
              <a:cs typeface="宋体" panose="02010600030101010101" pitchFamily="2" charset="-122"/>
            </a:endParaRPr>
          </a:p>
          <a:p>
            <a:pPr marL="12700">
              <a:lnSpc>
                <a:spcPct val="100000"/>
              </a:lnSpc>
              <a:spcBef>
                <a:spcPts val="1280"/>
              </a:spcBef>
            </a:pPr>
            <a:r>
              <a:rPr sz="1500" spc="-15" dirty="0">
                <a:latin typeface="宋体" panose="02010600030101010101" pitchFamily="2" charset="-122"/>
                <a:cs typeface="宋体" panose="02010600030101010101" pitchFamily="2" charset="-122"/>
                <a:hlinkClick r:id="rId8" action="ppaction://hlinksldjump"/>
              </a:rPr>
              <a:t>三、支出决算表 ........................................... </a:t>
            </a:r>
            <a:r>
              <a:rPr sz="1500" spc="-25" dirty="0">
                <a:latin typeface="宋体" panose="02010600030101010101" pitchFamily="2" charset="-122"/>
                <a:cs typeface="宋体" panose="02010600030101010101" pitchFamily="2" charset="-122"/>
                <a:hlinkClick r:id="rId8" action="ppaction://hlinksldjump"/>
              </a:rPr>
              <a:t>10</a:t>
            </a:r>
            <a:endParaRPr sz="1500">
              <a:latin typeface="宋体" panose="02010600030101010101" pitchFamily="2" charset="-122"/>
              <a:cs typeface="宋体" panose="02010600030101010101" pitchFamily="2" charset="-122"/>
            </a:endParaRPr>
          </a:p>
          <a:p>
            <a:pPr marL="12700">
              <a:lnSpc>
                <a:spcPct val="100000"/>
              </a:lnSpc>
              <a:spcBef>
                <a:spcPts val="1355"/>
              </a:spcBef>
            </a:pPr>
            <a:r>
              <a:rPr sz="1500" spc="-20" dirty="0">
                <a:latin typeface="宋体" panose="02010600030101010101" pitchFamily="2" charset="-122"/>
                <a:cs typeface="宋体" panose="02010600030101010101" pitchFamily="2" charset="-122"/>
                <a:hlinkClick r:id="rId9" action="ppaction://hlinksldjump"/>
              </a:rPr>
              <a:t>四、财政拨款收入支出决算总表 ............................. </a:t>
            </a:r>
            <a:r>
              <a:rPr sz="1500" spc="-25" dirty="0">
                <a:latin typeface="宋体" panose="02010600030101010101" pitchFamily="2" charset="-122"/>
                <a:cs typeface="宋体" panose="02010600030101010101" pitchFamily="2" charset="-122"/>
                <a:hlinkClick r:id="rId9" action="ppaction://hlinksldjump"/>
              </a:rPr>
              <a:t>12</a:t>
            </a:r>
            <a:endParaRPr sz="1500">
              <a:latin typeface="宋体" panose="02010600030101010101" pitchFamily="2" charset="-122"/>
              <a:cs typeface="宋体" panose="02010600030101010101" pitchFamily="2" charset="-122"/>
            </a:endParaRPr>
          </a:p>
          <a:p>
            <a:pPr marL="12700">
              <a:lnSpc>
                <a:spcPct val="100000"/>
              </a:lnSpc>
              <a:spcBef>
                <a:spcPts val="1275"/>
              </a:spcBef>
            </a:pPr>
            <a:r>
              <a:rPr sz="1500" spc="-20" dirty="0">
                <a:latin typeface="宋体" panose="02010600030101010101" pitchFamily="2" charset="-122"/>
                <a:cs typeface="宋体" panose="02010600030101010101" pitchFamily="2" charset="-122"/>
                <a:hlinkClick r:id="rId10" action="ppaction://hlinksldjump"/>
              </a:rPr>
              <a:t>五、一般公共预算财政拨款支出决算表 ....................... </a:t>
            </a:r>
            <a:r>
              <a:rPr sz="1500" spc="-25" dirty="0">
                <a:latin typeface="宋体" panose="02010600030101010101" pitchFamily="2" charset="-122"/>
                <a:cs typeface="宋体" panose="02010600030101010101" pitchFamily="2" charset="-122"/>
                <a:hlinkClick r:id="rId10" action="ppaction://hlinksldjump"/>
              </a:rPr>
              <a:t>14</a:t>
            </a:r>
            <a:endParaRPr sz="1500">
              <a:latin typeface="宋体" panose="02010600030101010101" pitchFamily="2" charset="-122"/>
              <a:cs typeface="宋体" panose="02010600030101010101" pitchFamily="2" charset="-122"/>
            </a:endParaRPr>
          </a:p>
          <a:p>
            <a:pPr marL="12700">
              <a:lnSpc>
                <a:spcPct val="100000"/>
              </a:lnSpc>
              <a:spcBef>
                <a:spcPts val="1355"/>
              </a:spcBef>
            </a:pPr>
            <a:r>
              <a:rPr sz="1500" spc="-20" dirty="0">
                <a:latin typeface="宋体" panose="02010600030101010101" pitchFamily="2" charset="-122"/>
                <a:cs typeface="宋体" panose="02010600030101010101" pitchFamily="2" charset="-122"/>
                <a:hlinkClick r:id="rId11" action="ppaction://hlinksldjump"/>
              </a:rPr>
              <a:t>六、一般公共预算财政拨款基本支出决算表 ................... </a:t>
            </a:r>
            <a:r>
              <a:rPr sz="1500" spc="-25" dirty="0">
                <a:latin typeface="宋体" panose="02010600030101010101" pitchFamily="2" charset="-122"/>
                <a:cs typeface="宋体" panose="02010600030101010101" pitchFamily="2" charset="-122"/>
                <a:hlinkClick r:id="rId11" action="ppaction://hlinksldjump"/>
              </a:rPr>
              <a:t>16</a:t>
            </a:r>
            <a:endParaRPr sz="1500">
              <a:latin typeface="宋体" panose="02010600030101010101" pitchFamily="2" charset="-122"/>
              <a:cs typeface="宋体" panose="02010600030101010101" pitchFamily="2" charset="-122"/>
            </a:endParaRPr>
          </a:p>
          <a:p>
            <a:pPr marL="12700">
              <a:lnSpc>
                <a:spcPct val="100000"/>
              </a:lnSpc>
              <a:spcBef>
                <a:spcPts val="1350"/>
              </a:spcBef>
            </a:pPr>
            <a:r>
              <a:rPr sz="1500" spc="-30" dirty="0">
                <a:latin typeface="宋体" panose="02010600030101010101" pitchFamily="2" charset="-122"/>
                <a:cs typeface="宋体" panose="02010600030101010101" pitchFamily="2" charset="-122"/>
                <a:hlinkClick r:id="rId12" action="ppaction://hlinksldjump"/>
              </a:rPr>
              <a:t>七、一般公共预算财政拨款“三公”经费支出决算表 ........... </a:t>
            </a:r>
            <a:r>
              <a:rPr sz="1500" spc="-25" dirty="0">
                <a:latin typeface="宋体" panose="02010600030101010101" pitchFamily="2" charset="-122"/>
                <a:cs typeface="宋体" panose="02010600030101010101" pitchFamily="2" charset="-122"/>
                <a:hlinkClick r:id="rId12" action="ppaction://hlinksldjump"/>
              </a:rPr>
              <a:t>18</a:t>
            </a:r>
            <a:endParaRPr sz="1500">
              <a:latin typeface="宋体" panose="02010600030101010101" pitchFamily="2" charset="-122"/>
              <a:cs typeface="宋体" panose="02010600030101010101" pitchFamily="2" charset="-122"/>
            </a:endParaRPr>
          </a:p>
          <a:p>
            <a:pPr marL="12700">
              <a:lnSpc>
                <a:spcPct val="100000"/>
              </a:lnSpc>
              <a:spcBef>
                <a:spcPts val="1280"/>
              </a:spcBef>
            </a:pPr>
            <a:r>
              <a:rPr sz="1500" spc="-20" dirty="0">
                <a:latin typeface="宋体" panose="02010600030101010101" pitchFamily="2" charset="-122"/>
                <a:cs typeface="宋体" panose="02010600030101010101" pitchFamily="2" charset="-122"/>
                <a:hlinkClick r:id="rId13" action="ppaction://hlinksldjump"/>
              </a:rPr>
              <a:t>八、政府性基金预算财政拨款收入支出决算表 ................. </a:t>
            </a:r>
            <a:r>
              <a:rPr sz="1500" spc="-25" dirty="0">
                <a:latin typeface="宋体" panose="02010600030101010101" pitchFamily="2" charset="-122"/>
                <a:cs typeface="宋体" panose="02010600030101010101" pitchFamily="2" charset="-122"/>
                <a:hlinkClick r:id="rId13" action="ppaction://hlinksldjump"/>
              </a:rPr>
              <a:t>19</a:t>
            </a:r>
            <a:endParaRPr sz="1500">
              <a:latin typeface="宋体" panose="02010600030101010101" pitchFamily="2" charset="-122"/>
              <a:cs typeface="宋体" panose="02010600030101010101" pitchFamily="2" charset="-122"/>
            </a:endParaRPr>
          </a:p>
          <a:p>
            <a:pPr marL="12700">
              <a:lnSpc>
                <a:spcPct val="100000"/>
              </a:lnSpc>
              <a:spcBef>
                <a:spcPts val="1350"/>
              </a:spcBef>
            </a:pPr>
            <a:r>
              <a:rPr sz="1500" spc="-20" dirty="0">
                <a:latin typeface="宋体" panose="02010600030101010101" pitchFamily="2" charset="-122"/>
                <a:cs typeface="宋体" panose="02010600030101010101" pitchFamily="2" charset="-122"/>
                <a:hlinkClick r:id="rId14" action="ppaction://hlinksldjump"/>
              </a:rPr>
              <a:t>九、国有资本经营预算财政拨款支出决算表 ................... </a:t>
            </a:r>
            <a:r>
              <a:rPr sz="1500" spc="-25" dirty="0">
                <a:latin typeface="宋体" panose="02010600030101010101" pitchFamily="2" charset="-122"/>
                <a:cs typeface="宋体" panose="02010600030101010101" pitchFamily="2" charset="-122"/>
                <a:hlinkClick r:id="rId14" action="ppaction://hlinksldjump"/>
              </a:rPr>
              <a:t>20</a:t>
            </a:r>
            <a:endParaRPr sz="1500">
              <a:latin typeface="宋体" panose="02010600030101010101" pitchFamily="2" charset="-122"/>
              <a:cs typeface="宋体" panose="02010600030101010101" pitchFamily="2" charset="-122"/>
            </a:endParaRPr>
          </a:p>
          <a:p>
            <a:pPr marL="12700">
              <a:lnSpc>
                <a:spcPct val="100000"/>
              </a:lnSpc>
              <a:spcBef>
                <a:spcPts val="1280"/>
              </a:spcBef>
            </a:pPr>
            <a:r>
              <a:rPr sz="1500" b="1" spc="80" dirty="0">
                <a:latin typeface="Microsoft JhengHei" panose="020B0604030504040204" charset="-120"/>
                <a:cs typeface="Microsoft JhengHei" panose="020B0604030504040204" charset="-120"/>
                <a:hlinkClick r:id="rId15" action="ppaction://hlinksldjump"/>
              </a:rPr>
              <a:t>第三部分 </a:t>
            </a:r>
            <a:r>
              <a:rPr sz="1500" b="1" dirty="0">
                <a:latin typeface="Times New Roman" panose="02020603050405020304"/>
                <a:cs typeface="Times New Roman" panose="02020603050405020304"/>
                <a:hlinkClick r:id="rId15" action="ppaction://hlinksldjump"/>
              </a:rPr>
              <a:t>2024</a:t>
            </a:r>
            <a:r>
              <a:rPr sz="1500" b="1" spc="15" dirty="0">
                <a:latin typeface="Times New Roman" panose="02020603050405020304"/>
                <a:cs typeface="Times New Roman" panose="02020603050405020304"/>
                <a:hlinkClick r:id="rId15" action="ppaction://hlinksldjump"/>
              </a:rPr>
              <a:t> </a:t>
            </a:r>
            <a:r>
              <a:rPr sz="1500" b="1" spc="30" dirty="0">
                <a:latin typeface="Microsoft JhengHei" panose="020B0604030504040204" charset="-120"/>
                <a:cs typeface="Microsoft JhengHei" panose="020B0604030504040204" charset="-120"/>
                <a:hlinkClick r:id="rId15" action="ppaction://hlinksldjump"/>
              </a:rPr>
              <a:t>年度部门决算情况说明 </a:t>
            </a:r>
            <a:r>
              <a:rPr sz="1500" b="1" spc="425" dirty="0">
                <a:latin typeface="Times New Roman" panose="02020603050405020304"/>
                <a:cs typeface="Times New Roman" panose="02020603050405020304"/>
                <a:hlinkClick r:id="rId15" action="ppaction://hlinksldjump"/>
              </a:rPr>
              <a:t>..................... </a:t>
            </a:r>
            <a:r>
              <a:rPr sz="1500" b="1" spc="45" dirty="0">
                <a:latin typeface="Times New Roman" panose="02020603050405020304"/>
                <a:cs typeface="Times New Roman" panose="02020603050405020304"/>
                <a:hlinkClick r:id="rId15" action="ppaction://hlinksldjump"/>
              </a:rPr>
              <a:t>21</a:t>
            </a:r>
            <a:endParaRPr sz="1500">
              <a:latin typeface="Times New Roman" panose="02020603050405020304"/>
              <a:cs typeface="Times New Roman" panose="02020603050405020304"/>
            </a:endParaRPr>
          </a:p>
          <a:p>
            <a:pPr marL="12700">
              <a:lnSpc>
                <a:spcPct val="100000"/>
              </a:lnSpc>
              <a:spcBef>
                <a:spcPts val="1350"/>
              </a:spcBef>
            </a:pPr>
            <a:r>
              <a:rPr sz="1500" spc="-20" dirty="0">
                <a:latin typeface="宋体" panose="02010600030101010101" pitchFamily="2" charset="-122"/>
                <a:cs typeface="宋体" panose="02010600030101010101" pitchFamily="2" charset="-122"/>
                <a:hlinkClick r:id="rId16" action="ppaction://hlinksldjump"/>
              </a:rPr>
              <a:t>一、收入支出决算总体情况说明 ............................. </a:t>
            </a:r>
            <a:r>
              <a:rPr sz="1500" spc="-25" dirty="0">
                <a:latin typeface="宋体" panose="02010600030101010101" pitchFamily="2" charset="-122"/>
                <a:cs typeface="宋体" panose="02010600030101010101" pitchFamily="2" charset="-122"/>
                <a:hlinkClick r:id="rId16" action="ppaction://hlinksldjump"/>
              </a:rPr>
              <a:t>22</a:t>
            </a:r>
            <a:endParaRPr sz="1500">
              <a:latin typeface="宋体" panose="02010600030101010101" pitchFamily="2" charset="-122"/>
              <a:cs typeface="宋体" panose="02010600030101010101" pitchFamily="2" charset="-122"/>
            </a:endParaRPr>
          </a:p>
          <a:p>
            <a:pPr marL="12700">
              <a:lnSpc>
                <a:spcPct val="100000"/>
              </a:lnSpc>
              <a:spcBef>
                <a:spcPts val="1355"/>
              </a:spcBef>
            </a:pPr>
            <a:r>
              <a:rPr sz="1500" spc="-25" dirty="0">
                <a:latin typeface="宋体" panose="02010600030101010101" pitchFamily="2" charset="-122"/>
                <a:cs typeface="宋体" panose="02010600030101010101" pitchFamily="2" charset="-122"/>
                <a:hlinkClick r:id="rId17" action="ppaction://hlinksldjump"/>
              </a:rPr>
              <a:t>二、财政拨款收入支出决算总体情况说明 ..................... 23</a:t>
            </a:r>
            <a:endParaRPr sz="1500">
              <a:latin typeface="宋体" panose="02010600030101010101" pitchFamily="2" charset="-122"/>
              <a:cs typeface="宋体" panose="02010600030101010101" pitchFamily="2" charset="-122"/>
            </a:endParaRPr>
          </a:p>
          <a:p>
            <a:pPr marL="12700">
              <a:lnSpc>
                <a:spcPct val="100000"/>
              </a:lnSpc>
              <a:spcBef>
                <a:spcPts val="1275"/>
              </a:spcBef>
            </a:pPr>
            <a:r>
              <a:rPr sz="1500" spc="-25" dirty="0">
                <a:latin typeface="宋体" panose="02010600030101010101" pitchFamily="2" charset="-122"/>
                <a:cs typeface="宋体" panose="02010600030101010101" pitchFamily="2" charset="-122"/>
                <a:hlinkClick r:id="rId17" action="ppaction://hlinksldjump"/>
              </a:rPr>
              <a:t>三、一般公共预算财政拨款支出决算情况说明 ................. 23</a:t>
            </a:r>
            <a:endParaRPr sz="1500">
              <a:latin typeface="宋体" panose="02010600030101010101" pitchFamily="2" charset="-122"/>
              <a:cs typeface="宋体" panose="02010600030101010101" pitchFamily="2" charset="-122"/>
            </a:endParaRPr>
          </a:p>
          <a:p>
            <a:pPr marL="12700">
              <a:lnSpc>
                <a:spcPct val="100000"/>
              </a:lnSpc>
              <a:spcBef>
                <a:spcPts val="1355"/>
              </a:spcBef>
            </a:pPr>
            <a:r>
              <a:rPr sz="1500" spc="-20" dirty="0">
                <a:latin typeface="宋体" panose="02010600030101010101" pitchFamily="2" charset="-122"/>
                <a:cs typeface="宋体" panose="02010600030101010101" pitchFamily="2" charset="-122"/>
                <a:hlinkClick r:id="rId18" action="ppaction://hlinksldjump"/>
              </a:rPr>
              <a:t>四、政府性基金预算财政拨款支出决算情况说明 ............... </a:t>
            </a:r>
            <a:r>
              <a:rPr sz="1500" spc="-25" dirty="0">
                <a:latin typeface="宋体" panose="02010600030101010101" pitchFamily="2" charset="-122"/>
                <a:cs typeface="宋体" panose="02010600030101010101" pitchFamily="2" charset="-122"/>
                <a:hlinkClick r:id="rId18" action="ppaction://hlinksldjump"/>
              </a:rPr>
              <a:t>27</a:t>
            </a:r>
            <a:endParaRPr sz="1500">
              <a:latin typeface="宋体" panose="02010600030101010101" pitchFamily="2" charset="-122"/>
              <a:cs typeface="宋体" panose="02010600030101010101" pitchFamily="2" charset="-122"/>
            </a:endParaRPr>
          </a:p>
          <a:p>
            <a:pPr marL="12700">
              <a:lnSpc>
                <a:spcPct val="100000"/>
              </a:lnSpc>
              <a:spcBef>
                <a:spcPts val="1280"/>
              </a:spcBef>
            </a:pPr>
            <a:r>
              <a:rPr sz="1500" spc="-25" dirty="0">
                <a:latin typeface="宋体" panose="02010600030101010101" pitchFamily="2" charset="-122"/>
                <a:cs typeface="宋体" panose="02010600030101010101" pitchFamily="2" charset="-122"/>
                <a:hlinkClick r:id="rId18" action="ppaction://hlinksldjump"/>
              </a:rPr>
              <a:t>五、国有资本经营预算财政拨款支出决算情况说明 ............. 27</a:t>
            </a:r>
            <a:endParaRPr sz="1500">
              <a:latin typeface="宋体" panose="02010600030101010101" pitchFamily="2" charset="-122"/>
              <a:cs typeface="宋体" panose="02010600030101010101" pitchFamily="2" charset="-122"/>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txBox="1"/>
          <p:nvPr/>
        </p:nvSpPr>
        <p:spPr>
          <a:xfrm>
            <a:off x="5253101" y="6797040"/>
            <a:ext cx="203200" cy="139700"/>
          </a:xfrm>
          <a:prstGeom prst="rect">
            <a:avLst/>
          </a:prstGeom>
        </p:spPr>
        <p:txBody>
          <a:bodyPr vert="horz" wrap="square" lIns="0" tIns="0" rIns="0" bIns="0" rtlCol="0">
            <a:spAutoFit/>
          </a:bodyPr>
          <a:lstStyle/>
          <a:p>
            <a:pPr marL="38100">
              <a:lnSpc>
                <a:spcPts val="955"/>
              </a:lnSpc>
            </a:pPr>
            <a:r>
              <a:rPr sz="900" spc="-25" dirty="0">
                <a:latin typeface="Calibri" panose="020F0502020204030204"/>
                <a:cs typeface="Calibri" panose="020F0502020204030204"/>
              </a:rPr>
              <a:t>17</a:t>
            </a:r>
            <a:endParaRPr sz="900">
              <a:latin typeface="Calibri" panose="020F0502020204030204"/>
              <a:cs typeface="Calibri" panose="020F0502020204030204"/>
            </a:endParaRPr>
          </a:p>
        </p:txBody>
      </p:sp>
      <p:graphicFrame>
        <p:nvGraphicFramePr>
          <p:cNvPr id="2" name="object 2"/>
          <p:cNvGraphicFramePr>
            <a:graphicFrameLocks noGrp="1"/>
          </p:cNvGraphicFramePr>
          <p:nvPr/>
        </p:nvGraphicFramePr>
        <p:xfrm>
          <a:off x="810259" y="677291"/>
          <a:ext cx="9018905" cy="4029075"/>
        </p:xfrm>
        <a:graphic>
          <a:graphicData uri="http://schemas.openxmlformats.org/drawingml/2006/table">
            <a:tbl>
              <a:tblPr firstRow="1" bandRow="1">
                <a:tableStyleId>{2D5ABB26-0587-4C30-8999-92F81FD0307C}</a:tableStyleId>
              </a:tblPr>
              <a:tblGrid>
                <a:gridCol w="581660"/>
                <a:gridCol w="1449069"/>
                <a:gridCol w="695960"/>
                <a:gridCol w="571500"/>
                <a:gridCol w="1477644"/>
                <a:gridCol w="695960"/>
                <a:gridCol w="591185"/>
                <a:gridCol w="2164079"/>
                <a:gridCol w="705484"/>
              </a:tblGrid>
              <a:tr h="238125">
                <a:tc>
                  <a:txBody>
                    <a:bodyPr/>
                    <a:lstStyle/>
                    <a:p>
                      <a:pPr marL="71120">
                        <a:lnSpc>
                          <a:spcPct val="100000"/>
                        </a:lnSpc>
                        <a:spcBef>
                          <a:spcPts val="335"/>
                        </a:spcBef>
                      </a:pPr>
                      <a:r>
                        <a:rPr sz="900" spc="-10" dirty="0">
                          <a:latin typeface="Calibri" panose="020F0502020204030204"/>
                          <a:cs typeface="Calibri" panose="020F0502020204030204"/>
                        </a:rPr>
                        <a:t>30302</a:t>
                      </a:r>
                      <a:endParaRPr sz="900">
                        <a:latin typeface="Calibri" panose="020F0502020204030204"/>
                        <a:cs typeface="Calibri" panose="020F0502020204030204"/>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335"/>
                        </a:spcBef>
                      </a:pPr>
                      <a:r>
                        <a:rPr sz="900" spc="-20" dirty="0">
                          <a:latin typeface="宋体" panose="02010600030101010101" pitchFamily="2" charset="-122"/>
                          <a:cs typeface="宋体" panose="02010600030101010101" pitchFamily="2" charset="-122"/>
                        </a:rPr>
                        <a:t>退休费</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33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335"/>
                        </a:spcBef>
                      </a:pPr>
                      <a:r>
                        <a:rPr sz="900" spc="-10" dirty="0">
                          <a:latin typeface="Calibri" panose="020F0502020204030204"/>
                          <a:cs typeface="Calibri" panose="020F0502020204030204"/>
                        </a:rPr>
                        <a:t>30217</a:t>
                      </a:r>
                      <a:endParaRPr sz="900">
                        <a:latin typeface="Calibri" panose="020F0502020204030204"/>
                        <a:cs typeface="Calibri" panose="020F0502020204030204"/>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755">
                        <a:lnSpc>
                          <a:spcPct val="100000"/>
                        </a:lnSpc>
                        <a:spcBef>
                          <a:spcPts val="335"/>
                        </a:spcBef>
                      </a:pPr>
                      <a:r>
                        <a:rPr sz="900" spc="-10" dirty="0">
                          <a:latin typeface="宋体" panose="02010600030101010101" pitchFamily="2" charset="-122"/>
                          <a:cs typeface="宋体" panose="02010600030101010101" pitchFamily="2" charset="-122"/>
                        </a:rPr>
                        <a:t>公务接待费</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335"/>
                        </a:spcBef>
                      </a:pPr>
                      <a:r>
                        <a:rPr sz="900" spc="-20" dirty="0">
                          <a:latin typeface="宋体" panose="02010600030101010101" pitchFamily="2" charset="-122"/>
                          <a:cs typeface="宋体" panose="02010600030101010101" pitchFamily="2" charset="-122"/>
                        </a:rPr>
                        <a:t>3.80</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335"/>
                        </a:spcBef>
                      </a:pPr>
                      <a:r>
                        <a:rPr sz="900" spc="-10" dirty="0">
                          <a:latin typeface="Calibri" panose="020F0502020204030204"/>
                          <a:cs typeface="Calibri" panose="020F0502020204030204"/>
                        </a:rPr>
                        <a:t>31021</a:t>
                      </a:r>
                      <a:endParaRPr sz="900">
                        <a:latin typeface="Calibri" panose="020F0502020204030204"/>
                        <a:cs typeface="Calibri" panose="020F0502020204030204"/>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335"/>
                        </a:spcBef>
                      </a:pPr>
                      <a:r>
                        <a:rPr sz="900" spc="-10" dirty="0">
                          <a:latin typeface="宋体" panose="02010600030101010101" pitchFamily="2" charset="-122"/>
                          <a:cs typeface="宋体" panose="02010600030101010101" pitchFamily="2" charset="-122"/>
                        </a:rPr>
                        <a:t>文物和陈列品购置</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33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marL="71120">
                        <a:lnSpc>
                          <a:spcPct val="100000"/>
                        </a:lnSpc>
                        <a:spcBef>
                          <a:spcPts val="335"/>
                        </a:spcBef>
                      </a:pPr>
                      <a:r>
                        <a:rPr sz="900" spc="-10" dirty="0">
                          <a:latin typeface="Calibri" panose="020F0502020204030204"/>
                          <a:cs typeface="Calibri" panose="020F0502020204030204"/>
                        </a:rPr>
                        <a:t>30303</a:t>
                      </a:r>
                      <a:endParaRPr sz="900">
                        <a:latin typeface="Calibri" panose="020F0502020204030204"/>
                        <a:cs typeface="Calibri" panose="020F0502020204030204"/>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335"/>
                        </a:spcBef>
                      </a:pPr>
                      <a:r>
                        <a:rPr sz="900" dirty="0">
                          <a:latin typeface="宋体" panose="02010600030101010101" pitchFamily="2" charset="-122"/>
                          <a:cs typeface="宋体" panose="02010600030101010101" pitchFamily="2" charset="-122"/>
                        </a:rPr>
                        <a:t>退职（役）</a:t>
                      </a:r>
                      <a:r>
                        <a:rPr sz="900" spc="-50" dirty="0">
                          <a:latin typeface="宋体" panose="02010600030101010101" pitchFamily="2" charset="-122"/>
                          <a:cs typeface="宋体" panose="02010600030101010101" pitchFamily="2" charset="-122"/>
                        </a:rPr>
                        <a:t>费</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33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335"/>
                        </a:spcBef>
                      </a:pPr>
                      <a:r>
                        <a:rPr sz="900" spc="-10" dirty="0">
                          <a:latin typeface="Calibri" panose="020F0502020204030204"/>
                          <a:cs typeface="Calibri" panose="020F0502020204030204"/>
                        </a:rPr>
                        <a:t>30218</a:t>
                      </a:r>
                      <a:endParaRPr sz="900">
                        <a:latin typeface="Calibri" panose="020F0502020204030204"/>
                        <a:cs typeface="Calibri" panose="020F0502020204030204"/>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755">
                        <a:lnSpc>
                          <a:spcPct val="100000"/>
                        </a:lnSpc>
                        <a:spcBef>
                          <a:spcPts val="335"/>
                        </a:spcBef>
                      </a:pPr>
                      <a:r>
                        <a:rPr sz="900" spc="-10" dirty="0">
                          <a:latin typeface="宋体" panose="02010600030101010101" pitchFamily="2" charset="-122"/>
                          <a:cs typeface="宋体" panose="02010600030101010101" pitchFamily="2" charset="-122"/>
                        </a:rPr>
                        <a:t>专用材料费</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33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335"/>
                        </a:spcBef>
                      </a:pPr>
                      <a:r>
                        <a:rPr sz="900" spc="-10" dirty="0">
                          <a:latin typeface="Calibri" panose="020F0502020204030204"/>
                          <a:cs typeface="Calibri" panose="020F0502020204030204"/>
                        </a:rPr>
                        <a:t>31022</a:t>
                      </a:r>
                      <a:endParaRPr sz="900">
                        <a:latin typeface="Calibri" panose="020F0502020204030204"/>
                        <a:cs typeface="Calibri" panose="020F0502020204030204"/>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335"/>
                        </a:spcBef>
                      </a:pPr>
                      <a:r>
                        <a:rPr sz="900" spc="-10" dirty="0">
                          <a:latin typeface="宋体" panose="02010600030101010101" pitchFamily="2" charset="-122"/>
                          <a:cs typeface="宋体" panose="02010600030101010101" pitchFamily="2" charset="-122"/>
                        </a:rPr>
                        <a:t>无形资产购置</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33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a:txBody>
                    <a:bodyPr/>
                    <a:lstStyle/>
                    <a:p>
                      <a:pPr marL="71120">
                        <a:lnSpc>
                          <a:spcPct val="100000"/>
                        </a:lnSpc>
                        <a:spcBef>
                          <a:spcPts val="260"/>
                        </a:spcBef>
                      </a:pPr>
                      <a:r>
                        <a:rPr sz="900" spc="-10" dirty="0">
                          <a:latin typeface="Calibri" panose="020F0502020204030204"/>
                          <a:cs typeface="Calibri" panose="020F0502020204030204"/>
                        </a:rPr>
                        <a:t>30304</a:t>
                      </a:r>
                      <a:endParaRPr sz="900">
                        <a:latin typeface="Calibri" panose="020F0502020204030204"/>
                        <a:cs typeface="Calibri" panose="020F0502020204030204"/>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260"/>
                        </a:spcBef>
                      </a:pPr>
                      <a:r>
                        <a:rPr sz="900" spc="-20" dirty="0">
                          <a:latin typeface="宋体" panose="02010600030101010101" pitchFamily="2" charset="-122"/>
                          <a:cs typeface="宋体" panose="02010600030101010101" pitchFamily="2" charset="-122"/>
                        </a:rPr>
                        <a:t>抚恤金</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260"/>
                        </a:spcBef>
                      </a:pPr>
                      <a:r>
                        <a:rPr sz="900" spc="-10" dirty="0">
                          <a:latin typeface="宋体" panose="02010600030101010101" pitchFamily="2" charset="-122"/>
                          <a:cs typeface="宋体" panose="02010600030101010101" pitchFamily="2" charset="-122"/>
                        </a:rPr>
                        <a:t>35.75</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260"/>
                        </a:spcBef>
                      </a:pPr>
                      <a:r>
                        <a:rPr sz="900" spc="-10" dirty="0">
                          <a:latin typeface="Calibri" panose="020F0502020204030204"/>
                          <a:cs typeface="Calibri" panose="020F0502020204030204"/>
                        </a:rPr>
                        <a:t>30224</a:t>
                      </a:r>
                      <a:endParaRPr sz="900">
                        <a:latin typeface="Calibri" panose="020F0502020204030204"/>
                        <a:cs typeface="Calibri" panose="020F0502020204030204"/>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755">
                        <a:lnSpc>
                          <a:spcPct val="100000"/>
                        </a:lnSpc>
                        <a:spcBef>
                          <a:spcPts val="260"/>
                        </a:spcBef>
                      </a:pPr>
                      <a:r>
                        <a:rPr sz="900" spc="-10" dirty="0">
                          <a:latin typeface="宋体" panose="02010600030101010101" pitchFamily="2" charset="-122"/>
                          <a:cs typeface="宋体" panose="02010600030101010101" pitchFamily="2" charset="-122"/>
                        </a:rPr>
                        <a:t>被装购置费</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26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260"/>
                        </a:spcBef>
                      </a:pPr>
                      <a:r>
                        <a:rPr sz="900" spc="-10" dirty="0">
                          <a:latin typeface="Calibri" panose="020F0502020204030204"/>
                          <a:cs typeface="Calibri" panose="020F0502020204030204"/>
                        </a:rPr>
                        <a:t>31099</a:t>
                      </a:r>
                      <a:endParaRPr sz="900">
                        <a:latin typeface="Calibri" panose="020F0502020204030204"/>
                        <a:cs typeface="Calibri" panose="020F0502020204030204"/>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260"/>
                        </a:spcBef>
                      </a:pPr>
                      <a:r>
                        <a:rPr sz="900" spc="-10" dirty="0">
                          <a:latin typeface="宋体" panose="02010600030101010101" pitchFamily="2" charset="-122"/>
                          <a:cs typeface="宋体" panose="02010600030101010101" pitchFamily="2" charset="-122"/>
                        </a:rPr>
                        <a:t>其他资本性支出</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26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marL="71120">
                        <a:lnSpc>
                          <a:spcPct val="100000"/>
                        </a:lnSpc>
                        <a:spcBef>
                          <a:spcPts val="335"/>
                        </a:spcBef>
                      </a:pPr>
                      <a:r>
                        <a:rPr sz="900" spc="-10" dirty="0">
                          <a:latin typeface="Calibri" panose="020F0502020204030204"/>
                          <a:cs typeface="Calibri" panose="020F0502020204030204"/>
                        </a:rPr>
                        <a:t>30305</a:t>
                      </a:r>
                      <a:endParaRPr sz="900">
                        <a:latin typeface="Calibri" panose="020F0502020204030204"/>
                        <a:cs typeface="Calibri" panose="020F0502020204030204"/>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c>
                  <a:txBody>
                    <a:bodyPr/>
                    <a:lstStyle/>
                    <a:p>
                      <a:pPr marL="71120">
                        <a:lnSpc>
                          <a:spcPct val="100000"/>
                        </a:lnSpc>
                        <a:spcBef>
                          <a:spcPts val="335"/>
                        </a:spcBef>
                      </a:pPr>
                      <a:r>
                        <a:rPr sz="900" spc="-15" dirty="0">
                          <a:latin typeface="宋体" panose="02010600030101010101" pitchFamily="2" charset="-122"/>
                          <a:cs typeface="宋体" panose="02010600030101010101" pitchFamily="2" charset="-122"/>
                        </a:rPr>
                        <a:t>生活补助</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c>
                  <a:txBody>
                    <a:bodyPr/>
                    <a:lstStyle/>
                    <a:p>
                      <a:pPr marR="53975" algn="r">
                        <a:lnSpc>
                          <a:spcPct val="100000"/>
                        </a:lnSpc>
                        <a:spcBef>
                          <a:spcPts val="335"/>
                        </a:spcBef>
                      </a:pPr>
                      <a:r>
                        <a:rPr sz="900" spc="-10" dirty="0">
                          <a:latin typeface="宋体" panose="02010600030101010101" pitchFamily="2" charset="-122"/>
                          <a:cs typeface="宋体" panose="02010600030101010101" pitchFamily="2" charset="-122"/>
                        </a:rPr>
                        <a:t>12.84</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c>
                  <a:txBody>
                    <a:bodyPr/>
                    <a:lstStyle/>
                    <a:p>
                      <a:pPr marL="71120">
                        <a:lnSpc>
                          <a:spcPct val="100000"/>
                        </a:lnSpc>
                        <a:spcBef>
                          <a:spcPts val="335"/>
                        </a:spcBef>
                      </a:pPr>
                      <a:r>
                        <a:rPr sz="900" spc="-10" dirty="0">
                          <a:latin typeface="Calibri" panose="020F0502020204030204"/>
                          <a:cs typeface="Calibri" panose="020F0502020204030204"/>
                        </a:rPr>
                        <a:t>30225</a:t>
                      </a:r>
                      <a:endParaRPr sz="900">
                        <a:latin typeface="Calibri" panose="020F0502020204030204"/>
                        <a:cs typeface="Calibri" panose="020F0502020204030204"/>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c>
                  <a:txBody>
                    <a:bodyPr/>
                    <a:lstStyle/>
                    <a:p>
                      <a:pPr marL="71755">
                        <a:lnSpc>
                          <a:spcPct val="100000"/>
                        </a:lnSpc>
                        <a:spcBef>
                          <a:spcPts val="335"/>
                        </a:spcBef>
                      </a:pPr>
                      <a:r>
                        <a:rPr sz="900" spc="-10" dirty="0">
                          <a:latin typeface="宋体" panose="02010600030101010101" pitchFamily="2" charset="-122"/>
                          <a:cs typeface="宋体" panose="02010600030101010101" pitchFamily="2" charset="-122"/>
                        </a:rPr>
                        <a:t>专用燃料费</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c>
                  <a:txBody>
                    <a:bodyPr/>
                    <a:lstStyle/>
                    <a:p>
                      <a:pPr marR="63500" algn="r">
                        <a:lnSpc>
                          <a:spcPct val="100000"/>
                        </a:lnSpc>
                        <a:spcBef>
                          <a:spcPts val="33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c>
                  <a:txBody>
                    <a:bodyPr/>
                    <a:lstStyle/>
                    <a:p>
                      <a:pPr marL="71120">
                        <a:lnSpc>
                          <a:spcPct val="100000"/>
                        </a:lnSpc>
                        <a:spcBef>
                          <a:spcPts val="335"/>
                        </a:spcBef>
                      </a:pPr>
                      <a:r>
                        <a:rPr sz="900" spc="-25" dirty="0">
                          <a:latin typeface="Calibri" panose="020F0502020204030204"/>
                          <a:cs typeface="Calibri" panose="020F0502020204030204"/>
                        </a:rPr>
                        <a:t>312</a:t>
                      </a:r>
                      <a:endParaRPr sz="900">
                        <a:latin typeface="Calibri" panose="020F0502020204030204"/>
                        <a:cs typeface="Calibri" panose="020F0502020204030204"/>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c>
                  <a:txBody>
                    <a:bodyPr/>
                    <a:lstStyle/>
                    <a:p>
                      <a:pPr marL="71120">
                        <a:lnSpc>
                          <a:spcPct val="100000"/>
                        </a:lnSpc>
                        <a:spcBef>
                          <a:spcPts val="335"/>
                        </a:spcBef>
                      </a:pPr>
                      <a:r>
                        <a:rPr sz="900" spc="-10" dirty="0">
                          <a:latin typeface="宋体" panose="02010600030101010101" pitchFamily="2" charset="-122"/>
                          <a:cs typeface="宋体" panose="02010600030101010101" pitchFamily="2" charset="-122"/>
                        </a:rPr>
                        <a:t>对企业补助</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c>
                  <a:txBody>
                    <a:bodyPr/>
                    <a:lstStyle/>
                    <a:p>
                      <a:pPr marR="53975" algn="r">
                        <a:lnSpc>
                          <a:spcPct val="100000"/>
                        </a:lnSpc>
                        <a:spcBef>
                          <a:spcPts val="33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r>
              <a:tr h="228600">
                <a:tc>
                  <a:txBody>
                    <a:bodyPr/>
                    <a:lstStyle/>
                    <a:p>
                      <a:pPr marL="71120">
                        <a:lnSpc>
                          <a:spcPct val="100000"/>
                        </a:lnSpc>
                        <a:spcBef>
                          <a:spcPts val="260"/>
                        </a:spcBef>
                      </a:pPr>
                      <a:r>
                        <a:rPr sz="900" spc="-10" dirty="0">
                          <a:latin typeface="Calibri" panose="020F0502020204030204"/>
                          <a:cs typeface="Calibri" panose="020F0502020204030204"/>
                        </a:rPr>
                        <a:t>30306</a:t>
                      </a:r>
                      <a:endParaRPr sz="900">
                        <a:latin typeface="Calibri" panose="020F0502020204030204"/>
                        <a:cs typeface="Calibri" panose="020F0502020204030204"/>
                      </a:endParaRPr>
                    </a:p>
                  </a:txBody>
                  <a:tcPr marL="0" marR="0" marT="33020"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c>
                  <a:txBody>
                    <a:bodyPr/>
                    <a:lstStyle/>
                    <a:p>
                      <a:pPr marL="71120">
                        <a:lnSpc>
                          <a:spcPct val="100000"/>
                        </a:lnSpc>
                        <a:spcBef>
                          <a:spcPts val="260"/>
                        </a:spcBef>
                      </a:pPr>
                      <a:r>
                        <a:rPr sz="900" spc="-20" dirty="0">
                          <a:latin typeface="宋体" panose="02010600030101010101" pitchFamily="2" charset="-122"/>
                          <a:cs typeface="宋体" panose="02010600030101010101" pitchFamily="2" charset="-122"/>
                        </a:rPr>
                        <a:t>救济费</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c>
                  <a:txBody>
                    <a:bodyPr/>
                    <a:lstStyle/>
                    <a:p>
                      <a:pPr marR="53975" algn="r">
                        <a:lnSpc>
                          <a:spcPct val="100000"/>
                        </a:lnSpc>
                        <a:spcBef>
                          <a:spcPts val="26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c>
                  <a:txBody>
                    <a:bodyPr/>
                    <a:lstStyle/>
                    <a:p>
                      <a:pPr marL="71120">
                        <a:lnSpc>
                          <a:spcPct val="100000"/>
                        </a:lnSpc>
                        <a:spcBef>
                          <a:spcPts val="260"/>
                        </a:spcBef>
                      </a:pPr>
                      <a:r>
                        <a:rPr sz="900" spc="-10" dirty="0">
                          <a:latin typeface="Calibri" panose="020F0502020204030204"/>
                          <a:cs typeface="Calibri" panose="020F0502020204030204"/>
                        </a:rPr>
                        <a:t>30226</a:t>
                      </a:r>
                      <a:endParaRPr sz="900">
                        <a:latin typeface="Calibri" panose="020F0502020204030204"/>
                        <a:cs typeface="Calibri" panose="020F0502020204030204"/>
                      </a:endParaRPr>
                    </a:p>
                  </a:txBody>
                  <a:tcPr marL="0" marR="0" marT="33020"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c>
                  <a:txBody>
                    <a:bodyPr/>
                    <a:lstStyle/>
                    <a:p>
                      <a:pPr marL="71755">
                        <a:lnSpc>
                          <a:spcPct val="100000"/>
                        </a:lnSpc>
                        <a:spcBef>
                          <a:spcPts val="260"/>
                        </a:spcBef>
                      </a:pPr>
                      <a:r>
                        <a:rPr sz="900" spc="-20" dirty="0">
                          <a:latin typeface="宋体" panose="02010600030101010101" pitchFamily="2" charset="-122"/>
                          <a:cs typeface="宋体" panose="02010600030101010101" pitchFamily="2" charset="-122"/>
                        </a:rPr>
                        <a:t>劳务费</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c>
                  <a:txBody>
                    <a:bodyPr/>
                    <a:lstStyle/>
                    <a:p>
                      <a:pPr marR="63500" algn="r">
                        <a:lnSpc>
                          <a:spcPct val="100000"/>
                        </a:lnSpc>
                        <a:spcBef>
                          <a:spcPts val="26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c>
                  <a:txBody>
                    <a:bodyPr/>
                    <a:lstStyle/>
                    <a:p>
                      <a:pPr marL="71120">
                        <a:lnSpc>
                          <a:spcPct val="100000"/>
                        </a:lnSpc>
                        <a:spcBef>
                          <a:spcPts val="260"/>
                        </a:spcBef>
                      </a:pPr>
                      <a:r>
                        <a:rPr sz="900" spc="-10" dirty="0">
                          <a:latin typeface="Calibri" panose="020F0502020204030204"/>
                          <a:cs typeface="Calibri" panose="020F0502020204030204"/>
                        </a:rPr>
                        <a:t>31201</a:t>
                      </a:r>
                      <a:endParaRPr sz="900">
                        <a:latin typeface="Calibri" panose="020F0502020204030204"/>
                        <a:cs typeface="Calibri" panose="020F0502020204030204"/>
                      </a:endParaRPr>
                    </a:p>
                  </a:txBody>
                  <a:tcPr marL="0" marR="0" marT="33020"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c>
                  <a:txBody>
                    <a:bodyPr/>
                    <a:lstStyle/>
                    <a:p>
                      <a:pPr marL="71120">
                        <a:lnSpc>
                          <a:spcPct val="100000"/>
                        </a:lnSpc>
                        <a:spcBef>
                          <a:spcPts val="260"/>
                        </a:spcBef>
                      </a:pPr>
                      <a:r>
                        <a:rPr sz="900" spc="-10" dirty="0">
                          <a:latin typeface="宋体" panose="02010600030101010101" pitchFamily="2" charset="-122"/>
                          <a:cs typeface="宋体" panose="02010600030101010101" pitchFamily="2" charset="-122"/>
                        </a:rPr>
                        <a:t>资本金注入</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c>
                  <a:txBody>
                    <a:bodyPr/>
                    <a:lstStyle/>
                    <a:p>
                      <a:pPr marR="53975" algn="r">
                        <a:lnSpc>
                          <a:spcPct val="100000"/>
                        </a:lnSpc>
                        <a:spcBef>
                          <a:spcPts val="26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r>
              <a:tr h="238125">
                <a:tc>
                  <a:txBody>
                    <a:bodyPr/>
                    <a:lstStyle/>
                    <a:p>
                      <a:pPr marL="71120">
                        <a:lnSpc>
                          <a:spcPct val="100000"/>
                        </a:lnSpc>
                        <a:spcBef>
                          <a:spcPts val="340"/>
                        </a:spcBef>
                      </a:pPr>
                      <a:r>
                        <a:rPr sz="900" spc="-10" dirty="0">
                          <a:latin typeface="Calibri" panose="020F0502020204030204"/>
                          <a:cs typeface="Calibri" panose="020F0502020204030204"/>
                        </a:rPr>
                        <a:t>30307</a:t>
                      </a:r>
                      <a:endParaRPr sz="900">
                        <a:latin typeface="Calibri" panose="020F0502020204030204"/>
                        <a:cs typeface="Calibri" panose="020F0502020204030204"/>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340"/>
                        </a:spcBef>
                      </a:pPr>
                      <a:r>
                        <a:rPr sz="900" spc="-10" dirty="0">
                          <a:latin typeface="宋体" panose="02010600030101010101" pitchFamily="2" charset="-122"/>
                          <a:cs typeface="宋体" panose="02010600030101010101" pitchFamily="2" charset="-122"/>
                        </a:rPr>
                        <a:t>医疗费补助</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34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340"/>
                        </a:spcBef>
                      </a:pPr>
                      <a:r>
                        <a:rPr sz="900" spc="-10" dirty="0">
                          <a:latin typeface="Calibri" panose="020F0502020204030204"/>
                          <a:cs typeface="Calibri" panose="020F0502020204030204"/>
                        </a:rPr>
                        <a:t>30227</a:t>
                      </a:r>
                      <a:endParaRPr sz="900">
                        <a:latin typeface="Calibri" panose="020F0502020204030204"/>
                        <a:cs typeface="Calibri" panose="020F0502020204030204"/>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755">
                        <a:lnSpc>
                          <a:spcPct val="100000"/>
                        </a:lnSpc>
                        <a:spcBef>
                          <a:spcPts val="340"/>
                        </a:spcBef>
                      </a:pPr>
                      <a:r>
                        <a:rPr sz="900" spc="-10" dirty="0">
                          <a:latin typeface="宋体" panose="02010600030101010101" pitchFamily="2" charset="-122"/>
                          <a:cs typeface="宋体" panose="02010600030101010101" pitchFamily="2" charset="-122"/>
                        </a:rPr>
                        <a:t>委托业务费</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34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340"/>
                        </a:spcBef>
                      </a:pPr>
                      <a:r>
                        <a:rPr sz="900" spc="-10" dirty="0">
                          <a:latin typeface="Calibri" panose="020F0502020204030204"/>
                          <a:cs typeface="Calibri" panose="020F0502020204030204"/>
                        </a:rPr>
                        <a:t>31203</a:t>
                      </a:r>
                      <a:endParaRPr sz="900">
                        <a:latin typeface="Calibri" panose="020F0502020204030204"/>
                        <a:cs typeface="Calibri" panose="020F0502020204030204"/>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340"/>
                        </a:spcBef>
                      </a:pPr>
                      <a:r>
                        <a:rPr sz="900" spc="-5" dirty="0">
                          <a:latin typeface="宋体" panose="02010600030101010101" pitchFamily="2" charset="-122"/>
                          <a:cs typeface="宋体" panose="02010600030101010101" pitchFamily="2" charset="-122"/>
                        </a:rPr>
                        <a:t>政府投资基金股权投资</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34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a:txBody>
                    <a:bodyPr/>
                    <a:lstStyle/>
                    <a:p>
                      <a:pPr marL="71120">
                        <a:lnSpc>
                          <a:spcPct val="100000"/>
                        </a:lnSpc>
                        <a:spcBef>
                          <a:spcPts val="340"/>
                        </a:spcBef>
                      </a:pPr>
                      <a:r>
                        <a:rPr sz="900" spc="-10" dirty="0">
                          <a:latin typeface="Calibri" panose="020F0502020204030204"/>
                          <a:cs typeface="Calibri" panose="020F0502020204030204"/>
                        </a:rPr>
                        <a:t>30308</a:t>
                      </a:r>
                      <a:endParaRPr sz="900">
                        <a:latin typeface="Calibri" panose="020F0502020204030204"/>
                        <a:cs typeface="Calibri" panose="020F0502020204030204"/>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340"/>
                        </a:spcBef>
                      </a:pPr>
                      <a:r>
                        <a:rPr sz="900" spc="-20" dirty="0">
                          <a:latin typeface="宋体" panose="02010600030101010101" pitchFamily="2" charset="-122"/>
                          <a:cs typeface="宋体" panose="02010600030101010101" pitchFamily="2" charset="-122"/>
                        </a:rPr>
                        <a:t>助学金</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34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340"/>
                        </a:spcBef>
                      </a:pPr>
                      <a:r>
                        <a:rPr sz="900" spc="-10" dirty="0">
                          <a:latin typeface="Calibri" panose="020F0502020204030204"/>
                          <a:cs typeface="Calibri" panose="020F0502020204030204"/>
                        </a:rPr>
                        <a:t>30228</a:t>
                      </a:r>
                      <a:endParaRPr sz="900">
                        <a:latin typeface="Calibri" panose="020F0502020204030204"/>
                        <a:cs typeface="Calibri" panose="020F0502020204030204"/>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755">
                        <a:lnSpc>
                          <a:spcPct val="100000"/>
                        </a:lnSpc>
                        <a:spcBef>
                          <a:spcPts val="340"/>
                        </a:spcBef>
                      </a:pPr>
                      <a:r>
                        <a:rPr sz="900" spc="-15" dirty="0">
                          <a:latin typeface="宋体" panose="02010600030101010101" pitchFamily="2" charset="-122"/>
                          <a:cs typeface="宋体" panose="02010600030101010101" pitchFamily="2" charset="-122"/>
                        </a:rPr>
                        <a:t>工会经费</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340"/>
                        </a:spcBef>
                      </a:pPr>
                      <a:r>
                        <a:rPr sz="900" spc="-20" dirty="0">
                          <a:latin typeface="宋体" panose="02010600030101010101" pitchFamily="2" charset="-122"/>
                          <a:cs typeface="宋体" panose="02010600030101010101" pitchFamily="2" charset="-122"/>
                        </a:rPr>
                        <a:t>1.80</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340"/>
                        </a:spcBef>
                      </a:pPr>
                      <a:r>
                        <a:rPr sz="900" spc="-10" dirty="0">
                          <a:latin typeface="Calibri" panose="020F0502020204030204"/>
                          <a:cs typeface="Calibri" panose="020F0502020204030204"/>
                        </a:rPr>
                        <a:t>31204</a:t>
                      </a:r>
                      <a:endParaRPr sz="900">
                        <a:latin typeface="Calibri" panose="020F0502020204030204"/>
                        <a:cs typeface="Calibri" panose="020F0502020204030204"/>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340"/>
                        </a:spcBef>
                      </a:pPr>
                      <a:r>
                        <a:rPr sz="900" spc="-15" dirty="0">
                          <a:latin typeface="宋体" panose="02010600030101010101" pitchFamily="2" charset="-122"/>
                          <a:cs typeface="宋体" panose="02010600030101010101" pitchFamily="2" charset="-122"/>
                        </a:rPr>
                        <a:t>费用补贴</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34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marL="71120">
                        <a:lnSpc>
                          <a:spcPct val="100000"/>
                        </a:lnSpc>
                        <a:spcBef>
                          <a:spcPts val="340"/>
                        </a:spcBef>
                      </a:pPr>
                      <a:r>
                        <a:rPr sz="900" spc="-10" dirty="0">
                          <a:latin typeface="Calibri" panose="020F0502020204030204"/>
                          <a:cs typeface="Calibri" panose="020F0502020204030204"/>
                        </a:rPr>
                        <a:t>30309</a:t>
                      </a:r>
                      <a:endParaRPr sz="900">
                        <a:latin typeface="Calibri" panose="020F0502020204030204"/>
                        <a:cs typeface="Calibri" panose="020F0502020204030204"/>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340"/>
                        </a:spcBef>
                      </a:pPr>
                      <a:r>
                        <a:rPr sz="900" spc="-20" dirty="0">
                          <a:latin typeface="宋体" panose="02010600030101010101" pitchFamily="2" charset="-122"/>
                          <a:cs typeface="宋体" panose="02010600030101010101" pitchFamily="2" charset="-122"/>
                        </a:rPr>
                        <a:t>奖励金</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34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340"/>
                        </a:spcBef>
                      </a:pPr>
                      <a:r>
                        <a:rPr sz="900" spc="-10" dirty="0">
                          <a:latin typeface="Calibri" panose="020F0502020204030204"/>
                          <a:cs typeface="Calibri" panose="020F0502020204030204"/>
                        </a:rPr>
                        <a:t>30229</a:t>
                      </a:r>
                      <a:endParaRPr sz="900">
                        <a:latin typeface="Calibri" panose="020F0502020204030204"/>
                        <a:cs typeface="Calibri" panose="020F0502020204030204"/>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755">
                        <a:lnSpc>
                          <a:spcPct val="100000"/>
                        </a:lnSpc>
                        <a:spcBef>
                          <a:spcPts val="340"/>
                        </a:spcBef>
                      </a:pPr>
                      <a:r>
                        <a:rPr sz="900" spc="-20" dirty="0">
                          <a:latin typeface="宋体" panose="02010600030101010101" pitchFamily="2" charset="-122"/>
                          <a:cs typeface="宋体" panose="02010600030101010101" pitchFamily="2" charset="-122"/>
                        </a:rPr>
                        <a:t>福利费</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340"/>
                        </a:spcBef>
                      </a:pPr>
                      <a:r>
                        <a:rPr sz="900" spc="-20" dirty="0">
                          <a:latin typeface="宋体" panose="02010600030101010101" pitchFamily="2" charset="-122"/>
                          <a:cs typeface="宋体" panose="02010600030101010101" pitchFamily="2" charset="-122"/>
                        </a:rPr>
                        <a:t>0.65</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340"/>
                        </a:spcBef>
                      </a:pPr>
                      <a:r>
                        <a:rPr sz="900" spc="-10" dirty="0">
                          <a:latin typeface="Calibri" panose="020F0502020204030204"/>
                          <a:cs typeface="Calibri" panose="020F0502020204030204"/>
                        </a:rPr>
                        <a:t>31205</a:t>
                      </a:r>
                      <a:endParaRPr sz="900">
                        <a:latin typeface="Calibri" panose="020F0502020204030204"/>
                        <a:cs typeface="Calibri" panose="020F0502020204030204"/>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340"/>
                        </a:spcBef>
                      </a:pPr>
                      <a:r>
                        <a:rPr sz="900" spc="-15" dirty="0">
                          <a:latin typeface="宋体" panose="02010600030101010101" pitchFamily="2" charset="-122"/>
                          <a:cs typeface="宋体" panose="02010600030101010101" pitchFamily="2" charset="-122"/>
                        </a:rPr>
                        <a:t>利息补贴</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34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marL="71120">
                        <a:lnSpc>
                          <a:spcPct val="100000"/>
                        </a:lnSpc>
                        <a:spcBef>
                          <a:spcPts val="340"/>
                        </a:spcBef>
                      </a:pPr>
                      <a:r>
                        <a:rPr sz="900" spc="-10" dirty="0">
                          <a:latin typeface="Calibri" panose="020F0502020204030204"/>
                          <a:cs typeface="Calibri" panose="020F0502020204030204"/>
                        </a:rPr>
                        <a:t>30310</a:t>
                      </a:r>
                      <a:endParaRPr sz="900">
                        <a:latin typeface="Calibri" panose="020F0502020204030204"/>
                        <a:cs typeface="Calibri" panose="020F0502020204030204"/>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340"/>
                        </a:spcBef>
                      </a:pPr>
                      <a:r>
                        <a:rPr sz="900" spc="-10" dirty="0">
                          <a:latin typeface="宋体" panose="02010600030101010101" pitchFamily="2" charset="-122"/>
                          <a:cs typeface="宋体" panose="02010600030101010101" pitchFamily="2" charset="-122"/>
                        </a:rPr>
                        <a:t>个人农业生产补贴</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34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340"/>
                        </a:spcBef>
                      </a:pPr>
                      <a:r>
                        <a:rPr sz="900" spc="-10" dirty="0">
                          <a:latin typeface="Calibri" panose="020F0502020204030204"/>
                          <a:cs typeface="Calibri" panose="020F0502020204030204"/>
                        </a:rPr>
                        <a:t>30231</a:t>
                      </a:r>
                      <a:endParaRPr sz="900">
                        <a:latin typeface="Calibri" panose="020F0502020204030204"/>
                        <a:cs typeface="Calibri" panose="020F0502020204030204"/>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755">
                        <a:lnSpc>
                          <a:spcPct val="100000"/>
                        </a:lnSpc>
                        <a:spcBef>
                          <a:spcPts val="340"/>
                        </a:spcBef>
                      </a:pPr>
                      <a:r>
                        <a:rPr sz="900" spc="-10" dirty="0">
                          <a:latin typeface="宋体" panose="02010600030101010101" pitchFamily="2" charset="-122"/>
                          <a:cs typeface="宋体" panose="02010600030101010101" pitchFamily="2" charset="-122"/>
                        </a:rPr>
                        <a:t>公务用车运行维护费</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340"/>
                        </a:spcBef>
                      </a:pPr>
                      <a:r>
                        <a:rPr sz="900" spc="-20" dirty="0">
                          <a:latin typeface="宋体" panose="02010600030101010101" pitchFamily="2" charset="-122"/>
                          <a:cs typeface="宋体" panose="02010600030101010101" pitchFamily="2" charset="-122"/>
                        </a:rPr>
                        <a:t>7.00</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340"/>
                        </a:spcBef>
                      </a:pPr>
                      <a:r>
                        <a:rPr sz="900" spc="-10" dirty="0">
                          <a:latin typeface="Calibri" panose="020F0502020204030204"/>
                          <a:cs typeface="Calibri" panose="020F0502020204030204"/>
                        </a:rPr>
                        <a:t>31206</a:t>
                      </a:r>
                      <a:endParaRPr sz="900">
                        <a:latin typeface="Calibri" panose="020F0502020204030204"/>
                        <a:cs typeface="Calibri" panose="020F0502020204030204"/>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340"/>
                        </a:spcBef>
                      </a:pPr>
                      <a:r>
                        <a:rPr sz="900" spc="-10" dirty="0">
                          <a:latin typeface="宋体" panose="02010600030101010101" pitchFamily="2" charset="-122"/>
                          <a:cs typeface="宋体" panose="02010600030101010101" pitchFamily="2" charset="-122"/>
                        </a:rPr>
                        <a:t>其他资本性补助</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34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a:txBody>
                    <a:bodyPr/>
                    <a:lstStyle/>
                    <a:p>
                      <a:pPr marL="71120">
                        <a:lnSpc>
                          <a:spcPct val="100000"/>
                        </a:lnSpc>
                        <a:spcBef>
                          <a:spcPts val="265"/>
                        </a:spcBef>
                      </a:pPr>
                      <a:r>
                        <a:rPr sz="900" spc="-10" dirty="0">
                          <a:latin typeface="Calibri" panose="020F0502020204030204"/>
                          <a:cs typeface="Calibri" panose="020F0502020204030204"/>
                        </a:rPr>
                        <a:t>30311</a:t>
                      </a:r>
                      <a:endParaRPr sz="900">
                        <a:latin typeface="Calibri" panose="020F0502020204030204"/>
                        <a:cs typeface="Calibri" panose="020F0502020204030204"/>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265"/>
                        </a:spcBef>
                      </a:pPr>
                      <a:r>
                        <a:rPr sz="900" spc="-10" dirty="0">
                          <a:latin typeface="宋体" panose="02010600030101010101" pitchFamily="2" charset="-122"/>
                          <a:cs typeface="宋体" panose="02010600030101010101" pitchFamily="2" charset="-122"/>
                        </a:rPr>
                        <a:t>代缴社会保险费</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26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265"/>
                        </a:spcBef>
                      </a:pPr>
                      <a:r>
                        <a:rPr sz="900" spc="-10" dirty="0">
                          <a:latin typeface="Calibri" panose="020F0502020204030204"/>
                          <a:cs typeface="Calibri" panose="020F0502020204030204"/>
                        </a:rPr>
                        <a:t>30239</a:t>
                      </a:r>
                      <a:endParaRPr sz="900">
                        <a:latin typeface="Calibri" panose="020F0502020204030204"/>
                        <a:cs typeface="Calibri" panose="020F0502020204030204"/>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755">
                        <a:lnSpc>
                          <a:spcPct val="100000"/>
                        </a:lnSpc>
                        <a:spcBef>
                          <a:spcPts val="265"/>
                        </a:spcBef>
                      </a:pPr>
                      <a:r>
                        <a:rPr sz="900" spc="-10" dirty="0">
                          <a:latin typeface="宋体" panose="02010600030101010101" pitchFamily="2" charset="-122"/>
                          <a:cs typeface="宋体" panose="02010600030101010101" pitchFamily="2" charset="-122"/>
                        </a:rPr>
                        <a:t>其他交通费用</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265"/>
                        </a:spcBef>
                      </a:pPr>
                      <a:r>
                        <a:rPr sz="900" spc="-20" dirty="0">
                          <a:latin typeface="宋体" panose="02010600030101010101" pitchFamily="2" charset="-122"/>
                          <a:cs typeface="宋体" panose="02010600030101010101" pitchFamily="2" charset="-122"/>
                        </a:rPr>
                        <a:t>0.01</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265"/>
                        </a:spcBef>
                      </a:pPr>
                      <a:r>
                        <a:rPr sz="900" spc="-10" dirty="0">
                          <a:latin typeface="Calibri" panose="020F0502020204030204"/>
                          <a:cs typeface="Calibri" panose="020F0502020204030204"/>
                        </a:rPr>
                        <a:t>31299</a:t>
                      </a:r>
                      <a:endParaRPr sz="900">
                        <a:latin typeface="Calibri" panose="020F0502020204030204"/>
                        <a:cs typeface="Calibri" panose="020F0502020204030204"/>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265"/>
                        </a:spcBef>
                      </a:pPr>
                      <a:r>
                        <a:rPr sz="900" spc="-10" dirty="0">
                          <a:latin typeface="宋体" panose="02010600030101010101" pitchFamily="2" charset="-122"/>
                          <a:cs typeface="宋体" panose="02010600030101010101" pitchFamily="2" charset="-122"/>
                        </a:rPr>
                        <a:t>其他对企业补助</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26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marL="71120">
                        <a:lnSpc>
                          <a:spcPct val="100000"/>
                        </a:lnSpc>
                        <a:spcBef>
                          <a:spcPts val="340"/>
                        </a:spcBef>
                      </a:pPr>
                      <a:r>
                        <a:rPr sz="900" spc="-10" dirty="0">
                          <a:latin typeface="Calibri" panose="020F0502020204030204"/>
                          <a:cs typeface="Calibri" panose="020F0502020204030204"/>
                        </a:rPr>
                        <a:t>30399</a:t>
                      </a:r>
                      <a:endParaRPr sz="900">
                        <a:latin typeface="Calibri" panose="020F0502020204030204"/>
                        <a:cs typeface="Calibri" panose="020F0502020204030204"/>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340"/>
                        </a:spcBef>
                      </a:pPr>
                      <a:r>
                        <a:rPr sz="900" spc="-5" dirty="0">
                          <a:latin typeface="宋体" panose="02010600030101010101" pitchFamily="2" charset="-122"/>
                          <a:cs typeface="宋体" panose="02010600030101010101" pitchFamily="2" charset="-122"/>
                        </a:rPr>
                        <a:t>其他对个人和家庭的补助</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340"/>
                        </a:spcBef>
                      </a:pPr>
                      <a:r>
                        <a:rPr sz="900" spc="-10" dirty="0">
                          <a:latin typeface="宋体" panose="02010600030101010101" pitchFamily="2" charset="-122"/>
                          <a:cs typeface="宋体" panose="02010600030101010101" pitchFamily="2" charset="-122"/>
                        </a:rPr>
                        <a:t>17.05</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340"/>
                        </a:spcBef>
                      </a:pPr>
                      <a:r>
                        <a:rPr sz="900" spc="-10" dirty="0">
                          <a:latin typeface="Calibri" panose="020F0502020204030204"/>
                          <a:cs typeface="Calibri" panose="020F0502020204030204"/>
                        </a:rPr>
                        <a:t>30240</a:t>
                      </a:r>
                      <a:endParaRPr sz="900">
                        <a:latin typeface="Calibri" panose="020F0502020204030204"/>
                        <a:cs typeface="Calibri" panose="020F0502020204030204"/>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755">
                        <a:lnSpc>
                          <a:spcPct val="100000"/>
                        </a:lnSpc>
                        <a:spcBef>
                          <a:spcPts val="340"/>
                        </a:spcBef>
                      </a:pPr>
                      <a:r>
                        <a:rPr sz="900" spc="-10" dirty="0">
                          <a:latin typeface="宋体" panose="02010600030101010101" pitchFamily="2" charset="-122"/>
                          <a:cs typeface="宋体" panose="02010600030101010101" pitchFamily="2" charset="-122"/>
                        </a:rPr>
                        <a:t>税金及附加费用</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34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340"/>
                        </a:spcBef>
                      </a:pPr>
                      <a:r>
                        <a:rPr sz="900" spc="-25" dirty="0">
                          <a:latin typeface="Calibri" panose="020F0502020204030204"/>
                          <a:cs typeface="Calibri" panose="020F0502020204030204"/>
                        </a:rPr>
                        <a:t>399</a:t>
                      </a:r>
                      <a:endParaRPr sz="900">
                        <a:latin typeface="Calibri" panose="020F0502020204030204"/>
                        <a:cs typeface="Calibri" panose="020F0502020204030204"/>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340"/>
                        </a:spcBef>
                      </a:pPr>
                      <a:r>
                        <a:rPr sz="900" spc="-15" dirty="0">
                          <a:latin typeface="宋体" panose="02010600030101010101" pitchFamily="2" charset="-122"/>
                          <a:cs typeface="宋体" panose="02010600030101010101" pitchFamily="2" charset="-122"/>
                        </a:rPr>
                        <a:t>其他支出</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34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a:txBody>
                    <a:bodyPr/>
                    <a:lstStyle/>
                    <a:p>
                      <a:pPr>
                        <a:lnSpc>
                          <a:spcPct val="100000"/>
                        </a:lnSpc>
                      </a:pPr>
                      <a:endParaRPr sz="9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9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26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265"/>
                        </a:spcBef>
                      </a:pPr>
                      <a:r>
                        <a:rPr sz="900" spc="-10" dirty="0">
                          <a:latin typeface="Calibri" panose="020F0502020204030204"/>
                          <a:cs typeface="Calibri" panose="020F0502020204030204"/>
                        </a:rPr>
                        <a:t>30299</a:t>
                      </a:r>
                      <a:endParaRPr sz="900">
                        <a:latin typeface="Calibri" panose="020F0502020204030204"/>
                        <a:cs typeface="Calibri" panose="020F0502020204030204"/>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755">
                        <a:lnSpc>
                          <a:spcPct val="100000"/>
                        </a:lnSpc>
                        <a:spcBef>
                          <a:spcPts val="265"/>
                        </a:spcBef>
                      </a:pPr>
                      <a:r>
                        <a:rPr sz="900" spc="-10" dirty="0">
                          <a:latin typeface="宋体" panose="02010600030101010101" pitchFamily="2" charset="-122"/>
                          <a:cs typeface="宋体" panose="02010600030101010101" pitchFamily="2" charset="-122"/>
                        </a:rPr>
                        <a:t>其他商品和服务支出</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26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265"/>
                        </a:spcBef>
                      </a:pPr>
                      <a:r>
                        <a:rPr sz="900" spc="-10" dirty="0">
                          <a:latin typeface="Calibri" panose="020F0502020204030204"/>
                          <a:cs typeface="Calibri" panose="020F0502020204030204"/>
                        </a:rPr>
                        <a:t>39907</a:t>
                      </a:r>
                      <a:endParaRPr sz="900">
                        <a:latin typeface="Calibri" panose="020F0502020204030204"/>
                        <a:cs typeface="Calibri" panose="020F0502020204030204"/>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265"/>
                        </a:spcBef>
                      </a:pPr>
                      <a:r>
                        <a:rPr sz="900" spc="-10" dirty="0">
                          <a:latin typeface="宋体" panose="02010600030101010101" pitchFamily="2" charset="-122"/>
                          <a:cs typeface="宋体" panose="02010600030101010101" pitchFamily="2" charset="-122"/>
                        </a:rPr>
                        <a:t>国家赔偿费用支出</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26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466725">
                <a:tc>
                  <a:txBody>
                    <a:bodyPr/>
                    <a:lstStyle/>
                    <a:p>
                      <a:pPr>
                        <a:lnSpc>
                          <a:spcPct val="100000"/>
                        </a:lnSpc>
                      </a:pPr>
                      <a:endParaRPr sz="9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9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spcBef>
                          <a:spcPts val="200"/>
                        </a:spcBef>
                      </a:pPr>
                      <a:endParaRPr sz="900">
                        <a:latin typeface="Times New Roman" panose="02020603050405020304"/>
                        <a:cs typeface="Times New Roman" panose="02020603050405020304"/>
                      </a:endParaRPr>
                    </a:p>
                    <a:p>
                      <a:pPr marR="53975" algn="r">
                        <a:lnSpc>
                          <a:spcPct val="100000"/>
                        </a:lnSpc>
                        <a:spcBef>
                          <a:spcPts val="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2540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spcBef>
                          <a:spcPts val="200"/>
                        </a:spcBef>
                      </a:pPr>
                      <a:endParaRPr sz="900">
                        <a:latin typeface="Times New Roman" panose="02020603050405020304"/>
                        <a:cs typeface="Times New Roman" panose="02020603050405020304"/>
                      </a:endParaRPr>
                    </a:p>
                    <a:p>
                      <a:pPr marL="71120">
                        <a:lnSpc>
                          <a:spcPct val="100000"/>
                        </a:lnSpc>
                        <a:spcBef>
                          <a:spcPts val="5"/>
                        </a:spcBef>
                      </a:pPr>
                      <a:r>
                        <a:rPr sz="900" spc="-25" dirty="0">
                          <a:latin typeface="Calibri" panose="020F0502020204030204"/>
                          <a:cs typeface="Calibri" panose="020F0502020204030204"/>
                        </a:rPr>
                        <a:t>307</a:t>
                      </a:r>
                      <a:endParaRPr sz="900">
                        <a:latin typeface="Calibri" panose="020F0502020204030204"/>
                        <a:cs typeface="Calibri" panose="020F0502020204030204"/>
                      </a:endParaRPr>
                    </a:p>
                  </a:txBody>
                  <a:tcPr marL="0" marR="0" marT="2540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spcBef>
                          <a:spcPts val="200"/>
                        </a:spcBef>
                      </a:pPr>
                      <a:endParaRPr sz="900">
                        <a:latin typeface="Times New Roman" panose="02020603050405020304"/>
                        <a:cs typeface="Times New Roman" panose="02020603050405020304"/>
                      </a:endParaRPr>
                    </a:p>
                    <a:p>
                      <a:pPr marL="71755">
                        <a:lnSpc>
                          <a:spcPct val="100000"/>
                        </a:lnSpc>
                        <a:spcBef>
                          <a:spcPts val="5"/>
                        </a:spcBef>
                      </a:pPr>
                      <a:r>
                        <a:rPr sz="900" spc="-10" dirty="0">
                          <a:latin typeface="宋体" panose="02010600030101010101" pitchFamily="2" charset="-122"/>
                          <a:cs typeface="宋体" panose="02010600030101010101" pitchFamily="2" charset="-122"/>
                        </a:rPr>
                        <a:t>债务利息及费用支出</a:t>
                      </a:r>
                      <a:endParaRPr sz="900">
                        <a:latin typeface="宋体" panose="02010600030101010101" pitchFamily="2" charset="-122"/>
                        <a:cs typeface="宋体" panose="02010600030101010101" pitchFamily="2" charset="-122"/>
                      </a:endParaRPr>
                    </a:p>
                  </a:txBody>
                  <a:tcPr marL="0" marR="0" marT="2540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spcBef>
                          <a:spcPts val="200"/>
                        </a:spcBef>
                      </a:pPr>
                      <a:endParaRPr sz="900">
                        <a:latin typeface="Times New Roman" panose="02020603050405020304"/>
                        <a:cs typeface="Times New Roman" panose="02020603050405020304"/>
                      </a:endParaRPr>
                    </a:p>
                    <a:p>
                      <a:pPr marR="63500" algn="r">
                        <a:lnSpc>
                          <a:spcPct val="100000"/>
                        </a:lnSpc>
                        <a:spcBef>
                          <a:spcPts val="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2540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spcBef>
                          <a:spcPts val="200"/>
                        </a:spcBef>
                      </a:pPr>
                      <a:endParaRPr sz="900">
                        <a:latin typeface="Times New Roman" panose="02020603050405020304"/>
                        <a:cs typeface="Times New Roman" panose="02020603050405020304"/>
                      </a:endParaRPr>
                    </a:p>
                    <a:p>
                      <a:pPr marL="71120">
                        <a:lnSpc>
                          <a:spcPct val="100000"/>
                        </a:lnSpc>
                        <a:spcBef>
                          <a:spcPts val="5"/>
                        </a:spcBef>
                      </a:pPr>
                      <a:r>
                        <a:rPr sz="900" spc="-10" dirty="0">
                          <a:latin typeface="Calibri" panose="020F0502020204030204"/>
                          <a:cs typeface="Calibri" panose="020F0502020204030204"/>
                        </a:rPr>
                        <a:t>39908</a:t>
                      </a:r>
                      <a:endParaRPr sz="900">
                        <a:latin typeface="Calibri" panose="020F0502020204030204"/>
                        <a:cs typeface="Calibri" panose="020F0502020204030204"/>
                      </a:endParaRPr>
                    </a:p>
                  </a:txBody>
                  <a:tcPr marL="0" marR="0" marT="2540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340"/>
                        </a:spcBef>
                      </a:pPr>
                      <a:r>
                        <a:rPr sz="900" spc="-5" dirty="0">
                          <a:latin typeface="宋体" panose="02010600030101010101" pitchFamily="2" charset="-122"/>
                          <a:cs typeface="宋体" panose="02010600030101010101" pitchFamily="2" charset="-122"/>
                        </a:rPr>
                        <a:t>对民间非营利组织和群众性自治组织补</a:t>
                      </a:r>
                      <a:endParaRPr sz="900">
                        <a:latin typeface="宋体" panose="02010600030101010101" pitchFamily="2" charset="-122"/>
                        <a:cs typeface="宋体" panose="02010600030101010101" pitchFamily="2" charset="-122"/>
                      </a:endParaRPr>
                    </a:p>
                    <a:p>
                      <a:pPr marL="71120">
                        <a:lnSpc>
                          <a:spcPct val="100000"/>
                        </a:lnSpc>
                        <a:spcBef>
                          <a:spcPts val="720"/>
                        </a:spcBef>
                      </a:pPr>
                      <a:r>
                        <a:rPr sz="900" spc="-50" dirty="0">
                          <a:latin typeface="宋体" panose="02010600030101010101" pitchFamily="2" charset="-122"/>
                          <a:cs typeface="宋体" panose="02010600030101010101" pitchFamily="2" charset="-122"/>
                        </a:rPr>
                        <a:t>贴</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spcBef>
                          <a:spcPts val="200"/>
                        </a:spcBef>
                      </a:pPr>
                      <a:endParaRPr sz="900">
                        <a:latin typeface="Times New Roman" panose="02020603050405020304"/>
                        <a:cs typeface="Times New Roman" panose="02020603050405020304"/>
                      </a:endParaRPr>
                    </a:p>
                    <a:p>
                      <a:pPr marR="53975" algn="r">
                        <a:lnSpc>
                          <a:spcPct val="100000"/>
                        </a:lnSpc>
                        <a:spcBef>
                          <a:spcPts val="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2540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38125">
                <a:tc>
                  <a:txBody>
                    <a:bodyPr/>
                    <a:lstStyle/>
                    <a:p>
                      <a:pPr>
                        <a:lnSpc>
                          <a:spcPct val="100000"/>
                        </a:lnSpc>
                      </a:pPr>
                      <a:endParaRPr sz="9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9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33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335"/>
                        </a:spcBef>
                      </a:pPr>
                      <a:r>
                        <a:rPr sz="900" spc="-10" dirty="0">
                          <a:latin typeface="Calibri" panose="020F0502020204030204"/>
                          <a:cs typeface="Calibri" panose="020F0502020204030204"/>
                        </a:rPr>
                        <a:t>30701</a:t>
                      </a:r>
                      <a:endParaRPr sz="900">
                        <a:latin typeface="Calibri" panose="020F0502020204030204"/>
                        <a:cs typeface="Calibri" panose="020F0502020204030204"/>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755">
                        <a:lnSpc>
                          <a:spcPct val="100000"/>
                        </a:lnSpc>
                        <a:spcBef>
                          <a:spcPts val="335"/>
                        </a:spcBef>
                      </a:pPr>
                      <a:r>
                        <a:rPr sz="900" spc="-10" dirty="0">
                          <a:latin typeface="宋体" panose="02010600030101010101" pitchFamily="2" charset="-122"/>
                          <a:cs typeface="宋体" panose="02010600030101010101" pitchFamily="2" charset="-122"/>
                        </a:rPr>
                        <a:t>国内债务付息</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33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335"/>
                        </a:spcBef>
                      </a:pPr>
                      <a:r>
                        <a:rPr sz="900" spc="-10" dirty="0">
                          <a:latin typeface="Calibri" panose="020F0502020204030204"/>
                          <a:cs typeface="Calibri" panose="020F0502020204030204"/>
                        </a:rPr>
                        <a:t>39909</a:t>
                      </a:r>
                      <a:endParaRPr sz="900">
                        <a:latin typeface="Calibri" panose="020F0502020204030204"/>
                        <a:cs typeface="Calibri" panose="020F0502020204030204"/>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335"/>
                        </a:spcBef>
                      </a:pPr>
                      <a:r>
                        <a:rPr sz="900" spc="-10" dirty="0">
                          <a:latin typeface="宋体" panose="02010600030101010101" pitchFamily="2" charset="-122"/>
                          <a:cs typeface="宋体" panose="02010600030101010101" pitchFamily="2" charset="-122"/>
                        </a:rPr>
                        <a:t>经常性赠与</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33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25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a:txBody>
                    <a:bodyPr/>
                    <a:lstStyle/>
                    <a:p>
                      <a:pPr>
                        <a:lnSpc>
                          <a:spcPct val="100000"/>
                        </a:lnSpc>
                      </a:pPr>
                      <a:endParaRPr sz="9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9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26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260"/>
                        </a:spcBef>
                      </a:pPr>
                      <a:r>
                        <a:rPr sz="900" spc="-10" dirty="0">
                          <a:latin typeface="Calibri" panose="020F0502020204030204"/>
                          <a:cs typeface="Calibri" panose="020F0502020204030204"/>
                        </a:rPr>
                        <a:t>30702</a:t>
                      </a:r>
                      <a:endParaRPr sz="900">
                        <a:latin typeface="Calibri" panose="020F0502020204030204"/>
                        <a:cs typeface="Calibri" panose="020F0502020204030204"/>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755">
                        <a:lnSpc>
                          <a:spcPct val="100000"/>
                        </a:lnSpc>
                        <a:spcBef>
                          <a:spcPts val="260"/>
                        </a:spcBef>
                      </a:pPr>
                      <a:r>
                        <a:rPr sz="900" spc="-10" dirty="0">
                          <a:latin typeface="宋体" panose="02010600030101010101" pitchFamily="2" charset="-122"/>
                          <a:cs typeface="宋体" panose="02010600030101010101" pitchFamily="2" charset="-122"/>
                        </a:rPr>
                        <a:t>国外债务付息</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63500" algn="r">
                        <a:lnSpc>
                          <a:spcPct val="100000"/>
                        </a:lnSpc>
                        <a:spcBef>
                          <a:spcPts val="26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260"/>
                        </a:spcBef>
                      </a:pPr>
                      <a:r>
                        <a:rPr sz="900" spc="-10" dirty="0">
                          <a:latin typeface="Calibri" panose="020F0502020204030204"/>
                          <a:cs typeface="Calibri" panose="020F0502020204030204"/>
                        </a:rPr>
                        <a:t>39910</a:t>
                      </a:r>
                      <a:endParaRPr sz="900">
                        <a:latin typeface="Calibri" panose="020F0502020204030204"/>
                        <a:cs typeface="Calibri" panose="020F0502020204030204"/>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260"/>
                        </a:spcBef>
                      </a:pPr>
                      <a:r>
                        <a:rPr sz="900" spc="-10" dirty="0">
                          <a:latin typeface="宋体" panose="02010600030101010101" pitchFamily="2" charset="-122"/>
                          <a:cs typeface="宋体" panose="02010600030101010101" pitchFamily="2" charset="-122"/>
                        </a:rPr>
                        <a:t>资本性赠与</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26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330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85750">
                <a:tc gridSpan="2">
                  <a:txBody>
                    <a:bodyPr/>
                    <a:lstStyle/>
                    <a:p>
                      <a:pPr marL="643255">
                        <a:lnSpc>
                          <a:spcPct val="100000"/>
                        </a:lnSpc>
                        <a:spcBef>
                          <a:spcPts val="485"/>
                        </a:spcBef>
                      </a:pPr>
                      <a:r>
                        <a:rPr sz="900" b="1" spc="65" dirty="0">
                          <a:latin typeface="Microsoft JhengHei" panose="020B0604030504040204" charset="-120"/>
                          <a:cs typeface="Microsoft JhengHei" panose="020B0604030504040204" charset="-120"/>
                        </a:rPr>
                        <a:t>人员经费合计</a:t>
                      </a:r>
                      <a:endParaRPr sz="900">
                        <a:latin typeface="Microsoft JhengHei" panose="020B0604030504040204" charset="-120"/>
                        <a:cs typeface="Microsoft JhengHei" panose="020B0604030504040204" charset="-120"/>
                      </a:endParaRPr>
                    </a:p>
                  </a:txBody>
                  <a:tcPr marL="0" marR="0" marT="61594"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3975" algn="r">
                        <a:lnSpc>
                          <a:spcPct val="100000"/>
                        </a:lnSpc>
                        <a:spcBef>
                          <a:spcPts val="485"/>
                        </a:spcBef>
                      </a:pPr>
                      <a:r>
                        <a:rPr sz="900" spc="-10" dirty="0">
                          <a:latin typeface="宋体" panose="02010600030101010101" pitchFamily="2" charset="-122"/>
                          <a:cs typeface="宋体" panose="02010600030101010101" pitchFamily="2" charset="-122"/>
                        </a:rPr>
                        <a:t>711.79</a:t>
                      </a:r>
                      <a:endParaRPr sz="900">
                        <a:latin typeface="宋体" panose="02010600030101010101" pitchFamily="2" charset="-122"/>
                        <a:cs typeface="宋体" panose="02010600030101010101" pitchFamily="2" charset="-122"/>
                      </a:endParaRPr>
                    </a:p>
                  </a:txBody>
                  <a:tcPr marL="0" marR="0" marT="61594"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5">
                  <a:txBody>
                    <a:bodyPr/>
                    <a:lstStyle/>
                    <a:p>
                      <a:pPr algn="ctr">
                        <a:lnSpc>
                          <a:spcPct val="100000"/>
                        </a:lnSpc>
                        <a:spcBef>
                          <a:spcPts val="485"/>
                        </a:spcBef>
                      </a:pPr>
                      <a:r>
                        <a:rPr sz="900" b="1" spc="65" dirty="0">
                          <a:latin typeface="Microsoft JhengHei" panose="020B0604030504040204" charset="-120"/>
                          <a:cs typeface="Microsoft JhengHei" panose="020B0604030504040204" charset="-120"/>
                        </a:rPr>
                        <a:t>公用经费合计</a:t>
                      </a:r>
                      <a:endParaRPr sz="900">
                        <a:latin typeface="Microsoft JhengHei" panose="020B0604030504040204" charset="-120"/>
                        <a:cs typeface="Microsoft JhengHei" panose="020B0604030504040204" charset="-120"/>
                      </a:endParaRPr>
                    </a:p>
                  </a:txBody>
                  <a:tcPr marL="0" marR="0" marT="61594"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a:txBody>
                    <a:bodyPr/>
                    <a:lstStyle/>
                    <a:p>
                      <a:pPr marR="53975" algn="r">
                        <a:lnSpc>
                          <a:spcPct val="100000"/>
                        </a:lnSpc>
                        <a:spcBef>
                          <a:spcPts val="485"/>
                        </a:spcBef>
                      </a:pPr>
                      <a:r>
                        <a:rPr sz="900" spc="-10" dirty="0">
                          <a:latin typeface="宋体" panose="02010600030101010101" pitchFamily="2" charset="-122"/>
                          <a:cs typeface="宋体" panose="02010600030101010101" pitchFamily="2" charset="-122"/>
                        </a:rPr>
                        <a:t>45.10</a:t>
                      </a:r>
                      <a:endParaRPr sz="900">
                        <a:latin typeface="宋体" panose="02010600030101010101" pitchFamily="2" charset="-122"/>
                        <a:cs typeface="宋体" panose="02010600030101010101" pitchFamily="2" charset="-122"/>
                      </a:endParaRPr>
                    </a:p>
                  </a:txBody>
                  <a:tcPr marL="0" marR="0" marT="61594"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bl>
          </a:graphicData>
        </a:graphic>
      </p:graphicFrame>
      <p:sp>
        <p:nvSpPr>
          <p:cNvPr id="3" name="object 3"/>
          <p:cNvSpPr txBox="1"/>
          <p:nvPr/>
        </p:nvSpPr>
        <p:spPr>
          <a:xfrm>
            <a:off x="873760" y="4707953"/>
            <a:ext cx="4597400" cy="208915"/>
          </a:xfrm>
          <a:prstGeom prst="rect">
            <a:avLst/>
          </a:prstGeom>
        </p:spPr>
        <p:txBody>
          <a:bodyPr vert="horz" wrap="square" lIns="0" tIns="12700" rIns="0" bIns="0" rtlCol="0">
            <a:spAutoFit/>
          </a:bodyPr>
          <a:lstStyle/>
          <a:p>
            <a:pPr marL="12700">
              <a:lnSpc>
                <a:spcPct val="100000"/>
              </a:lnSpc>
              <a:spcBef>
                <a:spcPts val="100"/>
              </a:spcBef>
            </a:pPr>
            <a:r>
              <a:rPr sz="1200" spc="-15" dirty="0">
                <a:latin typeface="宋体" panose="02010600030101010101" pitchFamily="2" charset="-122"/>
                <a:cs typeface="宋体" panose="02010600030101010101" pitchFamily="2" charset="-122"/>
              </a:rPr>
              <a:t>注：本表反映部门本年度一般公共预算财政拨款基本支出明细情况。</a:t>
            </a:r>
            <a:endParaRPr sz="1200">
              <a:latin typeface="宋体" panose="02010600030101010101" pitchFamily="2" charset="-122"/>
              <a:cs typeface="宋体" panose="02010600030101010101" pitchFamily="2" charset="-122"/>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object 5"/>
          <p:cNvSpPr txBox="1"/>
          <p:nvPr/>
        </p:nvSpPr>
        <p:spPr>
          <a:xfrm>
            <a:off x="3716401" y="9930765"/>
            <a:ext cx="139700" cy="139700"/>
          </a:xfrm>
          <a:prstGeom prst="rect">
            <a:avLst/>
          </a:prstGeom>
        </p:spPr>
        <p:txBody>
          <a:bodyPr vert="horz" wrap="square" lIns="0" tIns="0" rIns="0" bIns="0" rtlCol="0">
            <a:spAutoFit/>
          </a:bodyPr>
          <a:lstStyle/>
          <a:p>
            <a:pPr marL="12700">
              <a:lnSpc>
                <a:spcPts val="955"/>
              </a:lnSpc>
            </a:pPr>
            <a:r>
              <a:rPr sz="900" spc="-25" dirty="0">
                <a:latin typeface="Calibri" panose="020F0502020204030204"/>
                <a:cs typeface="Calibri" panose="020F0502020204030204"/>
              </a:rPr>
              <a:t>18</a:t>
            </a:r>
            <a:endParaRPr sz="900">
              <a:latin typeface="Calibri" panose="020F0502020204030204"/>
              <a:cs typeface="Calibri" panose="020F0502020204030204"/>
            </a:endParaRPr>
          </a:p>
        </p:txBody>
      </p:sp>
      <p:sp>
        <p:nvSpPr>
          <p:cNvPr id="2" name="object 2"/>
          <p:cNvSpPr txBox="1"/>
          <p:nvPr/>
        </p:nvSpPr>
        <p:spPr>
          <a:xfrm>
            <a:off x="1131887" y="1302702"/>
            <a:ext cx="5261610" cy="1280160"/>
          </a:xfrm>
          <a:prstGeom prst="rect">
            <a:avLst/>
          </a:prstGeom>
        </p:spPr>
        <p:txBody>
          <a:bodyPr vert="horz" wrap="square" lIns="0" tIns="15875" rIns="0" bIns="0" rtlCol="0">
            <a:spAutoFit/>
          </a:bodyPr>
          <a:lstStyle/>
          <a:p>
            <a:pPr marL="12700">
              <a:lnSpc>
                <a:spcPct val="100000"/>
              </a:lnSpc>
              <a:spcBef>
                <a:spcPts val="125"/>
              </a:spcBef>
            </a:pPr>
            <a:r>
              <a:rPr sz="1550" spc="-5" dirty="0">
                <a:latin typeface="宋体" panose="02010600030101010101" pitchFamily="2" charset="-122"/>
                <a:cs typeface="宋体" panose="02010600030101010101" pitchFamily="2" charset="-122"/>
              </a:rPr>
              <a:t>七、 一般公共预算财政拨款“三公”经费支出决算表</a:t>
            </a:r>
            <a:endParaRPr sz="1550">
              <a:latin typeface="宋体" panose="02010600030101010101" pitchFamily="2" charset="-122"/>
              <a:cs typeface="宋体" panose="02010600030101010101" pitchFamily="2" charset="-122"/>
            </a:endParaRPr>
          </a:p>
          <a:p>
            <a:pPr>
              <a:lnSpc>
                <a:spcPct val="100000"/>
              </a:lnSpc>
              <a:spcBef>
                <a:spcPts val="485"/>
              </a:spcBef>
            </a:pPr>
            <a:endParaRPr sz="1550">
              <a:latin typeface="宋体" panose="02010600030101010101" pitchFamily="2" charset="-122"/>
              <a:cs typeface="宋体" panose="02010600030101010101" pitchFamily="2" charset="-122"/>
            </a:endParaRPr>
          </a:p>
          <a:p>
            <a:pPr marL="250825">
              <a:lnSpc>
                <a:spcPct val="100000"/>
              </a:lnSpc>
            </a:pPr>
            <a:r>
              <a:rPr sz="1800" spc="-5" dirty="0">
                <a:latin typeface="宋体" panose="02010600030101010101" pitchFamily="2" charset="-122"/>
                <a:cs typeface="宋体" panose="02010600030101010101" pitchFamily="2" charset="-122"/>
              </a:rPr>
              <a:t>一般公共预算财政拨款“三公”经费支出决算表</a:t>
            </a:r>
            <a:endParaRPr sz="1800">
              <a:latin typeface="宋体" panose="02010600030101010101" pitchFamily="2" charset="-122"/>
              <a:cs typeface="宋体" panose="02010600030101010101" pitchFamily="2" charset="-122"/>
            </a:endParaRPr>
          </a:p>
          <a:p>
            <a:pPr marR="5080" algn="r">
              <a:lnSpc>
                <a:spcPct val="100000"/>
              </a:lnSpc>
              <a:spcBef>
                <a:spcPts val="640"/>
              </a:spcBef>
            </a:pPr>
            <a:r>
              <a:rPr sz="950" spc="-75" dirty="0">
                <a:latin typeface="宋体" panose="02010600030101010101" pitchFamily="2" charset="-122"/>
                <a:cs typeface="宋体" panose="02010600030101010101" pitchFamily="2" charset="-122"/>
              </a:rPr>
              <a:t>公开 </a:t>
            </a:r>
            <a:r>
              <a:rPr sz="950" dirty="0">
                <a:latin typeface="宋体" panose="02010600030101010101" pitchFamily="2" charset="-122"/>
                <a:cs typeface="宋体" panose="02010600030101010101" pitchFamily="2" charset="-122"/>
              </a:rPr>
              <a:t>07</a:t>
            </a:r>
            <a:r>
              <a:rPr sz="950" spc="-105" dirty="0">
                <a:latin typeface="宋体" panose="02010600030101010101" pitchFamily="2" charset="-122"/>
                <a:cs typeface="宋体" panose="02010600030101010101" pitchFamily="2" charset="-122"/>
              </a:rPr>
              <a:t> 表</a:t>
            </a:r>
            <a:endParaRPr sz="950">
              <a:latin typeface="宋体" panose="02010600030101010101" pitchFamily="2" charset="-122"/>
              <a:cs typeface="宋体" panose="02010600030101010101" pitchFamily="2" charset="-122"/>
            </a:endParaRPr>
          </a:p>
          <a:p>
            <a:pPr marR="6350" algn="r">
              <a:lnSpc>
                <a:spcPct val="100000"/>
              </a:lnSpc>
              <a:spcBef>
                <a:spcPts val="435"/>
              </a:spcBef>
              <a:tabLst>
                <a:tab pos="4568190" algn="l"/>
              </a:tabLst>
            </a:pPr>
            <a:r>
              <a:rPr sz="950" dirty="0">
                <a:latin typeface="宋体" panose="02010600030101010101" pitchFamily="2" charset="-122"/>
                <a:cs typeface="宋体" panose="02010600030101010101" pitchFamily="2" charset="-122"/>
              </a:rPr>
              <a:t>部门：永春县一都镇人民政</a:t>
            </a:r>
            <a:r>
              <a:rPr sz="950" spc="-50" dirty="0">
                <a:latin typeface="宋体" panose="02010600030101010101" pitchFamily="2" charset="-122"/>
                <a:cs typeface="宋体" panose="02010600030101010101" pitchFamily="2" charset="-122"/>
              </a:rPr>
              <a:t>府</a:t>
            </a:r>
            <a:r>
              <a:rPr sz="950" dirty="0">
                <a:latin typeface="宋体" panose="02010600030101010101" pitchFamily="2" charset="-122"/>
                <a:cs typeface="宋体" panose="02010600030101010101" pitchFamily="2" charset="-122"/>
              </a:rPr>
              <a:t>	单位：万</a:t>
            </a:r>
            <a:r>
              <a:rPr sz="950" spc="-50" dirty="0">
                <a:latin typeface="宋体" panose="02010600030101010101" pitchFamily="2" charset="-122"/>
                <a:cs typeface="宋体" panose="02010600030101010101" pitchFamily="2" charset="-122"/>
              </a:rPr>
              <a:t>元</a:t>
            </a:r>
            <a:endParaRPr sz="950">
              <a:latin typeface="宋体" panose="02010600030101010101" pitchFamily="2" charset="-122"/>
              <a:cs typeface="宋体" panose="02010600030101010101" pitchFamily="2" charset="-122"/>
            </a:endParaRPr>
          </a:p>
        </p:txBody>
      </p:sp>
      <p:graphicFrame>
        <p:nvGraphicFramePr>
          <p:cNvPr id="3" name="object 3"/>
          <p:cNvGraphicFramePr>
            <a:graphicFrameLocks noGrp="1"/>
          </p:cNvGraphicFramePr>
          <p:nvPr/>
        </p:nvGraphicFramePr>
        <p:xfrm>
          <a:off x="1115694" y="2602483"/>
          <a:ext cx="5407660" cy="2762250"/>
        </p:xfrm>
        <a:graphic>
          <a:graphicData uri="http://schemas.openxmlformats.org/drawingml/2006/table">
            <a:tbl>
              <a:tblPr firstRow="1" bandRow="1">
                <a:tableStyleId>{2D5ABB26-0587-4C30-8999-92F81FD0307C}</a:tableStyleId>
              </a:tblPr>
              <a:tblGrid>
                <a:gridCol w="2651760"/>
                <a:gridCol w="495935"/>
                <a:gridCol w="2174240"/>
              </a:tblGrid>
              <a:tr h="400050">
                <a:tc>
                  <a:txBody>
                    <a:bodyPr/>
                    <a:lstStyle/>
                    <a:p>
                      <a:pPr marL="9525" algn="ctr">
                        <a:lnSpc>
                          <a:spcPct val="100000"/>
                        </a:lnSpc>
                        <a:spcBef>
                          <a:spcPts val="790"/>
                        </a:spcBef>
                      </a:pPr>
                      <a:r>
                        <a:rPr sz="1200" spc="-25" dirty="0">
                          <a:latin typeface="宋体" panose="02010600030101010101" pitchFamily="2" charset="-122"/>
                          <a:cs typeface="宋体" panose="02010600030101010101" pitchFamily="2" charset="-122"/>
                        </a:rPr>
                        <a:t>项目</a:t>
                      </a:r>
                      <a:endParaRPr sz="1200">
                        <a:latin typeface="宋体" panose="02010600030101010101" pitchFamily="2" charset="-122"/>
                        <a:cs typeface="宋体" panose="02010600030101010101" pitchFamily="2" charset="-122"/>
                      </a:endParaRPr>
                    </a:p>
                  </a:txBody>
                  <a:tcPr marL="0" marR="0" marT="10033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28575" algn="ctr">
                        <a:lnSpc>
                          <a:spcPct val="100000"/>
                        </a:lnSpc>
                        <a:spcBef>
                          <a:spcPts val="790"/>
                        </a:spcBef>
                      </a:pPr>
                      <a:r>
                        <a:rPr sz="1200" spc="-25" dirty="0">
                          <a:latin typeface="宋体" panose="02010600030101010101" pitchFamily="2" charset="-122"/>
                          <a:cs typeface="宋体" panose="02010600030101010101" pitchFamily="2" charset="-122"/>
                        </a:rPr>
                        <a:t>行次</a:t>
                      </a:r>
                      <a:endParaRPr sz="1200">
                        <a:latin typeface="宋体" panose="02010600030101010101" pitchFamily="2" charset="-122"/>
                        <a:cs typeface="宋体" panose="02010600030101010101" pitchFamily="2" charset="-122"/>
                      </a:endParaRPr>
                    </a:p>
                  </a:txBody>
                  <a:tcPr marL="0" marR="0" marT="10033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9525" algn="ctr">
                        <a:lnSpc>
                          <a:spcPct val="100000"/>
                        </a:lnSpc>
                        <a:spcBef>
                          <a:spcPts val="790"/>
                        </a:spcBef>
                      </a:pPr>
                      <a:r>
                        <a:rPr sz="1200" spc="-20" dirty="0">
                          <a:latin typeface="宋体" panose="02010600030101010101" pitchFamily="2" charset="-122"/>
                          <a:cs typeface="宋体" panose="02010600030101010101" pitchFamily="2" charset="-122"/>
                        </a:rPr>
                        <a:t>决算数</a:t>
                      </a:r>
                      <a:endParaRPr sz="1200">
                        <a:latin typeface="宋体" panose="02010600030101010101" pitchFamily="2" charset="-122"/>
                        <a:cs typeface="宋体" panose="02010600030101010101" pitchFamily="2" charset="-122"/>
                      </a:endParaRPr>
                    </a:p>
                  </a:txBody>
                  <a:tcPr marL="0" marR="0" marT="10033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390525">
                <a:tc>
                  <a:txBody>
                    <a:bodyPr/>
                    <a:lstStyle/>
                    <a:p>
                      <a:pPr marL="9525" algn="ctr">
                        <a:lnSpc>
                          <a:spcPct val="100000"/>
                        </a:lnSpc>
                        <a:spcBef>
                          <a:spcPts val="715"/>
                        </a:spcBef>
                      </a:pPr>
                      <a:r>
                        <a:rPr sz="1200" spc="-25" dirty="0">
                          <a:latin typeface="宋体" panose="02010600030101010101" pitchFamily="2" charset="-122"/>
                          <a:cs typeface="宋体" panose="02010600030101010101" pitchFamily="2" charset="-122"/>
                        </a:rPr>
                        <a:t>合计</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27940" algn="ctr">
                        <a:lnSpc>
                          <a:spcPct val="100000"/>
                        </a:lnSpc>
                        <a:spcBef>
                          <a:spcPts val="715"/>
                        </a:spcBef>
                      </a:pPr>
                      <a:r>
                        <a:rPr sz="1200" spc="-50" dirty="0">
                          <a:latin typeface="宋体" panose="02010600030101010101" pitchFamily="2" charset="-122"/>
                          <a:cs typeface="宋体" panose="02010600030101010101" pitchFamily="2" charset="-122"/>
                        </a:rPr>
                        <a:t>1</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5085" algn="r">
                        <a:lnSpc>
                          <a:spcPct val="100000"/>
                        </a:lnSpc>
                        <a:spcBef>
                          <a:spcPts val="815"/>
                        </a:spcBef>
                      </a:pPr>
                      <a:r>
                        <a:rPr sz="1100" spc="-10" dirty="0">
                          <a:latin typeface="宋体" panose="02010600030101010101" pitchFamily="2" charset="-122"/>
                          <a:cs typeface="宋体" panose="02010600030101010101" pitchFamily="2" charset="-122"/>
                        </a:rPr>
                        <a:t>10.80</a:t>
                      </a:r>
                      <a:endParaRPr sz="1100">
                        <a:latin typeface="宋体" panose="02010600030101010101" pitchFamily="2" charset="-122"/>
                        <a:cs typeface="宋体" panose="02010600030101010101" pitchFamily="2" charset="-122"/>
                      </a:endParaRPr>
                    </a:p>
                  </a:txBody>
                  <a:tcPr marL="0" marR="0" marT="1035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400050">
                <a:tc>
                  <a:txBody>
                    <a:bodyPr/>
                    <a:lstStyle/>
                    <a:p>
                      <a:pPr marL="71755">
                        <a:lnSpc>
                          <a:spcPct val="100000"/>
                        </a:lnSpc>
                        <a:spcBef>
                          <a:spcPts val="790"/>
                        </a:spcBef>
                      </a:pPr>
                      <a:r>
                        <a:rPr sz="1200" dirty="0">
                          <a:latin typeface="宋体" panose="02010600030101010101" pitchFamily="2" charset="-122"/>
                          <a:cs typeface="宋体" panose="02010600030101010101" pitchFamily="2" charset="-122"/>
                        </a:rPr>
                        <a:t>1. 因公出国（境）</a:t>
                      </a:r>
                      <a:r>
                        <a:rPr sz="1200" spc="-50" dirty="0">
                          <a:latin typeface="宋体" panose="02010600030101010101" pitchFamily="2" charset="-122"/>
                          <a:cs typeface="宋体" panose="02010600030101010101" pitchFamily="2" charset="-122"/>
                        </a:rPr>
                        <a:t>费</a:t>
                      </a:r>
                      <a:endParaRPr sz="1200">
                        <a:latin typeface="宋体" panose="02010600030101010101" pitchFamily="2" charset="-122"/>
                        <a:cs typeface="宋体" panose="02010600030101010101" pitchFamily="2" charset="-122"/>
                      </a:endParaRPr>
                    </a:p>
                  </a:txBody>
                  <a:tcPr marL="0" marR="0" marT="10033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27940" algn="ctr">
                        <a:lnSpc>
                          <a:spcPct val="100000"/>
                        </a:lnSpc>
                        <a:spcBef>
                          <a:spcPts val="790"/>
                        </a:spcBef>
                      </a:pPr>
                      <a:r>
                        <a:rPr sz="1200" spc="-50" dirty="0">
                          <a:latin typeface="宋体" panose="02010600030101010101" pitchFamily="2" charset="-122"/>
                          <a:cs typeface="宋体" panose="02010600030101010101" pitchFamily="2" charset="-122"/>
                        </a:rPr>
                        <a:t>2</a:t>
                      </a:r>
                      <a:endParaRPr sz="1200">
                        <a:latin typeface="宋体" panose="02010600030101010101" pitchFamily="2" charset="-122"/>
                        <a:cs typeface="宋体" panose="02010600030101010101" pitchFamily="2" charset="-122"/>
                      </a:endParaRPr>
                    </a:p>
                  </a:txBody>
                  <a:tcPr marL="0" marR="0" marT="10033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890"/>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11303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390525">
                <a:tc>
                  <a:txBody>
                    <a:bodyPr/>
                    <a:lstStyle/>
                    <a:p>
                      <a:pPr marL="71755">
                        <a:lnSpc>
                          <a:spcPct val="100000"/>
                        </a:lnSpc>
                        <a:spcBef>
                          <a:spcPts val="715"/>
                        </a:spcBef>
                      </a:pPr>
                      <a:r>
                        <a:rPr sz="1200" dirty="0">
                          <a:latin typeface="宋体" panose="02010600030101010101" pitchFamily="2" charset="-122"/>
                          <a:cs typeface="宋体" panose="02010600030101010101" pitchFamily="2" charset="-122"/>
                        </a:rPr>
                        <a:t>2.</a:t>
                      </a:r>
                      <a:r>
                        <a:rPr sz="1200" spc="-5" dirty="0">
                          <a:latin typeface="宋体" panose="02010600030101010101" pitchFamily="2" charset="-122"/>
                          <a:cs typeface="宋体" panose="02010600030101010101" pitchFamily="2" charset="-122"/>
                        </a:rPr>
                        <a:t> 公务用车购置及运行维护费</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27940" algn="ctr">
                        <a:lnSpc>
                          <a:spcPct val="100000"/>
                        </a:lnSpc>
                        <a:spcBef>
                          <a:spcPts val="715"/>
                        </a:spcBef>
                      </a:pPr>
                      <a:r>
                        <a:rPr sz="1200" spc="-50" dirty="0">
                          <a:latin typeface="宋体" panose="02010600030101010101" pitchFamily="2" charset="-122"/>
                          <a:cs typeface="宋体" panose="02010600030101010101" pitchFamily="2" charset="-122"/>
                        </a:rPr>
                        <a:t>3</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815"/>
                        </a:spcBef>
                      </a:pPr>
                      <a:r>
                        <a:rPr sz="1100" spc="-20" dirty="0">
                          <a:latin typeface="宋体" panose="02010600030101010101" pitchFamily="2" charset="-122"/>
                          <a:cs typeface="宋体" panose="02010600030101010101" pitchFamily="2" charset="-122"/>
                        </a:rPr>
                        <a:t>7.00</a:t>
                      </a:r>
                      <a:endParaRPr sz="1100">
                        <a:latin typeface="宋体" panose="02010600030101010101" pitchFamily="2" charset="-122"/>
                        <a:cs typeface="宋体" panose="02010600030101010101" pitchFamily="2" charset="-122"/>
                      </a:endParaRPr>
                    </a:p>
                  </a:txBody>
                  <a:tcPr marL="0" marR="0" marT="1035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390525">
                <a:tc>
                  <a:txBody>
                    <a:bodyPr/>
                    <a:lstStyle/>
                    <a:p>
                      <a:pPr marL="376555">
                        <a:lnSpc>
                          <a:spcPct val="100000"/>
                        </a:lnSpc>
                        <a:spcBef>
                          <a:spcPts val="785"/>
                        </a:spcBef>
                      </a:pPr>
                      <a:r>
                        <a:rPr sz="1200" spc="-5" dirty="0">
                          <a:latin typeface="宋体" panose="02010600030101010101" pitchFamily="2" charset="-122"/>
                          <a:cs typeface="宋体" panose="02010600030101010101" pitchFamily="2" charset="-122"/>
                        </a:rPr>
                        <a:t>其中：</a:t>
                      </a:r>
                      <a:r>
                        <a:rPr sz="1200" spc="-10" dirty="0">
                          <a:latin typeface="宋体" panose="02010600030101010101" pitchFamily="2" charset="-122"/>
                          <a:cs typeface="宋体" panose="02010600030101010101" pitchFamily="2" charset="-122"/>
                        </a:rPr>
                        <a:t>（1）公务用车购置费</a:t>
                      </a:r>
                      <a:endParaRPr sz="1200">
                        <a:latin typeface="宋体" panose="02010600030101010101" pitchFamily="2" charset="-122"/>
                        <a:cs typeface="宋体" panose="02010600030101010101" pitchFamily="2" charset="-122"/>
                      </a:endParaRPr>
                    </a:p>
                  </a:txBody>
                  <a:tcPr marL="0" marR="0" marT="9969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27940" algn="ctr">
                        <a:lnSpc>
                          <a:spcPct val="100000"/>
                        </a:lnSpc>
                        <a:spcBef>
                          <a:spcPts val="785"/>
                        </a:spcBef>
                      </a:pPr>
                      <a:r>
                        <a:rPr sz="1200" spc="-50" dirty="0">
                          <a:latin typeface="宋体" panose="02010600030101010101" pitchFamily="2" charset="-122"/>
                          <a:cs typeface="宋体" panose="02010600030101010101" pitchFamily="2" charset="-122"/>
                        </a:rPr>
                        <a:t>4</a:t>
                      </a:r>
                      <a:endParaRPr sz="1200">
                        <a:latin typeface="宋体" panose="02010600030101010101" pitchFamily="2" charset="-122"/>
                        <a:cs typeface="宋体" panose="02010600030101010101" pitchFamily="2" charset="-122"/>
                      </a:endParaRPr>
                    </a:p>
                  </a:txBody>
                  <a:tcPr marL="0" marR="0" marT="9969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885"/>
                        </a:spcBef>
                      </a:pPr>
                      <a:r>
                        <a:rPr sz="1100" spc="-20" dirty="0">
                          <a:latin typeface="宋体" panose="02010600030101010101" pitchFamily="2" charset="-122"/>
                          <a:cs typeface="宋体" panose="02010600030101010101" pitchFamily="2" charset="-122"/>
                        </a:rPr>
                        <a:t>0.00</a:t>
                      </a:r>
                      <a:endParaRPr sz="1100">
                        <a:latin typeface="宋体" panose="02010600030101010101" pitchFamily="2" charset="-122"/>
                        <a:cs typeface="宋体" panose="02010600030101010101" pitchFamily="2" charset="-122"/>
                      </a:endParaRPr>
                    </a:p>
                  </a:txBody>
                  <a:tcPr marL="0" marR="0" marT="11239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400050">
                <a:tc>
                  <a:txBody>
                    <a:bodyPr/>
                    <a:lstStyle/>
                    <a:p>
                      <a:pPr marL="834390">
                        <a:lnSpc>
                          <a:spcPct val="100000"/>
                        </a:lnSpc>
                        <a:spcBef>
                          <a:spcPts val="785"/>
                        </a:spcBef>
                      </a:pPr>
                      <a:r>
                        <a:rPr sz="1200" dirty="0">
                          <a:latin typeface="宋体" panose="02010600030101010101" pitchFamily="2" charset="-122"/>
                          <a:cs typeface="宋体" panose="02010600030101010101" pitchFamily="2" charset="-122"/>
                        </a:rPr>
                        <a:t>（2）</a:t>
                      </a:r>
                      <a:r>
                        <a:rPr sz="1200" spc="-10" dirty="0">
                          <a:latin typeface="宋体" panose="02010600030101010101" pitchFamily="2" charset="-122"/>
                          <a:cs typeface="宋体" panose="02010600030101010101" pitchFamily="2" charset="-122"/>
                        </a:rPr>
                        <a:t>公务用车运行维护费</a:t>
                      </a:r>
                      <a:endParaRPr sz="1200">
                        <a:latin typeface="宋体" panose="02010600030101010101" pitchFamily="2" charset="-122"/>
                        <a:cs typeface="宋体" panose="02010600030101010101" pitchFamily="2" charset="-122"/>
                      </a:endParaRPr>
                    </a:p>
                  </a:txBody>
                  <a:tcPr marL="0" marR="0" marT="9969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27940" algn="ctr">
                        <a:lnSpc>
                          <a:spcPct val="100000"/>
                        </a:lnSpc>
                        <a:spcBef>
                          <a:spcPts val="785"/>
                        </a:spcBef>
                      </a:pPr>
                      <a:r>
                        <a:rPr sz="1200" spc="-50" dirty="0">
                          <a:latin typeface="宋体" panose="02010600030101010101" pitchFamily="2" charset="-122"/>
                          <a:cs typeface="宋体" panose="02010600030101010101" pitchFamily="2" charset="-122"/>
                        </a:rPr>
                        <a:t>5</a:t>
                      </a:r>
                      <a:endParaRPr sz="1200">
                        <a:latin typeface="宋体" panose="02010600030101010101" pitchFamily="2" charset="-122"/>
                        <a:cs typeface="宋体" panose="02010600030101010101" pitchFamily="2" charset="-122"/>
                      </a:endParaRPr>
                    </a:p>
                  </a:txBody>
                  <a:tcPr marL="0" marR="0" marT="9969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885"/>
                        </a:spcBef>
                      </a:pPr>
                      <a:r>
                        <a:rPr sz="1100" spc="-20" dirty="0">
                          <a:latin typeface="宋体" panose="02010600030101010101" pitchFamily="2" charset="-122"/>
                          <a:cs typeface="宋体" panose="02010600030101010101" pitchFamily="2" charset="-122"/>
                        </a:rPr>
                        <a:t>7.00</a:t>
                      </a:r>
                      <a:endParaRPr sz="1100">
                        <a:latin typeface="宋体" panose="02010600030101010101" pitchFamily="2" charset="-122"/>
                        <a:cs typeface="宋体" panose="02010600030101010101" pitchFamily="2" charset="-122"/>
                      </a:endParaRPr>
                    </a:p>
                  </a:txBody>
                  <a:tcPr marL="0" marR="0" marT="11239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390525">
                <a:tc>
                  <a:txBody>
                    <a:bodyPr/>
                    <a:lstStyle/>
                    <a:p>
                      <a:pPr marL="71755">
                        <a:lnSpc>
                          <a:spcPct val="100000"/>
                        </a:lnSpc>
                        <a:spcBef>
                          <a:spcPts val="785"/>
                        </a:spcBef>
                      </a:pPr>
                      <a:r>
                        <a:rPr sz="1200" dirty="0">
                          <a:latin typeface="宋体" panose="02010600030101010101" pitchFamily="2" charset="-122"/>
                          <a:cs typeface="宋体" panose="02010600030101010101" pitchFamily="2" charset="-122"/>
                        </a:rPr>
                        <a:t>3.</a:t>
                      </a:r>
                      <a:r>
                        <a:rPr sz="1200" spc="-10" dirty="0">
                          <a:latin typeface="宋体" panose="02010600030101010101" pitchFamily="2" charset="-122"/>
                          <a:cs typeface="宋体" panose="02010600030101010101" pitchFamily="2" charset="-122"/>
                        </a:rPr>
                        <a:t> 公务接待费</a:t>
                      </a:r>
                      <a:endParaRPr sz="1200">
                        <a:latin typeface="宋体" panose="02010600030101010101" pitchFamily="2" charset="-122"/>
                        <a:cs typeface="宋体" panose="02010600030101010101" pitchFamily="2" charset="-122"/>
                      </a:endParaRPr>
                    </a:p>
                  </a:txBody>
                  <a:tcPr marL="0" marR="0" marT="9969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27940" algn="ctr">
                        <a:lnSpc>
                          <a:spcPct val="100000"/>
                        </a:lnSpc>
                        <a:spcBef>
                          <a:spcPts val="785"/>
                        </a:spcBef>
                      </a:pPr>
                      <a:r>
                        <a:rPr sz="1200" spc="-50" dirty="0">
                          <a:latin typeface="宋体" panose="02010600030101010101" pitchFamily="2" charset="-122"/>
                          <a:cs typeface="宋体" panose="02010600030101010101" pitchFamily="2" charset="-122"/>
                        </a:rPr>
                        <a:t>6</a:t>
                      </a:r>
                      <a:endParaRPr sz="1200">
                        <a:latin typeface="宋体" panose="02010600030101010101" pitchFamily="2" charset="-122"/>
                        <a:cs typeface="宋体" panose="02010600030101010101" pitchFamily="2" charset="-122"/>
                      </a:endParaRPr>
                    </a:p>
                  </a:txBody>
                  <a:tcPr marL="0" marR="0" marT="9969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885"/>
                        </a:spcBef>
                      </a:pPr>
                      <a:r>
                        <a:rPr sz="1100" spc="-20" dirty="0">
                          <a:latin typeface="宋体" panose="02010600030101010101" pitchFamily="2" charset="-122"/>
                          <a:cs typeface="宋体" panose="02010600030101010101" pitchFamily="2" charset="-122"/>
                        </a:rPr>
                        <a:t>3.80</a:t>
                      </a:r>
                      <a:endParaRPr sz="1100">
                        <a:latin typeface="宋体" panose="02010600030101010101" pitchFamily="2" charset="-122"/>
                        <a:cs typeface="宋体" panose="02010600030101010101" pitchFamily="2" charset="-122"/>
                      </a:endParaRPr>
                    </a:p>
                  </a:txBody>
                  <a:tcPr marL="0" marR="0" marT="11239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bl>
          </a:graphicData>
        </a:graphic>
      </p:graphicFrame>
      <p:sp>
        <p:nvSpPr>
          <p:cNvPr id="4" name="object 4"/>
          <p:cNvSpPr txBox="1"/>
          <p:nvPr/>
        </p:nvSpPr>
        <p:spPr>
          <a:xfrm>
            <a:off x="1179512" y="5346572"/>
            <a:ext cx="5217795" cy="426720"/>
          </a:xfrm>
          <a:prstGeom prst="rect">
            <a:avLst/>
          </a:prstGeom>
        </p:spPr>
        <p:txBody>
          <a:bodyPr vert="horz" wrap="square" lIns="0" tIns="12700" rIns="0" bIns="0" rtlCol="0">
            <a:spAutoFit/>
          </a:bodyPr>
          <a:lstStyle/>
          <a:p>
            <a:pPr marL="12700" marR="5080">
              <a:lnSpc>
                <a:spcPct val="110000"/>
              </a:lnSpc>
              <a:spcBef>
                <a:spcPts val="100"/>
              </a:spcBef>
            </a:pPr>
            <a:r>
              <a:rPr sz="1200" spc="-5" dirty="0">
                <a:latin typeface="宋体" panose="02010600030101010101" pitchFamily="2" charset="-122"/>
                <a:cs typeface="宋体" panose="02010600030101010101" pitchFamily="2" charset="-122"/>
              </a:rPr>
              <a:t>注：本表反映部门本年度“三公”经费支出决算情况，包括当年一般公共预算财政拨款和以前年度结转资金安排的实际支出。</a:t>
            </a:r>
            <a:endParaRPr sz="1200">
              <a:latin typeface="宋体" panose="02010600030101010101" pitchFamily="2" charset="-122"/>
              <a:cs typeface="宋体" panose="02010600030101010101" pitchFamily="2" charset="-122"/>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object 8"/>
          <p:cNvSpPr txBox="1"/>
          <p:nvPr/>
        </p:nvSpPr>
        <p:spPr>
          <a:xfrm>
            <a:off x="5326126" y="6797040"/>
            <a:ext cx="139700" cy="139700"/>
          </a:xfrm>
          <a:prstGeom prst="rect">
            <a:avLst/>
          </a:prstGeom>
        </p:spPr>
        <p:txBody>
          <a:bodyPr vert="horz" wrap="square" lIns="0" tIns="0" rIns="0" bIns="0" rtlCol="0">
            <a:spAutoFit/>
          </a:bodyPr>
          <a:lstStyle/>
          <a:p>
            <a:pPr marL="12700">
              <a:lnSpc>
                <a:spcPts val="955"/>
              </a:lnSpc>
            </a:pPr>
            <a:r>
              <a:rPr sz="900" spc="-25" dirty="0">
                <a:latin typeface="Calibri" panose="020F0502020204030204"/>
                <a:cs typeface="Calibri" panose="020F0502020204030204"/>
              </a:rPr>
              <a:t>19</a:t>
            </a:r>
            <a:endParaRPr sz="900">
              <a:latin typeface="Calibri" panose="020F0502020204030204"/>
              <a:cs typeface="Calibri" panose="020F0502020204030204"/>
            </a:endParaRPr>
          </a:p>
        </p:txBody>
      </p:sp>
      <p:sp>
        <p:nvSpPr>
          <p:cNvPr id="2" name="object 2"/>
          <p:cNvSpPr txBox="1"/>
          <p:nvPr/>
        </p:nvSpPr>
        <p:spPr>
          <a:xfrm>
            <a:off x="1159827" y="731202"/>
            <a:ext cx="4126865" cy="266065"/>
          </a:xfrm>
          <a:prstGeom prst="rect">
            <a:avLst/>
          </a:prstGeom>
        </p:spPr>
        <p:txBody>
          <a:bodyPr vert="horz" wrap="square" lIns="0" tIns="15875" rIns="0" bIns="0" rtlCol="0">
            <a:spAutoFit/>
          </a:bodyPr>
          <a:lstStyle/>
          <a:p>
            <a:pPr marL="12700">
              <a:lnSpc>
                <a:spcPct val="100000"/>
              </a:lnSpc>
              <a:spcBef>
                <a:spcPts val="125"/>
              </a:spcBef>
            </a:pPr>
            <a:r>
              <a:rPr sz="1550" spc="15" dirty="0">
                <a:latin typeface="宋体" panose="02010600030101010101" pitchFamily="2" charset="-122"/>
                <a:cs typeface="宋体" panose="02010600030101010101" pitchFamily="2" charset="-122"/>
              </a:rPr>
              <a:t>八、政府性基金预算财政拨款收入支出决算表</a:t>
            </a:r>
            <a:endParaRPr sz="1550">
              <a:latin typeface="宋体" panose="02010600030101010101" pitchFamily="2" charset="-122"/>
              <a:cs typeface="宋体" panose="02010600030101010101" pitchFamily="2" charset="-122"/>
            </a:endParaRPr>
          </a:p>
        </p:txBody>
      </p:sp>
      <p:sp>
        <p:nvSpPr>
          <p:cNvPr id="3" name="object 3"/>
          <p:cNvSpPr txBox="1">
            <a:spLocks noGrp="1"/>
          </p:cNvSpPr>
          <p:nvPr>
            <p:ph type="title"/>
          </p:nvPr>
        </p:nvSpPr>
        <p:spPr>
          <a:xfrm>
            <a:off x="3323971" y="1121981"/>
            <a:ext cx="4145915" cy="300355"/>
          </a:xfrm>
          <a:prstGeom prst="rect">
            <a:avLst/>
          </a:prstGeom>
        </p:spPr>
        <p:txBody>
          <a:bodyPr vert="horz" wrap="square" lIns="0" tIns="12700" rIns="0" bIns="0" rtlCol="0">
            <a:spAutoFit/>
          </a:bodyPr>
          <a:lstStyle/>
          <a:p>
            <a:pPr marL="12700">
              <a:lnSpc>
                <a:spcPct val="100000"/>
              </a:lnSpc>
              <a:spcBef>
                <a:spcPts val="100"/>
              </a:spcBef>
            </a:pPr>
            <a:r>
              <a:rPr sz="1800" spc="-5" dirty="0">
                <a:latin typeface="宋体" panose="02010600030101010101" pitchFamily="2" charset="-122"/>
                <a:cs typeface="宋体" panose="02010600030101010101" pitchFamily="2" charset="-122"/>
              </a:rPr>
              <a:t>政府性基金预算财政拨款收入支出决算表</a:t>
            </a:r>
            <a:endParaRPr sz="1800">
              <a:latin typeface="宋体" panose="02010600030101010101" pitchFamily="2" charset="-122"/>
              <a:cs typeface="宋体" panose="02010600030101010101" pitchFamily="2" charset="-122"/>
            </a:endParaRPr>
          </a:p>
        </p:txBody>
      </p:sp>
      <p:sp>
        <p:nvSpPr>
          <p:cNvPr id="4" name="object 4"/>
          <p:cNvSpPr txBox="1"/>
          <p:nvPr/>
        </p:nvSpPr>
        <p:spPr>
          <a:xfrm>
            <a:off x="8986901" y="1442465"/>
            <a:ext cx="645160" cy="407034"/>
          </a:xfrm>
          <a:prstGeom prst="rect">
            <a:avLst/>
          </a:prstGeom>
        </p:spPr>
        <p:txBody>
          <a:bodyPr vert="horz" wrap="square" lIns="0" tIns="12065" rIns="0" bIns="0" rtlCol="0">
            <a:spAutoFit/>
          </a:bodyPr>
          <a:lstStyle/>
          <a:p>
            <a:pPr marL="12700" marR="5080" indent="57150">
              <a:lnSpc>
                <a:spcPct val="132000"/>
              </a:lnSpc>
              <a:spcBef>
                <a:spcPts val="95"/>
              </a:spcBef>
            </a:pPr>
            <a:r>
              <a:rPr sz="950" spc="-85" dirty="0">
                <a:latin typeface="宋体" panose="02010600030101010101" pitchFamily="2" charset="-122"/>
                <a:cs typeface="宋体" panose="02010600030101010101" pitchFamily="2" charset="-122"/>
              </a:rPr>
              <a:t>公开 </a:t>
            </a:r>
            <a:r>
              <a:rPr sz="950" dirty="0">
                <a:latin typeface="宋体" panose="02010600030101010101" pitchFamily="2" charset="-122"/>
                <a:cs typeface="宋体" panose="02010600030101010101" pitchFamily="2" charset="-122"/>
              </a:rPr>
              <a:t>08</a:t>
            </a:r>
            <a:r>
              <a:rPr sz="950" spc="-135" dirty="0">
                <a:latin typeface="宋体" panose="02010600030101010101" pitchFamily="2" charset="-122"/>
                <a:cs typeface="宋体" panose="02010600030101010101" pitchFamily="2" charset="-122"/>
              </a:rPr>
              <a:t> 表</a:t>
            </a:r>
            <a:r>
              <a:rPr sz="950" spc="-10" dirty="0">
                <a:latin typeface="宋体" panose="02010600030101010101" pitchFamily="2" charset="-122"/>
                <a:cs typeface="宋体" panose="02010600030101010101" pitchFamily="2" charset="-122"/>
              </a:rPr>
              <a:t>单位：万元</a:t>
            </a:r>
            <a:endParaRPr sz="950">
              <a:latin typeface="宋体" panose="02010600030101010101" pitchFamily="2" charset="-122"/>
              <a:cs typeface="宋体" panose="02010600030101010101" pitchFamily="2" charset="-122"/>
            </a:endParaRPr>
          </a:p>
        </p:txBody>
      </p:sp>
      <p:sp>
        <p:nvSpPr>
          <p:cNvPr id="5" name="object 5"/>
          <p:cNvSpPr txBox="1"/>
          <p:nvPr/>
        </p:nvSpPr>
        <p:spPr>
          <a:xfrm>
            <a:off x="1159827" y="1675384"/>
            <a:ext cx="1635125" cy="173990"/>
          </a:xfrm>
          <a:prstGeom prst="rect">
            <a:avLst/>
          </a:prstGeom>
        </p:spPr>
        <p:txBody>
          <a:bodyPr vert="horz" wrap="square" lIns="0" tIns="15875" rIns="0" bIns="0" rtlCol="0">
            <a:spAutoFit/>
          </a:bodyPr>
          <a:lstStyle/>
          <a:p>
            <a:pPr marL="12700">
              <a:lnSpc>
                <a:spcPct val="100000"/>
              </a:lnSpc>
              <a:spcBef>
                <a:spcPts val="125"/>
              </a:spcBef>
            </a:pPr>
            <a:r>
              <a:rPr sz="950" spc="-5" dirty="0">
                <a:latin typeface="宋体" panose="02010600030101010101" pitchFamily="2" charset="-122"/>
                <a:cs typeface="宋体" panose="02010600030101010101" pitchFamily="2" charset="-122"/>
              </a:rPr>
              <a:t>部门：永春县一都镇人民政府</a:t>
            </a:r>
            <a:endParaRPr sz="950">
              <a:latin typeface="宋体" panose="02010600030101010101" pitchFamily="2" charset="-122"/>
              <a:cs typeface="宋体" panose="02010600030101010101" pitchFamily="2" charset="-122"/>
            </a:endParaRPr>
          </a:p>
        </p:txBody>
      </p:sp>
      <p:graphicFrame>
        <p:nvGraphicFramePr>
          <p:cNvPr id="6" name="object 6"/>
          <p:cNvGraphicFramePr>
            <a:graphicFrameLocks noGrp="1"/>
          </p:cNvGraphicFramePr>
          <p:nvPr/>
        </p:nvGraphicFramePr>
        <p:xfrm>
          <a:off x="1096327" y="1869122"/>
          <a:ext cx="8665845" cy="1772285"/>
        </p:xfrm>
        <a:graphic>
          <a:graphicData uri="http://schemas.openxmlformats.org/drawingml/2006/table">
            <a:tbl>
              <a:tblPr firstRow="1" bandRow="1">
                <a:tableStyleId>{2D5ABB26-0587-4C30-8999-92F81FD0307C}</a:tableStyleId>
              </a:tblPr>
              <a:tblGrid>
                <a:gridCol w="1041400"/>
                <a:gridCol w="2387600"/>
                <a:gridCol w="860425"/>
                <a:gridCol w="860425"/>
                <a:gridCol w="855979"/>
                <a:gridCol w="857884"/>
                <a:gridCol w="855345"/>
                <a:gridCol w="860425"/>
              </a:tblGrid>
              <a:tr h="209550">
                <a:tc gridSpan="2">
                  <a:txBody>
                    <a:bodyPr/>
                    <a:lstStyle/>
                    <a:p>
                      <a:pPr marL="8890" algn="ctr">
                        <a:lnSpc>
                          <a:spcPct val="100000"/>
                        </a:lnSpc>
                        <a:spcBef>
                          <a:spcPts val="135"/>
                        </a:spcBef>
                      </a:pPr>
                      <a:r>
                        <a:rPr sz="1100" spc="-25" dirty="0">
                          <a:latin typeface="宋体" panose="02010600030101010101" pitchFamily="2" charset="-122"/>
                          <a:cs typeface="宋体" panose="02010600030101010101" pitchFamily="2" charset="-122"/>
                        </a:rPr>
                        <a:t>项目</a:t>
                      </a:r>
                      <a:endParaRPr sz="1100">
                        <a:latin typeface="宋体" panose="02010600030101010101" pitchFamily="2" charset="-122"/>
                        <a:cs typeface="宋体" panose="02010600030101010101" pitchFamily="2" charset="-122"/>
                      </a:endParaRPr>
                    </a:p>
                  </a:txBody>
                  <a:tcPr marL="0" marR="0" marT="17145" marB="0">
                    <a:lnL w="9525">
                      <a:solidFill>
                        <a:srgbClr val="000000"/>
                      </a:solidFill>
                      <a:prstDash val="solid"/>
                    </a:lnL>
                    <a:lnR w="12700">
                      <a:solidFill>
                        <a:srgbClr val="000000"/>
                      </a:solidFill>
                      <a:prstDash val="solid"/>
                    </a:lnR>
                    <a:lnT w="12700">
                      <a:solidFill>
                        <a:srgbClr val="000000"/>
                      </a:solidFill>
                      <a:prstDash val="solid"/>
                    </a:lnT>
                    <a:lnB w="9525">
                      <a:solidFill>
                        <a:srgbClr val="000000"/>
                      </a:solidFill>
                      <a:prstDash val="solid"/>
                    </a:lnB>
                  </a:tcPr>
                </a:tc>
                <a:tc hMerge="1">
                  <a:tcPr marL="0" marR="0" marT="0" marB="0"/>
                </a:tc>
                <a:tc rowSpan="2">
                  <a:txBody>
                    <a:bodyPr/>
                    <a:lstStyle/>
                    <a:p>
                      <a:pPr marL="290195" marR="64135" indent="-219075">
                        <a:lnSpc>
                          <a:spcPct val="119000"/>
                        </a:lnSpc>
                        <a:spcBef>
                          <a:spcPts val="785"/>
                        </a:spcBef>
                      </a:pPr>
                      <a:r>
                        <a:rPr sz="1100" spc="-10" dirty="0">
                          <a:latin typeface="宋体" panose="02010600030101010101" pitchFamily="2" charset="-122"/>
                          <a:cs typeface="宋体" panose="02010600030101010101" pitchFamily="2" charset="-122"/>
                        </a:rPr>
                        <a:t>年初结转和</a:t>
                      </a:r>
                      <a:r>
                        <a:rPr sz="1100" spc="-25" dirty="0">
                          <a:latin typeface="宋体" panose="02010600030101010101" pitchFamily="2" charset="-122"/>
                          <a:cs typeface="宋体" panose="02010600030101010101" pitchFamily="2" charset="-122"/>
                        </a:rPr>
                        <a:t>结余</a:t>
                      </a:r>
                      <a:endParaRPr sz="1100">
                        <a:latin typeface="宋体" panose="02010600030101010101" pitchFamily="2" charset="-122"/>
                        <a:cs typeface="宋体" panose="02010600030101010101" pitchFamily="2" charset="-122"/>
                      </a:endParaRPr>
                    </a:p>
                  </a:txBody>
                  <a:tcPr marL="0" marR="0" marT="99695" marB="0">
                    <a:lnL w="12700">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c rowSpan="2">
                  <a:txBody>
                    <a:bodyPr/>
                    <a:lstStyle/>
                    <a:p>
                      <a:pPr>
                        <a:lnSpc>
                          <a:spcPct val="100000"/>
                        </a:lnSpc>
                        <a:spcBef>
                          <a:spcPts val="600"/>
                        </a:spcBef>
                      </a:pPr>
                      <a:endParaRPr sz="1100">
                        <a:latin typeface="Times New Roman" panose="02020603050405020304"/>
                        <a:cs typeface="Times New Roman" panose="02020603050405020304"/>
                      </a:endParaRPr>
                    </a:p>
                    <a:p>
                      <a:pPr marL="147320">
                        <a:lnSpc>
                          <a:spcPct val="100000"/>
                        </a:lnSpc>
                      </a:pPr>
                      <a:r>
                        <a:rPr sz="1100" spc="-15" dirty="0">
                          <a:latin typeface="宋体" panose="02010600030101010101" pitchFamily="2" charset="-122"/>
                          <a:cs typeface="宋体" panose="02010600030101010101" pitchFamily="2" charset="-122"/>
                        </a:rPr>
                        <a:t>本年收入</a:t>
                      </a:r>
                      <a:endParaRPr sz="1100">
                        <a:latin typeface="宋体" panose="02010600030101010101" pitchFamily="2" charset="-122"/>
                        <a:cs typeface="宋体" panose="02010600030101010101" pitchFamily="2" charset="-122"/>
                      </a:endParaRPr>
                    </a:p>
                  </a:txBody>
                  <a:tcPr marL="0" marR="0" marT="76200"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c gridSpan="3">
                  <a:txBody>
                    <a:bodyPr/>
                    <a:lstStyle/>
                    <a:p>
                      <a:pPr marL="8890" algn="ctr">
                        <a:lnSpc>
                          <a:spcPct val="100000"/>
                        </a:lnSpc>
                        <a:spcBef>
                          <a:spcPts val="135"/>
                        </a:spcBef>
                      </a:pPr>
                      <a:r>
                        <a:rPr sz="1100" spc="-15" dirty="0">
                          <a:latin typeface="宋体" panose="02010600030101010101" pitchFamily="2" charset="-122"/>
                          <a:cs typeface="宋体" panose="02010600030101010101" pitchFamily="2" charset="-122"/>
                        </a:rPr>
                        <a:t>本年支出</a:t>
                      </a:r>
                      <a:endParaRPr sz="1100">
                        <a:latin typeface="宋体" panose="02010600030101010101" pitchFamily="2" charset="-122"/>
                        <a:cs typeface="宋体" panose="02010600030101010101" pitchFamily="2" charset="-122"/>
                      </a:endParaRPr>
                    </a:p>
                  </a:txBody>
                  <a:tcPr marL="0" marR="0" marT="17145"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c hMerge="1">
                  <a:tcPr marL="0" marR="0" marT="0" marB="0"/>
                </a:tc>
                <a:tc hMerge="1">
                  <a:tcPr marL="0" marR="0" marT="0" marB="0"/>
                </a:tc>
                <a:tc rowSpan="2">
                  <a:txBody>
                    <a:bodyPr/>
                    <a:lstStyle/>
                    <a:p>
                      <a:pPr marL="290830" marR="64135" indent="-219075">
                        <a:lnSpc>
                          <a:spcPct val="119000"/>
                        </a:lnSpc>
                        <a:spcBef>
                          <a:spcPts val="785"/>
                        </a:spcBef>
                      </a:pPr>
                      <a:r>
                        <a:rPr sz="1100" spc="-10" dirty="0">
                          <a:latin typeface="宋体" panose="02010600030101010101" pitchFamily="2" charset="-122"/>
                          <a:cs typeface="宋体" panose="02010600030101010101" pitchFamily="2" charset="-122"/>
                        </a:rPr>
                        <a:t>年末结转和</a:t>
                      </a:r>
                      <a:r>
                        <a:rPr sz="1100" spc="-25" dirty="0">
                          <a:latin typeface="宋体" panose="02010600030101010101" pitchFamily="2" charset="-122"/>
                          <a:cs typeface="宋体" panose="02010600030101010101" pitchFamily="2" charset="-122"/>
                        </a:rPr>
                        <a:t>结余</a:t>
                      </a:r>
                      <a:endParaRPr sz="1100">
                        <a:latin typeface="宋体" panose="02010600030101010101" pitchFamily="2" charset="-122"/>
                        <a:cs typeface="宋体" panose="02010600030101010101" pitchFamily="2" charset="-122"/>
                      </a:endParaRPr>
                    </a:p>
                  </a:txBody>
                  <a:tcPr marL="0" marR="0" marT="99695"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r>
              <a:tr h="429259">
                <a:tc>
                  <a:txBody>
                    <a:bodyPr/>
                    <a:lstStyle/>
                    <a:p>
                      <a:pPr algn="ctr">
                        <a:lnSpc>
                          <a:spcPct val="100000"/>
                        </a:lnSpc>
                        <a:spcBef>
                          <a:spcPts val="140"/>
                        </a:spcBef>
                      </a:pPr>
                      <a:r>
                        <a:rPr sz="1100" spc="-10" dirty="0">
                          <a:latin typeface="宋体" panose="02010600030101010101" pitchFamily="2" charset="-122"/>
                          <a:cs typeface="宋体" panose="02010600030101010101" pitchFamily="2" charset="-122"/>
                        </a:rPr>
                        <a:t>支出功能分类</a:t>
                      </a:r>
                      <a:endParaRPr sz="1100">
                        <a:latin typeface="宋体" panose="02010600030101010101" pitchFamily="2" charset="-122"/>
                        <a:cs typeface="宋体" panose="02010600030101010101" pitchFamily="2" charset="-122"/>
                      </a:endParaRPr>
                    </a:p>
                    <a:p>
                      <a:pPr algn="ctr">
                        <a:lnSpc>
                          <a:spcPct val="100000"/>
                        </a:lnSpc>
                        <a:spcBef>
                          <a:spcPts val="405"/>
                        </a:spcBef>
                      </a:pPr>
                      <a:r>
                        <a:rPr sz="1100" spc="-15" dirty="0">
                          <a:latin typeface="宋体" panose="02010600030101010101" pitchFamily="2" charset="-122"/>
                          <a:cs typeface="宋体" panose="02010600030101010101" pitchFamily="2" charset="-122"/>
                        </a:rPr>
                        <a:t>科目编码</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ct val="100000"/>
                        </a:lnSpc>
                        <a:spcBef>
                          <a:spcPts val="965"/>
                        </a:spcBef>
                      </a:pPr>
                      <a:r>
                        <a:rPr sz="1100" spc="-15" dirty="0">
                          <a:latin typeface="宋体" panose="02010600030101010101" pitchFamily="2" charset="-122"/>
                          <a:cs typeface="宋体" panose="02010600030101010101" pitchFamily="2" charset="-122"/>
                        </a:rPr>
                        <a:t>科目名称</a:t>
                      </a:r>
                      <a:endParaRPr sz="1100">
                        <a:latin typeface="宋体" panose="02010600030101010101" pitchFamily="2" charset="-122"/>
                        <a:cs typeface="宋体" panose="02010600030101010101" pitchFamily="2" charset="-122"/>
                      </a:endParaRPr>
                    </a:p>
                  </a:txBody>
                  <a:tcPr marL="0" marR="0" marT="122555" marB="0">
                    <a:lnL w="9525">
                      <a:solidFill>
                        <a:srgbClr val="000000"/>
                      </a:solidFill>
                      <a:prstDash val="solid"/>
                    </a:lnL>
                    <a:lnR w="12700">
                      <a:solidFill>
                        <a:srgbClr val="000000"/>
                      </a:solidFill>
                      <a:prstDash val="solid"/>
                    </a:lnR>
                    <a:lnT w="9525">
                      <a:solidFill>
                        <a:srgbClr val="000000"/>
                      </a:solidFill>
                      <a:prstDash val="solid"/>
                    </a:lnT>
                    <a:lnB w="9525">
                      <a:solidFill>
                        <a:srgbClr val="000000"/>
                      </a:solidFill>
                      <a:prstDash val="solid"/>
                    </a:lnB>
                  </a:tcPr>
                </a:tc>
                <a:tc vMerge="1">
                  <a:tcPr marL="0" marR="0" marT="99695" marB="0">
                    <a:lnL w="12700">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c vMerge="1">
                  <a:tcPr marL="0" marR="0" marT="76200"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c>
                  <a:txBody>
                    <a:bodyPr/>
                    <a:lstStyle/>
                    <a:p>
                      <a:pPr marL="290195">
                        <a:lnSpc>
                          <a:spcPct val="100000"/>
                        </a:lnSpc>
                        <a:spcBef>
                          <a:spcPts val="965"/>
                        </a:spcBef>
                      </a:pPr>
                      <a:r>
                        <a:rPr sz="1100" spc="-25" dirty="0">
                          <a:latin typeface="宋体" panose="02010600030101010101" pitchFamily="2" charset="-122"/>
                          <a:cs typeface="宋体" panose="02010600030101010101" pitchFamily="2" charset="-122"/>
                        </a:rPr>
                        <a:t>小计</a:t>
                      </a:r>
                      <a:endParaRPr sz="1100">
                        <a:latin typeface="宋体" panose="02010600030101010101" pitchFamily="2" charset="-122"/>
                        <a:cs typeface="宋体" panose="02010600030101010101" pitchFamily="2" charset="-122"/>
                      </a:endParaRPr>
                    </a:p>
                  </a:txBody>
                  <a:tcPr marL="0" marR="0" marT="1225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147320">
                        <a:lnSpc>
                          <a:spcPct val="100000"/>
                        </a:lnSpc>
                        <a:spcBef>
                          <a:spcPts val="965"/>
                        </a:spcBef>
                      </a:pPr>
                      <a:r>
                        <a:rPr sz="1100" spc="-15" dirty="0">
                          <a:latin typeface="宋体" panose="02010600030101010101" pitchFamily="2" charset="-122"/>
                          <a:cs typeface="宋体" panose="02010600030101010101" pitchFamily="2" charset="-122"/>
                        </a:rPr>
                        <a:t>基本支出</a:t>
                      </a:r>
                      <a:endParaRPr sz="1100">
                        <a:latin typeface="宋体" panose="02010600030101010101" pitchFamily="2" charset="-122"/>
                        <a:cs typeface="宋体" panose="02010600030101010101" pitchFamily="2" charset="-122"/>
                      </a:endParaRPr>
                    </a:p>
                  </a:txBody>
                  <a:tcPr marL="0" marR="0" marT="1225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147320">
                        <a:lnSpc>
                          <a:spcPct val="100000"/>
                        </a:lnSpc>
                        <a:spcBef>
                          <a:spcPts val="965"/>
                        </a:spcBef>
                      </a:pPr>
                      <a:r>
                        <a:rPr sz="1100" spc="-15" dirty="0">
                          <a:latin typeface="宋体" panose="02010600030101010101" pitchFamily="2" charset="-122"/>
                          <a:cs typeface="宋体" panose="02010600030101010101" pitchFamily="2" charset="-122"/>
                        </a:rPr>
                        <a:t>项目支出</a:t>
                      </a:r>
                      <a:endParaRPr sz="1100">
                        <a:latin typeface="宋体" panose="02010600030101010101" pitchFamily="2" charset="-122"/>
                        <a:cs typeface="宋体" panose="02010600030101010101" pitchFamily="2" charset="-122"/>
                      </a:endParaRPr>
                    </a:p>
                  </a:txBody>
                  <a:tcPr marL="0" marR="0" marT="1225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vMerge="1">
                  <a:tcPr marL="0" marR="0" marT="99695"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r>
              <a:tr h="276225">
                <a:tc rowSpan="2">
                  <a:txBody>
                    <a:bodyPr/>
                    <a:lstStyle/>
                    <a:p>
                      <a:pPr>
                        <a:lnSpc>
                          <a:spcPct val="100000"/>
                        </a:lnSpc>
                        <a:spcBef>
                          <a:spcPts val="145"/>
                        </a:spcBef>
                      </a:pPr>
                      <a:endParaRPr sz="1100">
                        <a:latin typeface="Times New Roman" panose="02020603050405020304"/>
                        <a:cs typeface="Times New Roman" panose="02020603050405020304"/>
                      </a:endParaRPr>
                    </a:p>
                    <a:p>
                      <a:pPr marL="213995">
                        <a:lnSpc>
                          <a:spcPct val="100000"/>
                        </a:lnSpc>
                        <a:spcBef>
                          <a:spcPts val="5"/>
                        </a:spcBef>
                        <a:tabLst>
                          <a:tab pos="499745" algn="l"/>
                          <a:tab pos="776605" algn="l"/>
                        </a:tabLst>
                      </a:pPr>
                      <a:r>
                        <a:rPr sz="1100" spc="-50" dirty="0">
                          <a:latin typeface="宋体" panose="02010600030101010101" pitchFamily="2" charset="-122"/>
                          <a:cs typeface="宋体" panose="02010600030101010101" pitchFamily="2" charset="-122"/>
                        </a:rPr>
                        <a:t>类</a:t>
                      </a:r>
                      <a:r>
                        <a:rPr sz="1100" dirty="0">
                          <a:latin typeface="宋体" panose="02010600030101010101" pitchFamily="2" charset="-122"/>
                          <a:cs typeface="宋体" panose="02010600030101010101" pitchFamily="2" charset="-122"/>
                        </a:rPr>
                        <a:t>	</a:t>
                      </a:r>
                      <a:r>
                        <a:rPr sz="1100" spc="-50" dirty="0">
                          <a:latin typeface="宋体" panose="02010600030101010101" pitchFamily="2" charset="-122"/>
                          <a:cs typeface="宋体" panose="02010600030101010101" pitchFamily="2" charset="-122"/>
                        </a:rPr>
                        <a:t>款</a:t>
                      </a:r>
                      <a:r>
                        <a:rPr sz="1100" dirty="0">
                          <a:latin typeface="宋体" panose="02010600030101010101" pitchFamily="2" charset="-122"/>
                          <a:cs typeface="宋体" panose="02010600030101010101" pitchFamily="2" charset="-122"/>
                        </a:rPr>
                        <a:t>	</a:t>
                      </a:r>
                      <a:r>
                        <a:rPr sz="1100" spc="-50" dirty="0">
                          <a:latin typeface="宋体" panose="02010600030101010101" pitchFamily="2" charset="-122"/>
                          <a:cs typeface="宋体" panose="02010600030101010101" pitchFamily="2" charset="-122"/>
                        </a:rPr>
                        <a:t>项</a:t>
                      </a:r>
                      <a:endParaRPr sz="1100">
                        <a:latin typeface="宋体" panose="02010600030101010101" pitchFamily="2" charset="-122"/>
                        <a:cs typeface="宋体" panose="02010600030101010101" pitchFamily="2" charset="-122"/>
                      </a:endParaRPr>
                    </a:p>
                  </a:txBody>
                  <a:tcPr marL="0" marR="0" marT="1841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ct val="100000"/>
                        </a:lnSpc>
                        <a:spcBef>
                          <a:spcPts val="365"/>
                        </a:spcBef>
                      </a:pPr>
                      <a:r>
                        <a:rPr sz="1100" spc="-25" dirty="0">
                          <a:latin typeface="宋体" panose="02010600030101010101" pitchFamily="2" charset="-122"/>
                          <a:cs typeface="宋体" panose="02010600030101010101" pitchFamily="2" charset="-122"/>
                        </a:rPr>
                        <a:t>栏次</a:t>
                      </a:r>
                      <a:endParaRPr sz="1100">
                        <a:latin typeface="宋体" panose="02010600030101010101" pitchFamily="2" charset="-122"/>
                        <a:cs typeface="宋体" panose="02010600030101010101" pitchFamily="2" charset="-122"/>
                      </a:endParaRPr>
                    </a:p>
                  </a:txBody>
                  <a:tcPr marL="0" marR="0" marT="46355" marB="0">
                    <a:lnL w="9525">
                      <a:solidFill>
                        <a:srgbClr val="000000"/>
                      </a:solidFill>
                      <a:prstDash val="solid"/>
                    </a:lnL>
                    <a:lnR w="12700">
                      <a:solidFill>
                        <a:srgbClr val="000000"/>
                      </a:solidFill>
                      <a:prstDash val="solid"/>
                    </a:lnR>
                    <a:lnT w="9525">
                      <a:solidFill>
                        <a:srgbClr val="000000"/>
                      </a:solidFill>
                      <a:prstDash val="solid"/>
                    </a:lnT>
                    <a:lnB w="9525">
                      <a:solidFill>
                        <a:srgbClr val="000000"/>
                      </a:solidFill>
                      <a:prstDash val="solid"/>
                    </a:lnB>
                  </a:tcPr>
                </a:tc>
                <a:tc>
                  <a:txBody>
                    <a:bodyPr/>
                    <a:lstStyle/>
                    <a:p>
                      <a:pPr marL="9525" algn="ctr">
                        <a:lnSpc>
                          <a:spcPct val="100000"/>
                        </a:lnSpc>
                        <a:spcBef>
                          <a:spcPts val="265"/>
                        </a:spcBef>
                      </a:pPr>
                      <a:r>
                        <a:rPr sz="1200" spc="-50" dirty="0">
                          <a:latin typeface="宋体" panose="02010600030101010101" pitchFamily="2" charset="-122"/>
                          <a:cs typeface="宋体" panose="02010600030101010101" pitchFamily="2" charset="-122"/>
                        </a:rPr>
                        <a:t>1</a:t>
                      </a:r>
                      <a:endParaRPr sz="1200">
                        <a:latin typeface="宋体" panose="02010600030101010101" pitchFamily="2" charset="-122"/>
                        <a:cs typeface="宋体" panose="02010600030101010101" pitchFamily="2" charset="-122"/>
                      </a:endParaRPr>
                    </a:p>
                  </a:txBody>
                  <a:tcPr marL="0" marR="0" marT="33655" marB="0">
                    <a:lnL w="12700">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9525" algn="ctr">
                        <a:lnSpc>
                          <a:spcPct val="100000"/>
                        </a:lnSpc>
                        <a:spcBef>
                          <a:spcPts val="265"/>
                        </a:spcBef>
                      </a:pPr>
                      <a:r>
                        <a:rPr sz="1200" spc="-50" dirty="0">
                          <a:latin typeface="宋体" panose="02010600030101010101" pitchFamily="2" charset="-122"/>
                          <a:cs typeface="宋体" panose="02010600030101010101" pitchFamily="2" charset="-122"/>
                        </a:rPr>
                        <a:t>2</a:t>
                      </a:r>
                      <a:endParaRPr sz="12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8890" algn="ctr">
                        <a:lnSpc>
                          <a:spcPct val="100000"/>
                        </a:lnSpc>
                        <a:spcBef>
                          <a:spcPts val="265"/>
                        </a:spcBef>
                      </a:pPr>
                      <a:r>
                        <a:rPr sz="1200" spc="-50" dirty="0">
                          <a:latin typeface="宋体" panose="02010600030101010101" pitchFamily="2" charset="-122"/>
                          <a:cs typeface="宋体" panose="02010600030101010101" pitchFamily="2" charset="-122"/>
                        </a:rPr>
                        <a:t>3</a:t>
                      </a:r>
                      <a:endParaRPr sz="12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9525" algn="ctr">
                        <a:lnSpc>
                          <a:spcPct val="100000"/>
                        </a:lnSpc>
                        <a:spcBef>
                          <a:spcPts val="265"/>
                        </a:spcBef>
                      </a:pPr>
                      <a:r>
                        <a:rPr sz="1200" spc="-50" dirty="0">
                          <a:latin typeface="宋体" panose="02010600030101010101" pitchFamily="2" charset="-122"/>
                          <a:cs typeface="宋体" panose="02010600030101010101" pitchFamily="2" charset="-122"/>
                        </a:rPr>
                        <a:t>4</a:t>
                      </a:r>
                      <a:endParaRPr sz="12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9525" algn="ctr">
                        <a:lnSpc>
                          <a:spcPct val="100000"/>
                        </a:lnSpc>
                        <a:spcBef>
                          <a:spcPts val="265"/>
                        </a:spcBef>
                      </a:pPr>
                      <a:r>
                        <a:rPr sz="1200" spc="-50" dirty="0">
                          <a:latin typeface="宋体" panose="02010600030101010101" pitchFamily="2" charset="-122"/>
                          <a:cs typeface="宋体" panose="02010600030101010101" pitchFamily="2" charset="-122"/>
                        </a:rPr>
                        <a:t>5</a:t>
                      </a:r>
                      <a:endParaRPr sz="12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9525" algn="ctr">
                        <a:lnSpc>
                          <a:spcPct val="100000"/>
                        </a:lnSpc>
                        <a:spcBef>
                          <a:spcPts val="265"/>
                        </a:spcBef>
                      </a:pPr>
                      <a:r>
                        <a:rPr sz="1200" spc="-50" dirty="0">
                          <a:latin typeface="宋体" panose="02010600030101010101" pitchFamily="2" charset="-122"/>
                          <a:cs typeface="宋体" panose="02010600030101010101" pitchFamily="2" charset="-122"/>
                        </a:rPr>
                        <a:t>6</a:t>
                      </a:r>
                      <a:endParaRPr sz="1200">
                        <a:latin typeface="宋体" panose="02010600030101010101" pitchFamily="2" charset="-122"/>
                        <a:cs typeface="宋体" panose="02010600030101010101" pitchFamily="2" charset="-122"/>
                      </a:endParaRPr>
                    </a:p>
                  </a:txBody>
                  <a:tcPr marL="0" marR="0" marT="336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47650">
                <a:tc vMerge="1">
                  <a:tcPr marL="0" marR="0" marT="1841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ct val="100000"/>
                        </a:lnSpc>
                        <a:spcBef>
                          <a:spcPts val="290"/>
                        </a:spcBef>
                      </a:pPr>
                      <a:r>
                        <a:rPr sz="1100" spc="-25" dirty="0">
                          <a:latin typeface="宋体" panose="02010600030101010101" pitchFamily="2" charset="-122"/>
                          <a:cs typeface="宋体" panose="02010600030101010101" pitchFamily="2" charset="-122"/>
                        </a:rPr>
                        <a:t>合计</a:t>
                      </a:r>
                      <a:endParaRPr sz="1100">
                        <a:latin typeface="宋体" panose="02010600030101010101" pitchFamily="2" charset="-122"/>
                        <a:cs typeface="宋体" panose="02010600030101010101" pitchFamily="2" charset="-122"/>
                      </a:endParaRPr>
                    </a:p>
                  </a:txBody>
                  <a:tcPr marL="0" marR="0" marT="36830" marB="0">
                    <a:lnL w="9525">
                      <a:solidFill>
                        <a:srgbClr val="000000"/>
                      </a:solidFill>
                      <a:prstDash val="solid"/>
                    </a:lnL>
                    <a:lnR w="12700">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34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3180" marB="0">
                    <a:lnL w="12700">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340"/>
                        </a:spcBef>
                      </a:pPr>
                      <a:r>
                        <a:rPr sz="900" spc="-10" dirty="0">
                          <a:latin typeface="宋体" panose="02010600030101010101" pitchFamily="2" charset="-122"/>
                          <a:cs typeface="宋体" panose="02010600030101010101" pitchFamily="2" charset="-122"/>
                        </a:rPr>
                        <a:t>25.00</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340"/>
                        </a:spcBef>
                      </a:pPr>
                      <a:r>
                        <a:rPr sz="900" spc="-10" dirty="0">
                          <a:latin typeface="宋体" panose="02010600030101010101" pitchFamily="2" charset="-122"/>
                          <a:cs typeface="宋体" panose="02010600030101010101" pitchFamily="2" charset="-122"/>
                        </a:rPr>
                        <a:t>25.00</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34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340"/>
                        </a:spcBef>
                      </a:pPr>
                      <a:r>
                        <a:rPr sz="900" spc="-10" dirty="0">
                          <a:latin typeface="宋体" panose="02010600030101010101" pitchFamily="2" charset="-122"/>
                          <a:cs typeface="宋体" panose="02010600030101010101" pitchFamily="2" charset="-122"/>
                        </a:rPr>
                        <a:t>25.00</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34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431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09550">
                <a:tc>
                  <a:txBody>
                    <a:bodyPr/>
                    <a:lstStyle/>
                    <a:p>
                      <a:pPr marL="71120">
                        <a:lnSpc>
                          <a:spcPct val="100000"/>
                        </a:lnSpc>
                        <a:spcBef>
                          <a:spcPts val="190"/>
                        </a:spcBef>
                      </a:pPr>
                      <a:r>
                        <a:rPr sz="900" b="1" spc="50" dirty="0">
                          <a:latin typeface="Times New Roman" panose="02020603050405020304"/>
                          <a:cs typeface="Times New Roman" panose="02020603050405020304"/>
                        </a:rPr>
                        <a:t>212</a:t>
                      </a:r>
                      <a:endParaRPr sz="900">
                        <a:latin typeface="Times New Roman" panose="02020603050405020304"/>
                        <a:cs typeface="Times New Roman" panose="02020603050405020304"/>
                      </a:endParaRPr>
                    </a:p>
                  </a:txBody>
                  <a:tcPr marL="0" marR="0" marT="2413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190"/>
                        </a:spcBef>
                      </a:pPr>
                      <a:r>
                        <a:rPr sz="900" b="1" spc="25" dirty="0">
                          <a:latin typeface="Microsoft JhengHei" panose="020B0604030504040204" charset="-120"/>
                          <a:cs typeface="Microsoft JhengHei" panose="020B0604030504040204" charset="-120"/>
                        </a:rPr>
                        <a:t>城乡社区支出</a:t>
                      </a:r>
                      <a:endParaRPr sz="900">
                        <a:latin typeface="Microsoft JhengHei" panose="020B0604030504040204" charset="-120"/>
                        <a:cs typeface="Microsoft JhengHei" panose="020B0604030504040204" charset="-120"/>
                      </a:endParaRPr>
                    </a:p>
                  </a:txBody>
                  <a:tcPr marL="0" marR="0" marT="24130" marB="0">
                    <a:lnL w="9525">
                      <a:solidFill>
                        <a:srgbClr val="000000"/>
                      </a:solidFill>
                      <a:prstDash val="solid"/>
                    </a:lnL>
                    <a:lnR w="12700">
                      <a:solidFill>
                        <a:srgbClr val="000000"/>
                      </a:solidFill>
                      <a:prstDash val="solid"/>
                    </a:lnR>
                    <a:lnT w="9525">
                      <a:solidFill>
                        <a:srgbClr val="000000"/>
                      </a:solidFill>
                      <a:prstDash val="solid"/>
                    </a:lnT>
                    <a:lnB w="9525">
                      <a:solidFill>
                        <a:srgbClr val="000000"/>
                      </a:solidFill>
                      <a:prstDash val="solid"/>
                    </a:lnB>
                  </a:tcPr>
                </a:tc>
                <a:tc>
                  <a:txBody>
                    <a:bodyPr/>
                    <a:lstStyle/>
                    <a:p>
                      <a:pPr marR="45085" algn="r">
                        <a:lnSpc>
                          <a:spcPct val="100000"/>
                        </a:lnSpc>
                        <a:spcBef>
                          <a:spcPts val="190"/>
                        </a:spcBef>
                      </a:pPr>
                      <a:r>
                        <a:rPr sz="900" b="1" spc="110" dirty="0">
                          <a:latin typeface="Times New Roman" panose="02020603050405020304"/>
                          <a:cs typeface="Times New Roman" panose="02020603050405020304"/>
                        </a:rPr>
                        <a:t>0.00</a:t>
                      </a:r>
                      <a:endParaRPr sz="900">
                        <a:latin typeface="Times New Roman" panose="02020603050405020304"/>
                        <a:cs typeface="Times New Roman" panose="02020603050405020304"/>
                      </a:endParaRPr>
                    </a:p>
                  </a:txBody>
                  <a:tcPr marL="0" marR="0" marT="24130" marB="0">
                    <a:lnL w="12700">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190"/>
                        </a:spcBef>
                      </a:pPr>
                      <a:r>
                        <a:rPr sz="900" b="1" spc="75" dirty="0">
                          <a:latin typeface="Times New Roman" panose="02020603050405020304"/>
                          <a:cs typeface="Times New Roman" panose="02020603050405020304"/>
                        </a:rPr>
                        <a:t>25.00</a:t>
                      </a:r>
                      <a:endParaRPr sz="900">
                        <a:latin typeface="Times New Roman" panose="02020603050405020304"/>
                        <a:cs typeface="Times New Roman" panose="02020603050405020304"/>
                      </a:endParaRPr>
                    </a:p>
                  </a:txBody>
                  <a:tcPr marL="0" marR="0" marT="2413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190"/>
                        </a:spcBef>
                      </a:pPr>
                      <a:r>
                        <a:rPr sz="900" b="1" spc="75" dirty="0">
                          <a:latin typeface="Times New Roman" panose="02020603050405020304"/>
                          <a:cs typeface="Times New Roman" panose="02020603050405020304"/>
                        </a:rPr>
                        <a:t>25.00</a:t>
                      </a:r>
                      <a:endParaRPr sz="900">
                        <a:latin typeface="Times New Roman" panose="02020603050405020304"/>
                        <a:cs typeface="Times New Roman" panose="02020603050405020304"/>
                      </a:endParaRPr>
                    </a:p>
                  </a:txBody>
                  <a:tcPr marL="0" marR="0" marT="2413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4450" algn="r">
                        <a:lnSpc>
                          <a:spcPct val="100000"/>
                        </a:lnSpc>
                        <a:spcBef>
                          <a:spcPts val="190"/>
                        </a:spcBef>
                      </a:pPr>
                      <a:r>
                        <a:rPr sz="900" b="1" spc="110" dirty="0">
                          <a:latin typeface="Times New Roman" panose="02020603050405020304"/>
                          <a:cs typeface="Times New Roman" panose="02020603050405020304"/>
                        </a:rPr>
                        <a:t>0.00</a:t>
                      </a:r>
                      <a:endParaRPr sz="900">
                        <a:latin typeface="Times New Roman" panose="02020603050405020304"/>
                        <a:cs typeface="Times New Roman" panose="02020603050405020304"/>
                      </a:endParaRPr>
                    </a:p>
                  </a:txBody>
                  <a:tcPr marL="0" marR="0" marT="2413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190"/>
                        </a:spcBef>
                      </a:pPr>
                      <a:r>
                        <a:rPr sz="900" b="1" spc="75" dirty="0">
                          <a:latin typeface="Times New Roman" panose="02020603050405020304"/>
                          <a:cs typeface="Times New Roman" panose="02020603050405020304"/>
                        </a:rPr>
                        <a:t>25.00</a:t>
                      </a:r>
                      <a:endParaRPr sz="900">
                        <a:latin typeface="Times New Roman" panose="02020603050405020304"/>
                        <a:cs typeface="Times New Roman" panose="02020603050405020304"/>
                      </a:endParaRPr>
                    </a:p>
                  </a:txBody>
                  <a:tcPr marL="0" marR="0" marT="2413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4450" algn="r">
                        <a:lnSpc>
                          <a:spcPct val="100000"/>
                        </a:lnSpc>
                        <a:spcBef>
                          <a:spcPts val="190"/>
                        </a:spcBef>
                      </a:pPr>
                      <a:r>
                        <a:rPr sz="900" b="1" spc="110" dirty="0">
                          <a:latin typeface="Times New Roman" panose="02020603050405020304"/>
                          <a:cs typeface="Times New Roman" panose="02020603050405020304"/>
                        </a:rPr>
                        <a:t>0.00</a:t>
                      </a:r>
                      <a:endParaRPr sz="900">
                        <a:latin typeface="Times New Roman" panose="02020603050405020304"/>
                        <a:cs typeface="Times New Roman" panose="02020603050405020304"/>
                      </a:endParaRPr>
                    </a:p>
                  </a:txBody>
                  <a:tcPr marL="0" marR="0" marT="2413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00025">
                <a:tc>
                  <a:txBody>
                    <a:bodyPr/>
                    <a:lstStyle/>
                    <a:p>
                      <a:pPr marL="71120">
                        <a:lnSpc>
                          <a:spcPct val="100000"/>
                        </a:lnSpc>
                        <a:spcBef>
                          <a:spcPts val="110"/>
                        </a:spcBef>
                      </a:pPr>
                      <a:r>
                        <a:rPr sz="900" spc="-10" dirty="0">
                          <a:latin typeface="宋体" panose="02010600030101010101" pitchFamily="2" charset="-122"/>
                          <a:cs typeface="宋体" panose="02010600030101010101" pitchFamily="2" charset="-122"/>
                        </a:rPr>
                        <a:t>21208</a:t>
                      </a:r>
                      <a:endParaRPr sz="900">
                        <a:latin typeface="宋体" panose="02010600030101010101" pitchFamily="2" charset="-122"/>
                        <a:cs typeface="宋体" panose="02010600030101010101" pitchFamily="2" charset="-122"/>
                      </a:endParaRPr>
                    </a:p>
                  </a:txBody>
                  <a:tcPr marL="0" marR="0" marT="139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110"/>
                        </a:spcBef>
                      </a:pPr>
                      <a:r>
                        <a:rPr sz="900" spc="-5" dirty="0">
                          <a:latin typeface="宋体" panose="02010600030101010101" pitchFamily="2" charset="-122"/>
                          <a:cs typeface="宋体" panose="02010600030101010101" pitchFamily="2" charset="-122"/>
                        </a:rPr>
                        <a:t>国有土地使用权出让收入安排的支出</a:t>
                      </a:r>
                      <a:endParaRPr sz="900">
                        <a:latin typeface="宋体" panose="02010600030101010101" pitchFamily="2" charset="-122"/>
                        <a:cs typeface="宋体" panose="02010600030101010101" pitchFamily="2" charset="-122"/>
                      </a:endParaRPr>
                    </a:p>
                  </a:txBody>
                  <a:tcPr marL="0" marR="0" marT="13970" marB="0">
                    <a:lnL w="9525">
                      <a:solidFill>
                        <a:srgbClr val="000000"/>
                      </a:solidFill>
                      <a:prstDash val="solid"/>
                    </a:lnL>
                    <a:lnR w="12700">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11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13970" marB="0">
                    <a:lnL w="12700">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110"/>
                        </a:spcBef>
                      </a:pPr>
                      <a:r>
                        <a:rPr sz="900" spc="-10" dirty="0">
                          <a:latin typeface="宋体" panose="02010600030101010101" pitchFamily="2" charset="-122"/>
                          <a:cs typeface="宋体" panose="02010600030101010101" pitchFamily="2" charset="-122"/>
                        </a:rPr>
                        <a:t>25.00</a:t>
                      </a:r>
                      <a:endParaRPr sz="900">
                        <a:latin typeface="宋体" panose="02010600030101010101" pitchFamily="2" charset="-122"/>
                        <a:cs typeface="宋体" panose="02010600030101010101" pitchFamily="2" charset="-122"/>
                      </a:endParaRPr>
                    </a:p>
                  </a:txBody>
                  <a:tcPr marL="0" marR="0" marT="139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110"/>
                        </a:spcBef>
                      </a:pPr>
                      <a:r>
                        <a:rPr sz="900" spc="-10" dirty="0">
                          <a:latin typeface="宋体" panose="02010600030101010101" pitchFamily="2" charset="-122"/>
                          <a:cs typeface="宋体" panose="02010600030101010101" pitchFamily="2" charset="-122"/>
                        </a:rPr>
                        <a:t>25.00</a:t>
                      </a:r>
                      <a:endParaRPr sz="900">
                        <a:latin typeface="宋体" panose="02010600030101010101" pitchFamily="2" charset="-122"/>
                        <a:cs typeface="宋体" panose="02010600030101010101" pitchFamily="2" charset="-122"/>
                      </a:endParaRPr>
                    </a:p>
                  </a:txBody>
                  <a:tcPr marL="0" marR="0" marT="139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11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139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110"/>
                        </a:spcBef>
                      </a:pPr>
                      <a:r>
                        <a:rPr sz="900" spc="-10" dirty="0">
                          <a:latin typeface="宋体" panose="02010600030101010101" pitchFamily="2" charset="-122"/>
                          <a:cs typeface="宋体" panose="02010600030101010101" pitchFamily="2" charset="-122"/>
                        </a:rPr>
                        <a:t>25.00</a:t>
                      </a:r>
                      <a:endParaRPr sz="900">
                        <a:latin typeface="宋体" panose="02010600030101010101" pitchFamily="2" charset="-122"/>
                        <a:cs typeface="宋体" panose="02010600030101010101" pitchFamily="2" charset="-122"/>
                      </a:endParaRPr>
                    </a:p>
                  </a:txBody>
                  <a:tcPr marL="0" marR="0" marT="139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110"/>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139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00025">
                <a:tc>
                  <a:txBody>
                    <a:bodyPr/>
                    <a:lstStyle/>
                    <a:p>
                      <a:pPr marL="71120">
                        <a:lnSpc>
                          <a:spcPct val="100000"/>
                        </a:lnSpc>
                        <a:spcBef>
                          <a:spcPts val="185"/>
                        </a:spcBef>
                      </a:pPr>
                      <a:r>
                        <a:rPr sz="900" spc="-10" dirty="0">
                          <a:latin typeface="宋体" panose="02010600030101010101" pitchFamily="2" charset="-122"/>
                          <a:cs typeface="宋体" panose="02010600030101010101" pitchFamily="2" charset="-122"/>
                        </a:rPr>
                        <a:t>2120804</a:t>
                      </a:r>
                      <a:endParaRPr sz="900">
                        <a:latin typeface="宋体" panose="02010600030101010101" pitchFamily="2" charset="-122"/>
                        <a:cs typeface="宋体" panose="02010600030101010101" pitchFamily="2" charset="-122"/>
                      </a:endParaRPr>
                    </a:p>
                  </a:txBody>
                  <a:tcPr marL="0" marR="0" marT="2349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71120">
                        <a:lnSpc>
                          <a:spcPct val="100000"/>
                        </a:lnSpc>
                        <a:spcBef>
                          <a:spcPts val="185"/>
                        </a:spcBef>
                      </a:pPr>
                      <a:r>
                        <a:rPr sz="900" spc="-5" dirty="0">
                          <a:latin typeface="宋体" panose="02010600030101010101" pitchFamily="2" charset="-122"/>
                          <a:cs typeface="宋体" panose="02010600030101010101" pitchFamily="2" charset="-122"/>
                        </a:rPr>
                        <a:t>农村基础设施建设支出</a:t>
                      </a:r>
                      <a:endParaRPr sz="900">
                        <a:latin typeface="宋体" panose="02010600030101010101" pitchFamily="2" charset="-122"/>
                        <a:cs typeface="宋体" panose="02010600030101010101" pitchFamily="2" charset="-122"/>
                      </a:endParaRPr>
                    </a:p>
                  </a:txBody>
                  <a:tcPr marL="0" marR="0" marT="23495" marB="0">
                    <a:lnL w="9525">
                      <a:solidFill>
                        <a:srgbClr val="000000"/>
                      </a:solidFill>
                      <a:prstDash val="solid"/>
                    </a:lnL>
                    <a:lnR w="12700">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18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23495" marB="0">
                    <a:lnL w="12700">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185"/>
                        </a:spcBef>
                      </a:pPr>
                      <a:r>
                        <a:rPr sz="900" spc="-10" dirty="0">
                          <a:latin typeface="宋体" panose="02010600030101010101" pitchFamily="2" charset="-122"/>
                          <a:cs typeface="宋体" panose="02010600030101010101" pitchFamily="2" charset="-122"/>
                        </a:rPr>
                        <a:t>25.00</a:t>
                      </a:r>
                      <a:endParaRPr sz="900">
                        <a:latin typeface="宋体" panose="02010600030101010101" pitchFamily="2" charset="-122"/>
                        <a:cs typeface="宋体" panose="02010600030101010101" pitchFamily="2" charset="-122"/>
                      </a:endParaRPr>
                    </a:p>
                  </a:txBody>
                  <a:tcPr marL="0" marR="0" marT="2349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185"/>
                        </a:spcBef>
                      </a:pPr>
                      <a:r>
                        <a:rPr sz="900" spc="-10" dirty="0">
                          <a:latin typeface="宋体" panose="02010600030101010101" pitchFamily="2" charset="-122"/>
                          <a:cs typeface="宋体" panose="02010600030101010101" pitchFamily="2" charset="-122"/>
                        </a:rPr>
                        <a:t>25.00</a:t>
                      </a:r>
                      <a:endParaRPr sz="900">
                        <a:latin typeface="宋体" panose="02010600030101010101" pitchFamily="2" charset="-122"/>
                        <a:cs typeface="宋体" panose="02010600030101010101" pitchFamily="2" charset="-122"/>
                      </a:endParaRPr>
                    </a:p>
                  </a:txBody>
                  <a:tcPr marL="0" marR="0" marT="2349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18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2349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185"/>
                        </a:spcBef>
                      </a:pPr>
                      <a:r>
                        <a:rPr sz="900" spc="-10" dirty="0">
                          <a:latin typeface="宋体" panose="02010600030101010101" pitchFamily="2" charset="-122"/>
                          <a:cs typeface="宋体" panose="02010600030101010101" pitchFamily="2" charset="-122"/>
                        </a:rPr>
                        <a:t>25.00</a:t>
                      </a:r>
                      <a:endParaRPr sz="900">
                        <a:latin typeface="宋体" panose="02010600030101010101" pitchFamily="2" charset="-122"/>
                        <a:cs typeface="宋体" panose="02010600030101010101" pitchFamily="2" charset="-122"/>
                      </a:endParaRPr>
                    </a:p>
                  </a:txBody>
                  <a:tcPr marL="0" marR="0" marT="2349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185"/>
                        </a:spcBef>
                      </a:pPr>
                      <a:r>
                        <a:rPr sz="900" spc="-20" dirty="0">
                          <a:latin typeface="宋体" panose="02010600030101010101" pitchFamily="2" charset="-122"/>
                          <a:cs typeface="宋体" panose="02010600030101010101" pitchFamily="2" charset="-122"/>
                        </a:rPr>
                        <a:t>0.00</a:t>
                      </a:r>
                      <a:endParaRPr sz="900">
                        <a:latin typeface="宋体" panose="02010600030101010101" pitchFamily="2" charset="-122"/>
                        <a:cs typeface="宋体" panose="02010600030101010101" pitchFamily="2" charset="-122"/>
                      </a:endParaRPr>
                    </a:p>
                  </a:txBody>
                  <a:tcPr marL="0" marR="0" marT="2349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bl>
          </a:graphicData>
        </a:graphic>
      </p:graphicFrame>
      <p:sp>
        <p:nvSpPr>
          <p:cNvPr id="7" name="object 7"/>
          <p:cNvSpPr txBox="1"/>
          <p:nvPr/>
        </p:nvSpPr>
        <p:spPr>
          <a:xfrm>
            <a:off x="1159827" y="3639756"/>
            <a:ext cx="5664835" cy="208915"/>
          </a:xfrm>
          <a:prstGeom prst="rect">
            <a:avLst/>
          </a:prstGeom>
        </p:spPr>
        <p:txBody>
          <a:bodyPr vert="horz" wrap="square" lIns="0" tIns="12700" rIns="0" bIns="0" rtlCol="0">
            <a:spAutoFit/>
          </a:bodyPr>
          <a:lstStyle/>
          <a:p>
            <a:pPr marL="12700">
              <a:lnSpc>
                <a:spcPct val="100000"/>
              </a:lnSpc>
              <a:spcBef>
                <a:spcPts val="100"/>
              </a:spcBef>
            </a:pPr>
            <a:r>
              <a:rPr sz="1200" spc="-10" dirty="0">
                <a:latin typeface="宋体" panose="02010600030101010101" pitchFamily="2" charset="-122"/>
                <a:cs typeface="宋体" panose="02010600030101010101" pitchFamily="2" charset="-122"/>
              </a:rPr>
              <a:t>注：1.</a:t>
            </a:r>
            <a:r>
              <a:rPr sz="1200" spc="-15" dirty="0">
                <a:latin typeface="宋体" panose="02010600030101010101" pitchFamily="2" charset="-122"/>
                <a:cs typeface="宋体" panose="02010600030101010101" pitchFamily="2" charset="-122"/>
              </a:rPr>
              <a:t>本表反映部门本年度政府性基金预算财政拨款收入、支出及结转和结余情况。</a:t>
            </a:r>
            <a:endParaRPr sz="1200">
              <a:latin typeface="宋体" panose="02010600030101010101" pitchFamily="2" charset="-122"/>
              <a:cs typeface="宋体" panose="02010600030101010101" pitchFamily="2" charset="-122"/>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object 7"/>
          <p:cNvSpPr txBox="1"/>
          <p:nvPr/>
        </p:nvSpPr>
        <p:spPr>
          <a:xfrm>
            <a:off x="3691001" y="9930765"/>
            <a:ext cx="203200" cy="139700"/>
          </a:xfrm>
          <a:prstGeom prst="rect">
            <a:avLst/>
          </a:prstGeom>
        </p:spPr>
        <p:txBody>
          <a:bodyPr vert="horz" wrap="square" lIns="0" tIns="0" rIns="0" bIns="0" rtlCol="0">
            <a:spAutoFit/>
          </a:bodyPr>
          <a:lstStyle/>
          <a:p>
            <a:pPr marL="38100">
              <a:lnSpc>
                <a:spcPts val="955"/>
              </a:lnSpc>
            </a:pPr>
            <a:r>
              <a:rPr sz="900" spc="-25" dirty="0">
                <a:latin typeface="Calibri" panose="020F0502020204030204"/>
                <a:cs typeface="Calibri" panose="020F0502020204030204"/>
              </a:rPr>
              <a:t>20</a:t>
            </a:r>
            <a:endParaRPr sz="900">
              <a:latin typeface="Calibri" panose="020F0502020204030204"/>
              <a:cs typeface="Calibri" panose="020F0502020204030204"/>
            </a:endParaRPr>
          </a:p>
        </p:txBody>
      </p:sp>
      <p:sp>
        <p:nvSpPr>
          <p:cNvPr id="2" name="object 2"/>
          <p:cNvSpPr txBox="1"/>
          <p:nvPr/>
        </p:nvSpPr>
        <p:spPr>
          <a:xfrm>
            <a:off x="1064894" y="999653"/>
            <a:ext cx="4671060" cy="822960"/>
          </a:xfrm>
          <a:prstGeom prst="rect">
            <a:avLst/>
          </a:prstGeom>
        </p:spPr>
        <p:txBody>
          <a:bodyPr vert="horz" wrap="square" lIns="0" tIns="147320" rIns="0" bIns="0" rtlCol="0">
            <a:spAutoFit/>
          </a:bodyPr>
          <a:lstStyle/>
          <a:p>
            <a:pPr marL="12700">
              <a:lnSpc>
                <a:spcPct val="100000"/>
              </a:lnSpc>
              <a:spcBef>
                <a:spcPts val="1160"/>
              </a:spcBef>
            </a:pPr>
            <a:r>
              <a:rPr sz="1550" spc="15" dirty="0">
                <a:latin typeface="宋体" panose="02010600030101010101" pitchFamily="2" charset="-122"/>
                <a:cs typeface="宋体" panose="02010600030101010101" pitchFamily="2" charset="-122"/>
              </a:rPr>
              <a:t>九、国有资本经营预算财政拨款支出决算表</a:t>
            </a:r>
            <a:endParaRPr sz="1550">
              <a:latin typeface="宋体" panose="02010600030101010101" pitchFamily="2" charset="-122"/>
              <a:cs typeface="宋体" panose="02010600030101010101" pitchFamily="2" charset="-122"/>
            </a:endParaRPr>
          </a:p>
          <a:p>
            <a:pPr marL="765810">
              <a:lnSpc>
                <a:spcPct val="100000"/>
              </a:lnSpc>
              <a:spcBef>
                <a:spcPts val="1195"/>
              </a:spcBef>
            </a:pPr>
            <a:r>
              <a:rPr sz="1800" spc="-5" dirty="0">
                <a:latin typeface="宋体" panose="02010600030101010101" pitchFamily="2" charset="-122"/>
                <a:cs typeface="宋体" panose="02010600030101010101" pitchFamily="2" charset="-122"/>
              </a:rPr>
              <a:t>国有资本经营预算财政拨款支出决算表</a:t>
            </a:r>
            <a:endParaRPr sz="1800">
              <a:latin typeface="宋体" panose="02010600030101010101" pitchFamily="2" charset="-122"/>
              <a:cs typeface="宋体" panose="02010600030101010101" pitchFamily="2" charset="-122"/>
            </a:endParaRPr>
          </a:p>
        </p:txBody>
      </p:sp>
      <p:sp>
        <p:nvSpPr>
          <p:cNvPr id="3" name="object 3"/>
          <p:cNvSpPr txBox="1"/>
          <p:nvPr/>
        </p:nvSpPr>
        <p:spPr>
          <a:xfrm>
            <a:off x="5862065" y="1842770"/>
            <a:ext cx="644525" cy="406400"/>
          </a:xfrm>
          <a:prstGeom prst="rect">
            <a:avLst/>
          </a:prstGeom>
        </p:spPr>
        <p:txBody>
          <a:bodyPr vert="horz" wrap="square" lIns="0" tIns="12065" rIns="0" bIns="0" rtlCol="0">
            <a:spAutoFit/>
          </a:bodyPr>
          <a:lstStyle/>
          <a:p>
            <a:pPr marL="12700" marR="5715" indent="47625">
              <a:lnSpc>
                <a:spcPct val="132000"/>
              </a:lnSpc>
              <a:spcBef>
                <a:spcPts val="95"/>
              </a:spcBef>
            </a:pPr>
            <a:r>
              <a:rPr sz="950" spc="-75" dirty="0">
                <a:latin typeface="宋体" panose="02010600030101010101" pitchFamily="2" charset="-122"/>
                <a:cs typeface="宋体" panose="02010600030101010101" pitchFamily="2" charset="-122"/>
              </a:rPr>
              <a:t>公开 </a:t>
            </a:r>
            <a:r>
              <a:rPr sz="950" dirty="0">
                <a:latin typeface="宋体" panose="02010600030101010101" pitchFamily="2" charset="-122"/>
                <a:cs typeface="宋体" panose="02010600030101010101" pitchFamily="2" charset="-122"/>
              </a:rPr>
              <a:t>09</a:t>
            </a:r>
            <a:r>
              <a:rPr sz="950" spc="-114" dirty="0">
                <a:latin typeface="宋体" panose="02010600030101010101" pitchFamily="2" charset="-122"/>
                <a:cs typeface="宋体" panose="02010600030101010101" pitchFamily="2" charset="-122"/>
              </a:rPr>
              <a:t> 表</a:t>
            </a:r>
            <a:r>
              <a:rPr sz="950" spc="-10" dirty="0">
                <a:latin typeface="宋体" panose="02010600030101010101" pitchFamily="2" charset="-122"/>
                <a:cs typeface="宋体" panose="02010600030101010101" pitchFamily="2" charset="-122"/>
              </a:rPr>
              <a:t>单位：万元</a:t>
            </a:r>
            <a:endParaRPr sz="950">
              <a:latin typeface="宋体" panose="02010600030101010101" pitchFamily="2" charset="-122"/>
              <a:cs typeface="宋体" panose="02010600030101010101" pitchFamily="2" charset="-122"/>
            </a:endParaRPr>
          </a:p>
        </p:txBody>
      </p:sp>
      <p:sp>
        <p:nvSpPr>
          <p:cNvPr id="4" name="object 4"/>
          <p:cNvSpPr txBox="1"/>
          <p:nvPr/>
        </p:nvSpPr>
        <p:spPr>
          <a:xfrm>
            <a:off x="1064894" y="2075180"/>
            <a:ext cx="1635125" cy="173990"/>
          </a:xfrm>
          <a:prstGeom prst="rect">
            <a:avLst/>
          </a:prstGeom>
        </p:spPr>
        <p:txBody>
          <a:bodyPr vert="horz" wrap="square" lIns="0" tIns="15875" rIns="0" bIns="0" rtlCol="0">
            <a:spAutoFit/>
          </a:bodyPr>
          <a:lstStyle/>
          <a:p>
            <a:pPr marL="12700">
              <a:lnSpc>
                <a:spcPct val="100000"/>
              </a:lnSpc>
              <a:spcBef>
                <a:spcPts val="125"/>
              </a:spcBef>
            </a:pPr>
            <a:r>
              <a:rPr sz="950" spc="-5" dirty="0">
                <a:latin typeface="宋体" panose="02010600030101010101" pitchFamily="2" charset="-122"/>
                <a:cs typeface="宋体" panose="02010600030101010101" pitchFamily="2" charset="-122"/>
              </a:rPr>
              <a:t>部门：永春县一都镇人民政府</a:t>
            </a:r>
            <a:endParaRPr sz="950">
              <a:latin typeface="宋体" panose="02010600030101010101" pitchFamily="2" charset="-122"/>
              <a:cs typeface="宋体" panose="02010600030101010101" pitchFamily="2" charset="-122"/>
            </a:endParaRPr>
          </a:p>
        </p:txBody>
      </p:sp>
      <p:graphicFrame>
        <p:nvGraphicFramePr>
          <p:cNvPr id="5" name="object 5"/>
          <p:cNvGraphicFramePr>
            <a:graphicFrameLocks noGrp="1"/>
          </p:cNvGraphicFramePr>
          <p:nvPr/>
        </p:nvGraphicFramePr>
        <p:xfrm>
          <a:off x="1001394" y="2278379"/>
          <a:ext cx="5626735" cy="1485900"/>
        </p:xfrm>
        <a:graphic>
          <a:graphicData uri="http://schemas.openxmlformats.org/drawingml/2006/table">
            <a:tbl>
              <a:tblPr firstRow="1" bandRow="1">
                <a:tableStyleId>{2D5ABB26-0587-4C30-8999-92F81FD0307C}</a:tableStyleId>
              </a:tblPr>
              <a:tblGrid>
                <a:gridCol w="791845"/>
                <a:gridCol w="1802764"/>
                <a:gridCol w="897255"/>
                <a:gridCol w="992505"/>
                <a:gridCol w="1059179"/>
              </a:tblGrid>
              <a:tr h="361950">
                <a:tc gridSpan="2">
                  <a:txBody>
                    <a:bodyPr/>
                    <a:lstStyle/>
                    <a:p>
                      <a:pPr marL="9525" algn="ctr">
                        <a:lnSpc>
                          <a:spcPct val="100000"/>
                        </a:lnSpc>
                        <a:spcBef>
                          <a:spcPts val="740"/>
                        </a:spcBef>
                        <a:tabLst>
                          <a:tab pos="381000" algn="l"/>
                        </a:tabLst>
                      </a:pPr>
                      <a:r>
                        <a:rPr sz="1100" spc="-50" dirty="0">
                          <a:latin typeface="宋体" panose="02010600030101010101" pitchFamily="2" charset="-122"/>
                          <a:cs typeface="宋体" panose="02010600030101010101" pitchFamily="2" charset="-122"/>
                        </a:rPr>
                        <a:t>项</a:t>
                      </a:r>
                      <a:r>
                        <a:rPr sz="1100" dirty="0">
                          <a:latin typeface="宋体" panose="02010600030101010101" pitchFamily="2" charset="-122"/>
                          <a:cs typeface="宋体" panose="02010600030101010101" pitchFamily="2" charset="-122"/>
                        </a:rPr>
                        <a:t>	</a:t>
                      </a:r>
                      <a:r>
                        <a:rPr sz="1100" spc="-50" dirty="0">
                          <a:latin typeface="宋体" panose="02010600030101010101" pitchFamily="2" charset="-122"/>
                          <a:cs typeface="宋体" panose="02010600030101010101" pitchFamily="2" charset="-122"/>
                        </a:rPr>
                        <a:t>目</a:t>
                      </a:r>
                      <a:endParaRPr sz="1100">
                        <a:latin typeface="宋体" panose="02010600030101010101" pitchFamily="2" charset="-122"/>
                        <a:cs typeface="宋体" panose="02010600030101010101" pitchFamily="2" charset="-122"/>
                      </a:endParaRPr>
                    </a:p>
                  </a:txBody>
                  <a:tcPr marL="0" marR="0" marT="939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3">
                  <a:txBody>
                    <a:bodyPr/>
                    <a:lstStyle/>
                    <a:p>
                      <a:pPr marL="19685" algn="ctr">
                        <a:lnSpc>
                          <a:spcPct val="100000"/>
                        </a:lnSpc>
                        <a:spcBef>
                          <a:spcPts val="740"/>
                        </a:spcBef>
                      </a:pPr>
                      <a:r>
                        <a:rPr sz="1100" spc="-15" dirty="0">
                          <a:latin typeface="宋体" panose="02010600030101010101" pitchFamily="2" charset="-122"/>
                          <a:cs typeface="宋体" panose="02010600030101010101" pitchFamily="2" charset="-122"/>
                        </a:rPr>
                        <a:t>本年支出</a:t>
                      </a:r>
                      <a:endParaRPr sz="1100">
                        <a:latin typeface="宋体" panose="02010600030101010101" pitchFamily="2" charset="-122"/>
                        <a:cs typeface="宋体" panose="02010600030101010101" pitchFamily="2" charset="-122"/>
                      </a:endParaRPr>
                    </a:p>
                  </a:txBody>
                  <a:tcPr marL="0" marR="0" marT="939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r>
              <a:tr h="400050">
                <a:tc>
                  <a:txBody>
                    <a:bodyPr/>
                    <a:lstStyle/>
                    <a:p>
                      <a:pPr marL="109220">
                        <a:lnSpc>
                          <a:spcPct val="100000"/>
                        </a:lnSpc>
                        <a:spcBef>
                          <a:spcPts val="140"/>
                        </a:spcBef>
                      </a:pPr>
                      <a:r>
                        <a:rPr sz="1100" spc="-15" dirty="0">
                          <a:latin typeface="宋体" panose="02010600030101010101" pitchFamily="2" charset="-122"/>
                          <a:cs typeface="宋体" panose="02010600030101010101" pitchFamily="2" charset="-122"/>
                        </a:rPr>
                        <a:t>功能分类</a:t>
                      </a:r>
                      <a:endParaRPr sz="1100">
                        <a:latin typeface="宋体" panose="02010600030101010101" pitchFamily="2" charset="-122"/>
                        <a:cs typeface="宋体" panose="02010600030101010101" pitchFamily="2" charset="-122"/>
                      </a:endParaRPr>
                    </a:p>
                    <a:p>
                      <a:pPr marL="109220">
                        <a:lnSpc>
                          <a:spcPct val="100000"/>
                        </a:lnSpc>
                        <a:spcBef>
                          <a:spcPts val="255"/>
                        </a:spcBef>
                      </a:pPr>
                      <a:r>
                        <a:rPr sz="1100" spc="-15" dirty="0">
                          <a:latin typeface="宋体" panose="02010600030101010101" pitchFamily="2" charset="-122"/>
                          <a:cs typeface="宋体" panose="02010600030101010101" pitchFamily="2" charset="-122"/>
                        </a:rPr>
                        <a:t>科目编码</a:t>
                      </a:r>
                      <a:endParaRPr sz="1100">
                        <a:latin typeface="宋体" panose="02010600030101010101" pitchFamily="2" charset="-122"/>
                        <a:cs typeface="宋体" panose="02010600030101010101" pitchFamily="2" charset="-122"/>
                      </a:endParaRPr>
                    </a:p>
                  </a:txBody>
                  <a:tcPr marL="0" marR="0" marT="177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635" algn="ctr">
                        <a:lnSpc>
                          <a:spcPct val="100000"/>
                        </a:lnSpc>
                        <a:spcBef>
                          <a:spcPts val="890"/>
                        </a:spcBef>
                      </a:pPr>
                      <a:r>
                        <a:rPr sz="1100" spc="-15" dirty="0">
                          <a:latin typeface="宋体" panose="02010600030101010101" pitchFamily="2" charset="-122"/>
                          <a:cs typeface="宋体" panose="02010600030101010101" pitchFamily="2" charset="-122"/>
                        </a:rPr>
                        <a:t>科目名称</a:t>
                      </a:r>
                      <a:endParaRPr sz="1100">
                        <a:latin typeface="宋体" panose="02010600030101010101" pitchFamily="2" charset="-122"/>
                        <a:cs typeface="宋体" panose="02010600030101010101" pitchFamily="2" charset="-122"/>
                      </a:endParaRPr>
                    </a:p>
                  </a:txBody>
                  <a:tcPr marL="0" marR="0" marT="11303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319405">
                        <a:lnSpc>
                          <a:spcPct val="100000"/>
                        </a:lnSpc>
                        <a:spcBef>
                          <a:spcPts val="890"/>
                        </a:spcBef>
                      </a:pPr>
                      <a:r>
                        <a:rPr sz="1100" spc="-25" dirty="0">
                          <a:latin typeface="宋体" panose="02010600030101010101" pitchFamily="2" charset="-122"/>
                          <a:cs typeface="宋体" panose="02010600030101010101" pitchFamily="2" charset="-122"/>
                        </a:rPr>
                        <a:t>合计</a:t>
                      </a:r>
                      <a:endParaRPr sz="1100">
                        <a:latin typeface="宋体" panose="02010600030101010101" pitchFamily="2" charset="-122"/>
                        <a:cs typeface="宋体" panose="02010600030101010101" pitchFamily="2" charset="-122"/>
                      </a:endParaRPr>
                    </a:p>
                  </a:txBody>
                  <a:tcPr marL="0" marR="0" marT="11303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224155">
                        <a:lnSpc>
                          <a:spcPct val="100000"/>
                        </a:lnSpc>
                        <a:spcBef>
                          <a:spcPts val="890"/>
                        </a:spcBef>
                      </a:pPr>
                      <a:r>
                        <a:rPr sz="1100" spc="-15" dirty="0">
                          <a:latin typeface="宋体" panose="02010600030101010101" pitchFamily="2" charset="-122"/>
                          <a:cs typeface="宋体" panose="02010600030101010101" pitchFamily="2" charset="-122"/>
                        </a:rPr>
                        <a:t>基本支出</a:t>
                      </a:r>
                      <a:endParaRPr sz="1100">
                        <a:latin typeface="宋体" panose="02010600030101010101" pitchFamily="2" charset="-122"/>
                        <a:cs typeface="宋体" panose="02010600030101010101" pitchFamily="2" charset="-122"/>
                      </a:endParaRPr>
                    </a:p>
                  </a:txBody>
                  <a:tcPr marL="0" marR="0" marT="11303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252730">
                        <a:lnSpc>
                          <a:spcPct val="100000"/>
                        </a:lnSpc>
                        <a:spcBef>
                          <a:spcPts val="890"/>
                        </a:spcBef>
                      </a:pPr>
                      <a:r>
                        <a:rPr sz="1100" spc="-15" dirty="0">
                          <a:latin typeface="宋体" panose="02010600030101010101" pitchFamily="2" charset="-122"/>
                          <a:cs typeface="宋体" panose="02010600030101010101" pitchFamily="2" charset="-122"/>
                        </a:rPr>
                        <a:t>项目支出</a:t>
                      </a:r>
                      <a:endParaRPr sz="1100">
                        <a:latin typeface="宋体" panose="02010600030101010101" pitchFamily="2" charset="-122"/>
                        <a:cs typeface="宋体" panose="02010600030101010101" pitchFamily="2" charset="-122"/>
                      </a:endParaRPr>
                    </a:p>
                  </a:txBody>
                  <a:tcPr marL="0" marR="0" marT="11303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361950">
                <a:tc gridSpan="2">
                  <a:txBody>
                    <a:bodyPr/>
                    <a:lstStyle/>
                    <a:p>
                      <a:pPr marL="10160" algn="ctr">
                        <a:lnSpc>
                          <a:spcPct val="100000"/>
                        </a:lnSpc>
                        <a:spcBef>
                          <a:spcPts val="740"/>
                        </a:spcBef>
                      </a:pPr>
                      <a:r>
                        <a:rPr sz="1100" spc="-25" dirty="0">
                          <a:latin typeface="宋体" panose="02010600030101010101" pitchFamily="2" charset="-122"/>
                          <a:cs typeface="宋体" panose="02010600030101010101" pitchFamily="2" charset="-122"/>
                        </a:rPr>
                        <a:t>栏次</a:t>
                      </a:r>
                      <a:endParaRPr sz="1100">
                        <a:latin typeface="宋体" panose="02010600030101010101" pitchFamily="2" charset="-122"/>
                        <a:cs typeface="宋体" panose="02010600030101010101" pitchFamily="2" charset="-122"/>
                      </a:endParaRPr>
                    </a:p>
                  </a:txBody>
                  <a:tcPr marL="0" marR="0" marT="939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L="19050" algn="ctr">
                        <a:lnSpc>
                          <a:spcPct val="100000"/>
                        </a:lnSpc>
                        <a:spcBef>
                          <a:spcPts val="715"/>
                        </a:spcBef>
                      </a:pPr>
                      <a:r>
                        <a:rPr sz="1050" spc="-50" dirty="0">
                          <a:latin typeface="宋体" panose="02010600030101010101" pitchFamily="2" charset="-122"/>
                          <a:cs typeface="宋体" panose="02010600030101010101" pitchFamily="2" charset="-122"/>
                        </a:rPr>
                        <a:t>1</a:t>
                      </a:r>
                      <a:endParaRPr sz="105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19050" algn="ctr">
                        <a:lnSpc>
                          <a:spcPct val="100000"/>
                        </a:lnSpc>
                        <a:spcBef>
                          <a:spcPts val="715"/>
                        </a:spcBef>
                      </a:pPr>
                      <a:r>
                        <a:rPr sz="1050" spc="-50" dirty="0">
                          <a:latin typeface="宋体" panose="02010600030101010101" pitchFamily="2" charset="-122"/>
                          <a:cs typeface="宋体" panose="02010600030101010101" pitchFamily="2" charset="-122"/>
                        </a:rPr>
                        <a:t>2</a:t>
                      </a:r>
                      <a:endParaRPr sz="105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28575" algn="ctr">
                        <a:lnSpc>
                          <a:spcPct val="100000"/>
                        </a:lnSpc>
                        <a:spcBef>
                          <a:spcPts val="715"/>
                        </a:spcBef>
                      </a:pPr>
                      <a:r>
                        <a:rPr sz="1050" spc="-50" dirty="0">
                          <a:latin typeface="宋体" panose="02010600030101010101" pitchFamily="2" charset="-122"/>
                          <a:cs typeface="宋体" panose="02010600030101010101" pitchFamily="2" charset="-122"/>
                        </a:rPr>
                        <a:t>3</a:t>
                      </a:r>
                      <a:endParaRPr sz="105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361950">
                <a:tc gridSpan="2">
                  <a:txBody>
                    <a:bodyPr/>
                    <a:lstStyle/>
                    <a:p>
                      <a:pPr marL="9525" algn="ctr">
                        <a:lnSpc>
                          <a:spcPct val="100000"/>
                        </a:lnSpc>
                        <a:spcBef>
                          <a:spcPts val="790"/>
                        </a:spcBef>
                      </a:pPr>
                      <a:r>
                        <a:rPr sz="900" spc="-25" dirty="0">
                          <a:latin typeface="宋体" panose="02010600030101010101" pitchFamily="2" charset="-122"/>
                          <a:cs typeface="宋体" panose="02010600030101010101" pitchFamily="2" charset="-122"/>
                        </a:rPr>
                        <a:t>合计</a:t>
                      </a:r>
                      <a:endParaRPr sz="900">
                        <a:latin typeface="宋体" panose="02010600030101010101" pitchFamily="2" charset="-122"/>
                        <a:cs typeface="宋体" panose="02010600030101010101" pitchFamily="2" charset="-122"/>
                      </a:endParaRPr>
                    </a:p>
                  </a:txBody>
                  <a:tcPr marL="0" marR="0" marT="10033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L="576580">
                        <a:lnSpc>
                          <a:spcPct val="100000"/>
                        </a:lnSpc>
                        <a:spcBef>
                          <a:spcPts val="715"/>
                        </a:spcBef>
                      </a:pPr>
                      <a:r>
                        <a:rPr sz="1050" spc="-20" dirty="0">
                          <a:latin typeface="宋体" panose="02010600030101010101" pitchFamily="2" charset="-122"/>
                          <a:cs typeface="宋体" panose="02010600030101010101" pitchFamily="2" charset="-122"/>
                        </a:rPr>
                        <a:t>0.00</a:t>
                      </a:r>
                      <a:endParaRPr sz="105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5085" algn="r">
                        <a:lnSpc>
                          <a:spcPct val="100000"/>
                        </a:lnSpc>
                        <a:spcBef>
                          <a:spcPts val="715"/>
                        </a:spcBef>
                      </a:pPr>
                      <a:r>
                        <a:rPr sz="1050" spc="-20" dirty="0">
                          <a:latin typeface="宋体" panose="02010600030101010101" pitchFamily="2" charset="-122"/>
                          <a:cs typeface="宋体" panose="02010600030101010101" pitchFamily="2" charset="-122"/>
                        </a:rPr>
                        <a:t>0.00</a:t>
                      </a:r>
                      <a:endParaRPr sz="105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44450" algn="r">
                        <a:lnSpc>
                          <a:spcPct val="100000"/>
                        </a:lnSpc>
                        <a:spcBef>
                          <a:spcPts val="715"/>
                        </a:spcBef>
                      </a:pPr>
                      <a:r>
                        <a:rPr sz="1050" spc="-20" dirty="0">
                          <a:latin typeface="宋体" panose="02010600030101010101" pitchFamily="2" charset="-122"/>
                          <a:cs typeface="宋体" panose="02010600030101010101" pitchFamily="2" charset="-122"/>
                        </a:rPr>
                        <a:t>0.00</a:t>
                      </a:r>
                      <a:endParaRPr sz="105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bl>
          </a:graphicData>
        </a:graphic>
      </p:graphicFrame>
      <p:sp>
        <p:nvSpPr>
          <p:cNvPr id="6" name="object 6"/>
          <p:cNvSpPr txBox="1"/>
          <p:nvPr/>
        </p:nvSpPr>
        <p:spPr>
          <a:xfrm>
            <a:off x="1064894" y="3945382"/>
            <a:ext cx="4987925" cy="426084"/>
          </a:xfrm>
          <a:prstGeom prst="rect">
            <a:avLst/>
          </a:prstGeom>
        </p:spPr>
        <p:txBody>
          <a:bodyPr vert="horz" wrap="square" lIns="0" tIns="29845" rIns="0" bIns="0" rtlCol="0">
            <a:spAutoFit/>
          </a:bodyPr>
          <a:lstStyle/>
          <a:p>
            <a:pPr marL="12700">
              <a:lnSpc>
                <a:spcPct val="100000"/>
              </a:lnSpc>
              <a:spcBef>
                <a:spcPts val="235"/>
              </a:spcBef>
            </a:pPr>
            <a:r>
              <a:rPr sz="1200" dirty="0">
                <a:latin typeface="宋体" panose="02010600030101010101" pitchFamily="2" charset="-122"/>
                <a:cs typeface="宋体" panose="02010600030101010101" pitchFamily="2" charset="-122"/>
              </a:rPr>
              <a:t>注：1.</a:t>
            </a:r>
            <a:r>
              <a:rPr sz="1200" spc="-5" dirty="0">
                <a:latin typeface="宋体" panose="02010600030101010101" pitchFamily="2" charset="-122"/>
                <a:cs typeface="宋体" panose="02010600030101010101" pitchFamily="2" charset="-122"/>
              </a:rPr>
              <a:t>本表反映部门本年度国有资本经营预算财政拨款支出情况。</a:t>
            </a:r>
            <a:endParaRPr sz="1200">
              <a:latin typeface="宋体" panose="02010600030101010101" pitchFamily="2" charset="-122"/>
              <a:cs typeface="宋体" panose="02010600030101010101" pitchFamily="2" charset="-122"/>
            </a:endParaRPr>
          </a:p>
          <a:p>
            <a:pPr marL="318135">
              <a:lnSpc>
                <a:spcPct val="100000"/>
              </a:lnSpc>
              <a:spcBef>
                <a:spcPts val="135"/>
              </a:spcBef>
            </a:pPr>
            <a:r>
              <a:rPr sz="1200" dirty="0">
                <a:latin typeface="宋体" panose="02010600030101010101" pitchFamily="2" charset="-122"/>
                <a:cs typeface="宋体" panose="02010600030101010101" pitchFamily="2" charset="-122"/>
              </a:rPr>
              <a:t>2.</a:t>
            </a:r>
            <a:r>
              <a:rPr sz="1200" spc="-75" dirty="0">
                <a:latin typeface="宋体" panose="02010600030101010101" pitchFamily="2" charset="-122"/>
                <a:cs typeface="宋体" panose="02010600030101010101" pitchFamily="2" charset="-122"/>
              </a:rPr>
              <a:t>本部门 </a:t>
            </a:r>
            <a:r>
              <a:rPr sz="1200" dirty="0">
                <a:latin typeface="宋体" panose="02010600030101010101" pitchFamily="2" charset="-122"/>
                <a:cs typeface="宋体" panose="02010600030101010101" pitchFamily="2" charset="-122"/>
              </a:rPr>
              <a:t>2024</a:t>
            </a:r>
            <a:r>
              <a:rPr sz="1200" spc="-45" dirty="0">
                <a:latin typeface="宋体" panose="02010600030101010101" pitchFamily="2" charset="-122"/>
                <a:cs typeface="宋体" panose="02010600030101010101" pitchFamily="2" charset="-122"/>
              </a:rPr>
              <a:t> 年度没有使用国有资本经营预算财政拨款安排的支出。</a:t>
            </a:r>
            <a:endParaRPr sz="1200">
              <a:latin typeface="宋体" panose="02010600030101010101" pitchFamily="2" charset="-122"/>
              <a:cs typeface="宋体" panose="02010600030101010101" pitchFamily="2" charset="-122"/>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p:nvPr/>
        </p:nvSpPr>
        <p:spPr>
          <a:xfrm>
            <a:off x="3691001" y="9930765"/>
            <a:ext cx="203200" cy="139700"/>
          </a:xfrm>
          <a:prstGeom prst="rect">
            <a:avLst/>
          </a:prstGeom>
        </p:spPr>
        <p:txBody>
          <a:bodyPr vert="horz" wrap="square" lIns="0" tIns="0" rIns="0" bIns="0" rtlCol="0">
            <a:spAutoFit/>
          </a:bodyPr>
          <a:lstStyle/>
          <a:p>
            <a:pPr marL="38100">
              <a:lnSpc>
                <a:spcPts val="955"/>
              </a:lnSpc>
            </a:pPr>
            <a:r>
              <a:rPr sz="900" spc="-25" dirty="0">
                <a:latin typeface="Calibri" panose="020F0502020204030204"/>
                <a:cs typeface="Calibri" panose="020F0502020204030204"/>
              </a:rPr>
              <a:t>21</a:t>
            </a:r>
            <a:endParaRPr sz="900">
              <a:latin typeface="Calibri" panose="020F0502020204030204"/>
              <a:cs typeface="Calibri" panose="020F0502020204030204"/>
            </a:endParaRPr>
          </a:p>
        </p:txBody>
      </p:sp>
      <p:sp>
        <p:nvSpPr>
          <p:cNvPr id="2" name="object 2"/>
          <p:cNvSpPr txBox="1"/>
          <p:nvPr/>
        </p:nvSpPr>
        <p:spPr>
          <a:xfrm>
            <a:off x="1064894" y="4204906"/>
            <a:ext cx="5012055" cy="1341120"/>
          </a:xfrm>
          <a:prstGeom prst="rect">
            <a:avLst/>
          </a:prstGeom>
        </p:spPr>
        <p:txBody>
          <a:bodyPr vert="horz" wrap="square" lIns="0" tIns="250190" rIns="0" bIns="0" rtlCol="0">
            <a:spAutoFit/>
          </a:bodyPr>
          <a:lstStyle/>
          <a:p>
            <a:pPr marL="12700">
              <a:lnSpc>
                <a:spcPct val="100000"/>
              </a:lnSpc>
              <a:spcBef>
                <a:spcPts val="1970"/>
              </a:spcBef>
            </a:pPr>
            <a:r>
              <a:rPr sz="2750" b="1" spc="70" dirty="0">
                <a:latin typeface="Microsoft JhengHei" panose="020B0604030504040204" charset="-120"/>
                <a:cs typeface="Microsoft JhengHei" panose="020B0604030504040204" charset="-120"/>
              </a:rPr>
              <a:t>第三部分</a:t>
            </a:r>
            <a:endParaRPr sz="2750">
              <a:latin typeface="Microsoft JhengHei" panose="020B0604030504040204" charset="-120"/>
              <a:cs typeface="Microsoft JhengHei" panose="020B0604030504040204" charset="-120"/>
            </a:endParaRPr>
          </a:p>
          <a:p>
            <a:pPr marL="432435">
              <a:lnSpc>
                <a:spcPct val="100000"/>
              </a:lnSpc>
              <a:spcBef>
                <a:spcPts val="1880"/>
              </a:spcBef>
            </a:pPr>
            <a:r>
              <a:rPr sz="2750" b="1" spc="65" dirty="0">
                <a:latin typeface="Calibri" panose="020F0502020204030204"/>
                <a:cs typeface="Calibri" panose="020F0502020204030204"/>
              </a:rPr>
              <a:t>2024</a:t>
            </a:r>
            <a:r>
              <a:rPr sz="2750" b="1" spc="195" dirty="0">
                <a:latin typeface="Calibri" panose="020F0502020204030204"/>
                <a:cs typeface="Calibri" panose="020F0502020204030204"/>
              </a:rPr>
              <a:t> </a:t>
            </a:r>
            <a:r>
              <a:rPr sz="2750" b="1" spc="170" dirty="0">
                <a:latin typeface="Microsoft JhengHei" panose="020B0604030504040204" charset="-120"/>
                <a:cs typeface="Microsoft JhengHei" panose="020B0604030504040204" charset="-120"/>
              </a:rPr>
              <a:t>年度部门决算情况说明</a:t>
            </a:r>
            <a:endParaRPr sz="2750">
              <a:latin typeface="Microsoft JhengHei" panose="020B0604030504040204" charset="-120"/>
              <a:cs typeface="Microsoft JhengHei" panose="020B0604030504040204" charset="-12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p:nvPr/>
        </p:nvSpPr>
        <p:spPr>
          <a:xfrm>
            <a:off x="3691001" y="9930765"/>
            <a:ext cx="203200" cy="139700"/>
          </a:xfrm>
          <a:prstGeom prst="rect">
            <a:avLst/>
          </a:prstGeom>
        </p:spPr>
        <p:txBody>
          <a:bodyPr vert="horz" wrap="square" lIns="0" tIns="0" rIns="0" bIns="0" rtlCol="0">
            <a:spAutoFit/>
          </a:bodyPr>
          <a:lstStyle/>
          <a:p>
            <a:pPr marL="38100">
              <a:lnSpc>
                <a:spcPts val="955"/>
              </a:lnSpc>
            </a:pPr>
            <a:r>
              <a:rPr sz="900" spc="-25" dirty="0">
                <a:latin typeface="Calibri" panose="020F0502020204030204"/>
                <a:cs typeface="Calibri" panose="020F0502020204030204"/>
              </a:rPr>
              <a:t>22</a:t>
            </a:r>
            <a:endParaRPr sz="900">
              <a:latin typeface="Calibri" panose="020F0502020204030204"/>
              <a:cs typeface="Calibri" panose="020F0502020204030204"/>
            </a:endParaRPr>
          </a:p>
        </p:txBody>
      </p:sp>
      <p:sp>
        <p:nvSpPr>
          <p:cNvPr id="2" name="object 2"/>
          <p:cNvSpPr txBox="1"/>
          <p:nvPr/>
        </p:nvSpPr>
        <p:spPr>
          <a:xfrm>
            <a:off x="1064894" y="1703006"/>
            <a:ext cx="5643245" cy="7721600"/>
          </a:xfrm>
          <a:prstGeom prst="rect">
            <a:avLst/>
          </a:prstGeom>
        </p:spPr>
        <p:txBody>
          <a:bodyPr vert="horz" wrap="square" lIns="0" tIns="15875" rIns="0" bIns="0" rtlCol="0">
            <a:spAutoFit/>
          </a:bodyPr>
          <a:lstStyle/>
          <a:p>
            <a:pPr marL="12700">
              <a:lnSpc>
                <a:spcPct val="100000"/>
              </a:lnSpc>
              <a:spcBef>
                <a:spcPts val="125"/>
              </a:spcBef>
            </a:pPr>
            <a:r>
              <a:rPr sz="1550" spc="25" dirty="0">
                <a:latin typeface="宋体" panose="02010600030101010101" pitchFamily="2" charset="-122"/>
                <a:cs typeface="宋体" panose="02010600030101010101" pitchFamily="2" charset="-122"/>
              </a:rPr>
              <a:t>一、收入支出决算总体情况说明</a:t>
            </a:r>
            <a:endParaRPr sz="1550">
              <a:latin typeface="宋体" panose="02010600030101010101" pitchFamily="2" charset="-122"/>
              <a:cs typeface="宋体" panose="02010600030101010101" pitchFamily="2" charset="-122"/>
            </a:endParaRPr>
          </a:p>
          <a:p>
            <a:pPr>
              <a:lnSpc>
                <a:spcPct val="100000"/>
              </a:lnSpc>
              <a:spcBef>
                <a:spcPts val="810"/>
              </a:spcBef>
            </a:pPr>
            <a:endParaRPr sz="1550">
              <a:latin typeface="宋体" panose="02010600030101010101" pitchFamily="2" charset="-122"/>
              <a:cs typeface="宋体" panose="02010600030101010101" pitchFamily="2" charset="-122"/>
            </a:endParaRPr>
          </a:p>
          <a:p>
            <a:pPr marL="422910">
              <a:lnSpc>
                <a:spcPct val="100000"/>
              </a:lnSpc>
            </a:pPr>
            <a:r>
              <a:rPr sz="1550" spc="85" dirty="0">
                <a:latin typeface="宋体" panose="02010600030101010101" pitchFamily="2" charset="-122"/>
                <a:cs typeface="宋体" panose="02010600030101010101" pitchFamily="2" charset="-122"/>
              </a:rPr>
              <a:t>（一）</a:t>
            </a:r>
            <a:r>
              <a:rPr sz="1550" spc="20" dirty="0">
                <a:latin typeface="宋体" panose="02010600030101010101" pitchFamily="2" charset="-122"/>
                <a:cs typeface="宋体" panose="02010600030101010101" pitchFamily="2" charset="-122"/>
              </a:rPr>
              <a:t>收入支出决算总体情况说明</a:t>
            </a:r>
            <a:endParaRPr sz="1550">
              <a:latin typeface="宋体" panose="02010600030101010101" pitchFamily="2" charset="-122"/>
              <a:cs typeface="宋体" panose="02010600030101010101" pitchFamily="2" charset="-122"/>
            </a:endParaRPr>
          </a:p>
          <a:p>
            <a:pPr marL="12700" marR="118745" indent="410210" algn="just">
              <a:lnSpc>
                <a:spcPct val="161000"/>
              </a:lnSpc>
            </a:pPr>
            <a:r>
              <a:rPr sz="1550" spc="25" dirty="0">
                <a:latin typeface="宋体" panose="02010600030101010101" pitchFamily="2" charset="-122"/>
                <a:cs typeface="宋体" panose="02010600030101010101" pitchFamily="2" charset="-122"/>
              </a:rPr>
              <a:t>2024</a:t>
            </a:r>
            <a:r>
              <a:rPr sz="1550" spc="30" dirty="0">
                <a:latin typeface="宋体" panose="02010600030101010101" pitchFamily="2" charset="-122"/>
                <a:cs typeface="宋体" panose="02010600030101010101" pitchFamily="2" charset="-122"/>
              </a:rPr>
              <a:t>年度本部门收入总计</a:t>
            </a:r>
            <a:r>
              <a:rPr sz="1550" spc="20" dirty="0">
                <a:latin typeface="宋体" panose="02010600030101010101" pitchFamily="2" charset="-122"/>
                <a:cs typeface="宋体" panose="02010600030101010101" pitchFamily="2" charset="-122"/>
              </a:rPr>
              <a:t>1287.96</a:t>
            </a:r>
            <a:r>
              <a:rPr sz="1550" spc="-70" dirty="0">
                <a:latin typeface="宋体" panose="02010600030101010101" pitchFamily="2" charset="-122"/>
                <a:cs typeface="宋体" panose="02010600030101010101" pitchFamily="2" charset="-122"/>
              </a:rPr>
              <a:t>万元，支出总计</a:t>
            </a:r>
            <a:r>
              <a:rPr sz="1550" spc="20" dirty="0">
                <a:latin typeface="宋体" panose="02010600030101010101" pitchFamily="2" charset="-122"/>
                <a:cs typeface="宋体" panose="02010600030101010101" pitchFamily="2" charset="-122"/>
              </a:rPr>
              <a:t>1287.96</a:t>
            </a:r>
            <a:r>
              <a:rPr sz="1550" spc="5" dirty="0">
                <a:latin typeface="宋体" panose="02010600030101010101" pitchFamily="2" charset="-122"/>
                <a:cs typeface="宋体" panose="02010600030101010101" pitchFamily="2" charset="-122"/>
              </a:rPr>
              <a:t>万元，与上年决算数相比，各减少</a:t>
            </a:r>
            <a:r>
              <a:rPr sz="1550" spc="10" dirty="0">
                <a:latin typeface="宋体" panose="02010600030101010101" pitchFamily="2" charset="-122"/>
                <a:cs typeface="宋体" panose="02010600030101010101" pitchFamily="2" charset="-122"/>
              </a:rPr>
              <a:t>82.27</a:t>
            </a:r>
            <a:r>
              <a:rPr sz="1550" spc="5" dirty="0">
                <a:latin typeface="宋体" panose="02010600030101010101" pitchFamily="2" charset="-122"/>
                <a:cs typeface="宋体" panose="02010600030101010101" pitchFamily="2" charset="-122"/>
              </a:rPr>
              <a:t>万元，下降</a:t>
            </a:r>
            <a:r>
              <a:rPr sz="1550" spc="10" dirty="0">
                <a:latin typeface="宋体" panose="02010600030101010101" pitchFamily="2" charset="-122"/>
                <a:cs typeface="宋体" panose="02010600030101010101" pitchFamily="2" charset="-122"/>
              </a:rPr>
              <a:t>6.00</a:t>
            </a:r>
            <a:r>
              <a:rPr sz="1550" spc="-90" dirty="0">
                <a:latin typeface="宋体" panose="02010600030101010101" pitchFamily="2" charset="-122"/>
                <a:cs typeface="宋体" panose="02010600030101010101" pitchFamily="2" charset="-122"/>
              </a:rPr>
              <a:t>%。主</a:t>
            </a:r>
            <a:r>
              <a:rPr sz="1550" spc="15" dirty="0">
                <a:latin typeface="宋体" panose="02010600030101010101" pitchFamily="2" charset="-122"/>
                <a:cs typeface="宋体" panose="02010600030101010101" pitchFamily="2" charset="-122"/>
              </a:rPr>
              <a:t>要是农林水支出、社会保障和就业支出、卫生健康支出减少。</a:t>
            </a:r>
            <a:endParaRPr sz="1550">
              <a:latin typeface="宋体" panose="02010600030101010101" pitchFamily="2" charset="-122"/>
              <a:cs typeface="宋体" panose="02010600030101010101" pitchFamily="2" charset="-122"/>
            </a:endParaRPr>
          </a:p>
          <a:p>
            <a:pPr marL="422910">
              <a:lnSpc>
                <a:spcPct val="100000"/>
              </a:lnSpc>
              <a:spcBef>
                <a:spcPts val="1145"/>
              </a:spcBef>
            </a:pPr>
            <a:r>
              <a:rPr sz="1550" spc="85" dirty="0">
                <a:latin typeface="宋体" panose="02010600030101010101" pitchFamily="2" charset="-122"/>
                <a:cs typeface="宋体" panose="02010600030101010101" pitchFamily="2" charset="-122"/>
              </a:rPr>
              <a:t>（二）</a:t>
            </a:r>
            <a:r>
              <a:rPr sz="1550" spc="20" dirty="0">
                <a:latin typeface="宋体" panose="02010600030101010101" pitchFamily="2" charset="-122"/>
                <a:cs typeface="宋体" panose="02010600030101010101" pitchFamily="2" charset="-122"/>
              </a:rPr>
              <a:t>收入决算情况说明</a:t>
            </a:r>
            <a:endParaRPr sz="1550">
              <a:latin typeface="宋体" panose="02010600030101010101" pitchFamily="2" charset="-122"/>
              <a:cs typeface="宋体" panose="02010600030101010101" pitchFamily="2" charset="-122"/>
            </a:endParaRPr>
          </a:p>
          <a:p>
            <a:pPr marL="12700" marR="5080" indent="410210">
              <a:lnSpc>
                <a:spcPts val="3000"/>
              </a:lnSpc>
              <a:spcBef>
                <a:spcPts val="290"/>
              </a:spcBef>
            </a:pPr>
            <a:r>
              <a:rPr sz="1550" dirty="0">
                <a:latin typeface="宋体" panose="02010600030101010101" pitchFamily="2" charset="-122"/>
                <a:cs typeface="宋体" panose="02010600030101010101" pitchFamily="2" charset="-122"/>
              </a:rPr>
              <a:t>2024</a:t>
            </a:r>
            <a:r>
              <a:rPr sz="1550" spc="40" dirty="0">
                <a:latin typeface="宋体" panose="02010600030101010101" pitchFamily="2" charset="-122"/>
                <a:cs typeface="宋体" panose="02010600030101010101" pitchFamily="2" charset="-122"/>
              </a:rPr>
              <a:t>年度收入</a:t>
            </a:r>
            <a:r>
              <a:rPr sz="1550" dirty="0">
                <a:latin typeface="宋体" panose="02010600030101010101" pitchFamily="2" charset="-122"/>
                <a:cs typeface="宋体" panose="02010600030101010101" pitchFamily="2" charset="-122"/>
              </a:rPr>
              <a:t>1287.96</a:t>
            </a:r>
            <a:r>
              <a:rPr sz="1550" spc="-40" dirty="0">
                <a:latin typeface="宋体" panose="02010600030101010101" pitchFamily="2" charset="-122"/>
                <a:cs typeface="宋体" panose="02010600030101010101" pitchFamily="2" charset="-122"/>
              </a:rPr>
              <a:t>万元，比上年决算数减少</a:t>
            </a:r>
            <a:r>
              <a:rPr sz="1550" dirty="0">
                <a:latin typeface="宋体" panose="02010600030101010101" pitchFamily="2" charset="-122"/>
                <a:cs typeface="宋体" panose="02010600030101010101" pitchFamily="2" charset="-122"/>
              </a:rPr>
              <a:t>82.27</a:t>
            </a:r>
            <a:r>
              <a:rPr sz="1550" spc="10" dirty="0">
                <a:latin typeface="宋体" panose="02010600030101010101" pitchFamily="2" charset="-122"/>
                <a:cs typeface="宋体" panose="02010600030101010101" pitchFamily="2" charset="-122"/>
              </a:rPr>
              <a:t>万元，</a:t>
            </a:r>
            <a:r>
              <a:rPr sz="1550" spc="90" dirty="0">
                <a:latin typeface="宋体" panose="02010600030101010101" pitchFamily="2" charset="-122"/>
                <a:cs typeface="宋体" panose="02010600030101010101" pitchFamily="2" charset="-122"/>
              </a:rPr>
              <a:t>下降</a:t>
            </a:r>
            <a:r>
              <a:rPr sz="1550" dirty="0">
                <a:latin typeface="宋体" panose="02010600030101010101" pitchFamily="2" charset="-122"/>
                <a:cs typeface="宋体" panose="02010600030101010101" pitchFamily="2" charset="-122"/>
              </a:rPr>
              <a:t>6.00%，具体情况如下：</a:t>
            </a:r>
            <a:endParaRPr sz="1550">
              <a:latin typeface="宋体" panose="02010600030101010101" pitchFamily="2" charset="-122"/>
              <a:cs typeface="宋体" panose="02010600030101010101" pitchFamily="2" charset="-122"/>
            </a:endParaRPr>
          </a:p>
          <a:p>
            <a:pPr marL="631825" indent="-208915">
              <a:lnSpc>
                <a:spcPct val="100000"/>
              </a:lnSpc>
              <a:spcBef>
                <a:spcPts val="855"/>
              </a:spcBef>
              <a:buSzPct val="94000"/>
              <a:buAutoNum type="arabicPeriod"/>
              <a:tabLst>
                <a:tab pos="631825" algn="l"/>
              </a:tabLst>
            </a:pPr>
            <a:r>
              <a:rPr sz="1550" spc="30" dirty="0">
                <a:latin typeface="宋体" panose="02010600030101010101" pitchFamily="2" charset="-122"/>
                <a:cs typeface="宋体" panose="02010600030101010101" pitchFamily="2" charset="-122"/>
              </a:rPr>
              <a:t>一般公共预算财政拨款收入</a:t>
            </a:r>
            <a:r>
              <a:rPr sz="1550" dirty="0">
                <a:latin typeface="宋体" panose="02010600030101010101" pitchFamily="2" charset="-122"/>
                <a:cs typeface="宋体" panose="02010600030101010101" pitchFamily="2" charset="-122"/>
              </a:rPr>
              <a:t>1203.02</a:t>
            </a:r>
            <a:r>
              <a:rPr sz="1550" spc="10" dirty="0">
                <a:latin typeface="宋体" panose="02010600030101010101" pitchFamily="2" charset="-122"/>
                <a:cs typeface="宋体" panose="02010600030101010101" pitchFamily="2" charset="-122"/>
              </a:rPr>
              <a:t>万元。</a:t>
            </a:r>
            <a:endParaRPr sz="1550">
              <a:latin typeface="宋体" panose="02010600030101010101" pitchFamily="2" charset="-122"/>
              <a:cs typeface="宋体" panose="02010600030101010101" pitchFamily="2" charset="-122"/>
            </a:endParaRPr>
          </a:p>
          <a:p>
            <a:pPr marL="631825" indent="-208915">
              <a:lnSpc>
                <a:spcPct val="100000"/>
              </a:lnSpc>
              <a:spcBef>
                <a:spcPts val="1145"/>
              </a:spcBef>
              <a:buSzPct val="94000"/>
              <a:buAutoNum type="arabicPeriod"/>
              <a:tabLst>
                <a:tab pos="631825" algn="l"/>
              </a:tabLst>
            </a:pPr>
            <a:r>
              <a:rPr sz="1550" spc="30" dirty="0">
                <a:latin typeface="宋体" panose="02010600030101010101" pitchFamily="2" charset="-122"/>
                <a:cs typeface="宋体" panose="02010600030101010101" pitchFamily="2" charset="-122"/>
              </a:rPr>
              <a:t>政府性基金预算财政拨款收入</a:t>
            </a:r>
            <a:r>
              <a:rPr sz="1550" dirty="0">
                <a:latin typeface="宋体" panose="02010600030101010101" pitchFamily="2" charset="-122"/>
                <a:cs typeface="宋体" panose="02010600030101010101" pitchFamily="2" charset="-122"/>
              </a:rPr>
              <a:t>25.00</a:t>
            </a:r>
            <a:r>
              <a:rPr sz="1550" spc="10" dirty="0">
                <a:latin typeface="宋体" panose="02010600030101010101" pitchFamily="2" charset="-122"/>
                <a:cs typeface="宋体" panose="02010600030101010101" pitchFamily="2" charset="-122"/>
              </a:rPr>
              <a:t>万元。</a:t>
            </a:r>
            <a:endParaRPr sz="1550">
              <a:latin typeface="宋体" panose="02010600030101010101" pitchFamily="2" charset="-122"/>
              <a:cs typeface="宋体" panose="02010600030101010101" pitchFamily="2" charset="-122"/>
            </a:endParaRPr>
          </a:p>
          <a:p>
            <a:pPr marL="631825" indent="-208915">
              <a:lnSpc>
                <a:spcPct val="100000"/>
              </a:lnSpc>
              <a:spcBef>
                <a:spcPts val="1140"/>
              </a:spcBef>
              <a:buSzPct val="94000"/>
              <a:buAutoNum type="arabicPeriod"/>
              <a:tabLst>
                <a:tab pos="631825" algn="l"/>
              </a:tabLst>
            </a:pPr>
            <a:r>
              <a:rPr sz="1550" spc="25" dirty="0">
                <a:latin typeface="宋体" panose="02010600030101010101" pitchFamily="2" charset="-122"/>
                <a:cs typeface="宋体" panose="02010600030101010101" pitchFamily="2" charset="-122"/>
              </a:rPr>
              <a:t>国有资本经营预算财政拨款收入</a:t>
            </a:r>
            <a:r>
              <a:rPr sz="1550" dirty="0">
                <a:latin typeface="宋体" panose="02010600030101010101" pitchFamily="2" charset="-122"/>
                <a:cs typeface="宋体" panose="02010600030101010101" pitchFamily="2" charset="-122"/>
              </a:rPr>
              <a:t>0.00</a:t>
            </a:r>
            <a:r>
              <a:rPr sz="1550" spc="10" dirty="0">
                <a:latin typeface="宋体" panose="02010600030101010101" pitchFamily="2" charset="-122"/>
                <a:cs typeface="宋体" panose="02010600030101010101" pitchFamily="2" charset="-122"/>
              </a:rPr>
              <a:t>万元。</a:t>
            </a:r>
            <a:endParaRPr sz="1550">
              <a:latin typeface="宋体" panose="02010600030101010101" pitchFamily="2" charset="-122"/>
              <a:cs typeface="宋体" panose="02010600030101010101" pitchFamily="2" charset="-122"/>
            </a:endParaRPr>
          </a:p>
          <a:p>
            <a:pPr marL="631825" indent="-208915">
              <a:lnSpc>
                <a:spcPct val="100000"/>
              </a:lnSpc>
              <a:spcBef>
                <a:spcPts val="1145"/>
              </a:spcBef>
              <a:buSzPct val="94000"/>
              <a:buAutoNum type="arabicPeriod"/>
              <a:tabLst>
                <a:tab pos="631825" algn="l"/>
              </a:tabLst>
            </a:pPr>
            <a:r>
              <a:rPr sz="1550" spc="50" dirty="0">
                <a:latin typeface="宋体" panose="02010600030101010101" pitchFamily="2" charset="-122"/>
                <a:cs typeface="宋体" panose="02010600030101010101" pitchFamily="2" charset="-122"/>
              </a:rPr>
              <a:t>上级补助收入</a:t>
            </a:r>
            <a:r>
              <a:rPr sz="1550" dirty="0">
                <a:latin typeface="宋体" panose="02010600030101010101" pitchFamily="2" charset="-122"/>
                <a:cs typeface="宋体" panose="02010600030101010101" pitchFamily="2" charset="-122"/>
              </a:rPr>
              <a:t>0.00</a:t>
            </a:r>
            <a:r>
              <a:rPr sz="1550" spc="10" dirty="0">
                <a:latin typeface="宋体" panose="02010600030101010101" pitchFamily="2" charset="-122"/>
                <a:cs typeface="宋体" panose="02010600030101010101" pitchFamily="2" charset="-122"/>
              </a:rPr>
              <a:t>万元。</a:t>
            </a:r>
            <a:endParaRPr sz="1550">
              <a:latin typeface="宋体" panose="02010600030101010101" pitchFamily="2" charset="-122"/>
              <a:cs typeface="宋体" panose="02010600030101010101" pitchFamily="2" charset="-122"/>
            </a:endParaRPr>
          </a:p>
          <a:p>
            <a:pPr marL="631825" indent="-208915">
              <a:lnSpc>
                <a:spcPct val="100000"/>
              </a:lnSpc>
              <a:spcBef>
                <a:spcPts val="1140"/>
              </a:spcBef>
              <a:buSzPct val="94000"/>
              <a:buAutoNum type="arabicPeriod"/>
              <a:tabLst>
                <a:tab pos="631825" algn="l"/>
              </a:tabLst>
            </a:pPr>
            <a:r>
              <a:rPr sz="1550" spc="85" dirty="0">
                <a:latin typeface="宋体" panose="02010600030101010101" pitchFamily="2" charset="-122"/>
                <a:cs typeface="宋体" panose="02010600030101010101" pitchFamily="2" charset="-122"/>
              </a:rPr>
              <a:t>事业收入</a:t>
            </a:r>
            <a:r>
              <a:rPr sz="1550" dirty="0">
                <a:latin typeface="宋体" panose="02010600030101010101" pitchFamily="2" charset="-122"/>
                <a:cs typeface="宋体" panose="02010600030101010101" pitchFamily="2" charset="-122"/>
              </a:rPr>
              <a:t>0.00</a:t>
            </a:r>
            <a:r>
              <a:rPr sz="1550" spc="10" dirty="0">
                <a:latin typeface="宋体" panose="02010600030101010101" pitchFamily="2" charset="-122"/>
                <a:cs typeface="宋体" panose="02010600030101010101" pitchFamily="2" charset="-122"/>
              </a:rPr>
              <a:t>万元。</a:t>
            </a:r>
            <a:endParaRPr sz="1550">
              <a:latin typeface="宋体" panose="02010600030101010101" pitchFamily="2" charset="-122"/>
              <a:cs typeface="宋体" panose="02010600030101010101" pitchFamily="2" charset="-122"/>
            </a:endParaRPr>
          </a:p>
          <a:p>
            <a:pPr marL="631825" indent="-208915">
              <a:lnSpc>
                <a:spcPct val="100000"/>
              </a:lnSpc>
              <a:spcBef>
                <a:spcPts val="1145"/>
              </a:spcBef>
              <a:buSzPct val="94000"/>
              <a:buAutoNum type="arabicPeriod"/>
              <a:tabLst>
                <a:tab pos="631825" algn="l"/>
              </a:tabLst>
            </a:pPr>
            <a:r>
              <a:rPr sz="1550" spc="85" dirty="0">
                <a:latin typeface="宋体" panose="02010600030101010101" pitchFamily="2" charset="-122"/>
                <a:cs typeface="宋体" panose="02010600030101010101" pitchFamily="2" charset="-122"/>
              </a:rPr>
              <a:t>经营收入</a:t>
            </a:r>
            <a:r>
              <a:rPr sz="1550" dirty="0">
                <a:latin typeface="宋体" panose="02010600030101010101" pitchFamily="2" charset="-122"/>
                <a:cs typeface="宋体" panose="02010600030101010101" pitchFamily="2" charset="-122"/>
              </a:rPr>
              <a:t>0.00</a:t>
            </a:r>
            <a:r>
              <a:rPr sz="1550" spc="10" dirty="0">
                <a:latin typeface="宋体" panose="02010600030101010101" pitchFamily="2" charset="-122"/>
                <a:cs typeface="宋体" panose="02010600030101010101" pitchFamily="2" charset="-122"/>
              </a:rPr>
              <a:t>万元。</a:t>
            </a:r>
            <a:endParaRPr sz="1550">
              <a:latin typeface="宋体" panose="02010600030101010101" pitchFamily="2" charset="-122"/>
              <a:cs typeface="宋体" panose="02010600030101010101" pitchFamily="2" charset="-122"/>
            </a:endParaRPr>
          </a:p>
          <a:p>
            <a:pPr marL="631825" indent="-208915">
              <a:lnSpc>
                <a:spcPct val="100000"/>
              </a:lnSpc>
              <a:spcBef>
                <a:spcPts val="1145"/>
              </a:spcBef>
              <a:buSzPct val="94000"/>
              <a:buAutoNum type="arabicPeriod"/>
              <a:tabLst>
                <a:tab pos="631825" algn="l"/>
              </a:tabLst>
            </a:pPr>
            <a:r>
              <a:rPr sz="1550" spc="45" dirty="0">
                <a:latin typeface="宋体" panose="02010600030101010101" pitchFamily="2" charset="-122"/>
                <a:cs typeface="宋体" panose="02010600030101010101" pitchFamily="2" charset="-122"/>
              </a:rPr>
              <a:t>附属单位上缴收入</a:t>
            </a:r>
            <a:r>
              <a:rPr sz="1550" dirty="0">
                <a:latin typeface="宋体" panose="02010600030101010101" pitchFamily="2" charset="-122"/>
                <a:cs typeface="宋体" panose="02010600030101010101" pitchFamily="2" charset="-122"/>
              </a:rPr>
              <a:t>0.00</a:t>
            </a:r>
            <a:r>
              <a:rPr sz="1550" spc="-20" dirty="0">
                <a:latin typeface="宋体" panose="02010600030101010101" pitchFamily="2" charset="-122"/>
                <a:cs typeface="宋体" panose="02010600030101010101" pitchFamily="2" charset="-122"/>
              </a:rPr>
              <a:t>万元。</a:t>
            </a:r>
            <a:endParaRPr sz="1550">
              <a:latin typeface="宋体" panose="02010600030101010101" pitchFamily="2" charset="-122"/>
              <a:cs typeface="宋体" panose="02010600030101010101" pitchFamily="2" charset="-122"/>
            </a:endParaRPr>
          </a:p>
          <a:p>
            <a:pPr marL="631825" indent="-208915">
              <a:lnSpc>
                <a:spcPct val="100000"/>
              </a:lnSpc>
              <a:spcBef>
                <a:spcPts val="1140"/>
              </a:spcBef>
              <a:buSzPct val="94000"/>
              <a:buAutoNum type="arabicPeriod"/>
              <a:tabLst>
                <a:tab pos="631825" algn="l"/>
              </a:tabLst>
            </a:pPr>
            <a:r>
              <a:rPr sz="1550" spc="85" dirty="0">
                <a:latin typeface="宋体" panose="02010600030101010101" pitchFamily="2" charset="-122"/>
                <a:cs typeface="宋体" panose="02010600030101010101" pitchFamily="2" charset="-122"/>
              </a:rPr>
              <a:t>其他收入</a:t>
            </a:r>
            <a:r>
              <a:rPr sz="1550" dirty="0">
                <a:latin typeface="宋体" panose="02010600030101010101" pitchFamily="2" charset="-122"/>
                <a:cs typeface="宋体" panose="02010600030101010101" pitchFamily="2" charset="-122"/>
              </a:rPr>
              <a:t>59.94</a:t>
            </a:r>
            <a:r>
              <a:rPr sz="1550" spc="10" dirty="0">
                <a:latin typeface="宋体" panose="02010600030101010101" pitchFamily="2" charset="-122"/>
                <a:cs typeface="宋体" panose="02010600030101010101" pitchFamily="2" charset="-122"/>
              </a:rPr>
              <a:t>万元。</a:t>
            </a:r>
            <a:endParaRPr sz="1550">
              <a:latin typeface="宋体" panose="02010600030101010101" pitchFamily="2" charset="-122"/>
              <a:cs typeface="宋体" panose="02010600030101010101" pitchFamily="2" charset="-122"/>
            </a:endParaRPr>
          </a:p>
          <a:p>
            <a:pPr marL="422910">
              <a:lnSpc>
                <a:spcPct val="100000"/>
              </a:lnSpc>
              <a:spcBef>
                <a:spcPts val="1145"/>
              </a:spcBef>
            </a:pPr>
            <a:r>
              <a:rPr sz="1550" spc="85" dirty="0">
                <a:latin typeface="宋体" panose="02010600030101010101" pitchFamily="2" charset="-122"/>
                <a:cs typeface="宋体" panose="02010600030101010101" pitchFamily="2" charset="-122"/>
              </a:rPr>
              <a:t>（三）</a:t>
            </a:r>
            <a:r>
              <a:rPr sz="1550" spc="20" dirty="0">
                <a:latin typeface="宋体" panose="02010600030101010101" pitchFamily="2" charset="-122"/>
                <a:cs typeface="宋体" panose="02010600030101010101" pitchFamily="2" charset="-122"/>
              </a:rPr>
              <a:t>支出决算情况说明</a:t>
            </a:r>
            <a:endParaRPr sz="1550">
              <a:latin typeface="宋体" panose="02010600030101010101" pitchFamily="2" charset="-122"/>
              <a:cs typeface="宋体" panose="02010600030101010101" pitchFamily="2" charset="-122"/>
            </a:endParaRPr>
          </a:p>
          <a:p>
            <a:pPr marL="12700" marR="5080" indent="410210">
              <a:lnSpc>
                <a:spcPct val="161000"/>
              </a:lnSpc>
            </a:pPr>
            <a:r>
              <a:rPr sz="1550" dirty="0">
                <a:latin typeface="宋体" panose="02010600030101010101" pitchFamily="2" charset="-122"/>
                <a:cs typeface="宋体" panose="02010600030101010101" pitchFamily="2" charset="-122"/>
              </a:rPr>
              <a:t>2024</a:t>
            </a:r>
            <a:r>
              <a:rPr sz="1550" spc="40" dirty="0">
                <a:latin typeface="宋体" panose="02010600030101010101" pitchFamily="2" charset="-122"/>
                <a:cs typeface="宋体" panose="02010600030101010101" pitchFamily="2" charset="-122"/>
              </a:rPr>
              <a:t>年度支出</a:t>
            </a:r>
            <a:r>
              <a:rPr sz="1550" dirty="0">
                <a:latin typeface="宋体" panose="02010600030101010101" pitchFamily="2" charset="-122"/>
                <a:cs typeface="宋体" panose="02010600030101010101" pitchFamily="2" charset="-122"/>
              </a:rPr>
              <a:t>1287.96</a:t>
            </a:r>
            <a:r>
              <a:rPr sz="1550" spc="-40" dirty="0">
                <a:latin typeface="宋体" panose="02010600030101010101" pitchFamily="2" charset="-122"/>
                <a:cs typeface="宋体" panose="02010600030101010101" pitchFamily="2" charset="-122"/>
              </a:rPr>
              <a:t>万元，比上年决算数减少</a:t>
            </a:r>
            <a:r>
              <a:rPr sz="1550" dirty="0">
                <a:latin typeface="宋体" panose="02010600030101010101" pitchFamily="2" charset="-122"/>
                <a:cs typeface="宋体" panose="02010600030101010101" pitchFamily="2" charset="-122"/>
              </a:rPr>
              <a:t>82.27</a:t>
            </a:r>
            <a:r>
              <a:rPr sz="1550" spc="10" dirty="0">
                <a:latin typeface="宋体" panose="02010600030101010101" pitchFamily="2" charset="-122"/>
                <a:cs typeface="宋体" panose="02010600030101010101" pitchFamily="2" charset="-122"/>
              </a:rPr>
              <a:t>万元，</a:t>
            </a:r>
            <a:r>
              <a:rPr sz="1550" spc="90" dirty="0">
                <a:latin typeface="宋体" panose="02010600030101010101" pitchFamily="2" charset="-122"/>
                <a:cs typeface="宋体" panose="02010600030101010101" pitchFamily="2" charset="-122"/>
              </a:rPr>
              <a:t>下降</a:t>
            </a:r>
            <a:r>
              <a:rPr sz="1550" dirty="0">
                <a:latin typeface="宋体" panose="02010600030101010101" pitchFamily="2" charset="-122"/>
                <a:cs typeface="宋体" panose="02010600030101010101" pitchFamily="2" charset="-122"/>
              </a:rPr>
              <a:t>6.00%，具体情况如下：</a:t>
            </a:r>
            <a:endParaRPr sz="1550">
              <a:latin typeface="宋体" panose="02010600030101010101" pitchFamily="2" charset="-122"/>
              <a:cs typeface="宋体" panose="02010600030101010101" pitchFamily="2" charset="-122"/>
            </a:endParaRPr>
          </a:p>
          <a:p>
            <a:pPr marL="679450" indent="-208915">
              <a:lnSpc>
                <a:spcPct val="100000"/>
              </a:lnSpc>
              <a:spcBef>
                <a:spcPts val="1140"/>
              </a:spcBef>
              <a:buSzPct val="94000"/>
              <a:buAutoNum type="arabicPeriod"/>
              <a:tabLst>
                <a:tab pos="679450" algn="l"/>
              </a:tabLst>
            </a:pPr>
            <a:r>
              <a:rPr sz="1550" spc="-40" dirty="0">
                <a:latin typeface="宋体" panose="02010600030101010101" pitchFamily="2" charset="-122"/>
                <a:cs typeface="宋体" panose="02010600030101010101" pitchFamily="2" charset="-122"/>
              </a:rPr>
              <a:t>基本支出 </a:t>
            </a:r>
            <a:r>
              <a:rPr sz="1550" dirty="0">
                <a:latin typeface="宋体" panose="02010600030101010101" pitchFamily="2" charset="-122"/>
                <a:cs typeface="宋体" panose="02010600030101010101" pitchFamily="2" charset="-122"/>
              </a:rPr>
              <a:t>765.79</a:t>
            </a:r>
            <a:r>
              <a:rPr sz="1550" spc="-120" dirty="0">
                <a:latin typeface="宋体" panose="02010600030101010101" pitchFamily="2" charset="-122"/>
                <a:cs typeface="宋体" panose="02010600030101010101" pitchFamily="2" charset="-122"/>
              </a:rPr>
              <a:t> 万元。其中，人员支出 </a:t>
            </a:r>
            <a:r>
              <a:rPr sz="1550" dirty="0">
                <a:latin typeface="宋体" panose="02010600030101010101" pitchFamily="2" charset="-122"/>
                <a:cs typeface="宋体" panose="02010600030101010101" pitchFamily="2" charset="-122"/>
              </a:rPr>
              <a:t>711.79</a:t>
            </a:r>
            <a:r>
              <a:rPr sz="1550" spc="-85" dirty="0">
                <a:latin typeface="宋体" panose="02010600030101010101" pitchFamily="2" charset="-122"/>
                <a:cs typeface="宋体" panose="02010600030101010101" pitchFamily="2" charset="-122"/>
              </a:rPr>
              <a:t> 万元，</a:t>
            </a:r>
            <a:endParaRPr sz="1550">
              <a:latin typeface="宋体" panose="02010600030101010101" pitchFamily="2" charset="-122"/>
              <a:cs typeface="宋体" panose="02010600030101010101" pitchFamily="2" charset="-122"/>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p:nvPr/>
        </p:nvSpPr>
        <p:spPr>
          <a:xfrm>
            <a:off x="3691001" y="9930765"/>
            <a:ext cx="203200" cy="139700"/>
          </a:xfrm>
          <a:prstGeom prst="rect">
            <a:avLst/>
          </a:prstGeom>
        </p:spPr>
        <p:txBody>
          <a:bodyPr vert="horz" wrap="square" lIns="0" tIns="0" rIns="0" bIns="0" rtlCol="0">
            <a:spAutoFit/>
          </a:bodyPr>
          <a:lstStyle/>
          <a:p>
            <a:pPr marL="38100">
              <a:lnSpc>
                <a:spcPts val="955"/>
              </a:lnSpc>
            </a:pPr>
            <a:r>
              <a:rPr sz="900" spc="-25" dirty="0">
                <a:latin typeface="Calibri" panose="020F0502020204030204"/>
                <a:cs typeface="Calibri" panose="020F0502020204030204"/>
              </a:rPr>
              <a:t>23</a:t>
            </a:r>
            <a:endParaRPr sz="900">
              <a:latin typeface="Calibri" panose="020F0502020204030204"/>
              <a:cs typeface="Calibri" panose="020F0502020204030204"/>
            </a:endParaRPr>
          </a:p>
        </p:txBody>
      </p:sp>
      <p:sp>
        <p:nvSpPr>
          <p:cNvPr id="2" name="object 2"/>
          <p:cNvSpPr txBox="1"/>
          <p:nvPr/>
        </p:nvSpPr>
        <p:spPr>
          <a:xfrm>
            <a:off x="1064894" y="1028508"/>
            <a:ext cx="5443220" cy="8348345"/>
          </a:xfrm>
          <a:prstGeom prst="rect">
            <a:avLst/>
          </a:prstGeom>
        </p:spPr>
        <p:txBody>
          <a:bodyPr vert="horz" wrap="square" lIns="0" tIns="156845" rIns="0" bIns="0" rtlCol="0">
            <a:spAutoFit/>
          </a:bodyPr>
          <a:lstStyle/>
          <a:p>
            <a:pPr marL="165100" algn="just">
              <a:lnSpc>
                <a:spcPct val="100000"/>
              </a:lnSpc>
              <a:spcBef>
                <a:spcPts val="1235"/>
              </a:spcBef>
            </a:pPr>
            <a:r>
              <a:rPr sz="1550" spc="-5" dirty="0">
                <a:latin typeface="宋体" panose="02010600030101010101" pitchFamily="2" charset="-122"/>
                <a:cs typeface="宋体" panose="02010600030101010101" pitchFamily="2" charset="-122"/>
              </a:rPr>
              <a:t>公用支出 </a:t>
            </a:r>
            <a:r>
              <a:rPr sz="1550" dirty="0">
                <a:latin typeface="宋体" panose="02010600030101010101" pitchFamily="2" charset="-122"/>
                <a:cs typeface="宋体" panose="02010600030101010101" pitchFamily="2" charset="-122"/>
              </a:rPr>
              <a:t>54.00</a:t>
            </a:r>
            <a:r>
              <a:rPr sz="1550" spc="-65" dirty="0">
                <a:latin typeface="宋体" panose="02010600030101010101" pitchFamily="2" charset="-122"/>
                <a:cs typeface="宋体" panose="02010600030101010101" pitchFamily="2" charset="-122"/>
              </a:rPr>
              <a:t> 万元。</a:t>
            </a:r>
            <a:endParaRPr sz="1550">
              <a:latin typeface="宋体" panose="02010600030101010101" pitchFamily="2" charset="-122"/>
              <a:cs typeface="宋体" panose="02010600030101010101" pitchFamily="2" charset="-122"/>
            </a:endParaRPr>
          </a:p>
          <a:p>
            <a:pPr marL="679450" indent="-208915">
              <a:lnSpc>
                <a:spcPct val="100000"/>
              </a:lnSpc>
              <a:spcBef>
                <a:spcPts val="1140"/>
              </a:spcBef>
              <a:buSzPct val="94000"/>
              <a:buAutoNum type="arabicPeriod" startAt="2"/>
              <a:tabLst>
                <a:tab pos="679450" algn="l"/>
              </a:tabLst>
            </a:pPr>
            <a:r>
              <a:rPr sz="1550" spc="-5" dirty="0">
                <a:latin typeface="宋体" panose="02010600030101010101" pitchFamily="2" charset="-122"/>
                <a:cs typeface="宋体" panose="02010600030101010101" pitchFamily="2" charset="-122"/>
              </a:rPr>
              <a:t>项目支出 </a:t>
            </a:r>
            <a:r>
              <a:rPr sz="1550" dirty="0">
                <a:latin typeface="宋体" panose="02010600030101010101" pitchFamily="2" charset="-122"/>
                <a:cs typeface="宋体" panose="02010600030101010101" pitchFamily="2" charset="-122"/>
              </a:rPr>
              <a:t>522.17</a:t>
            </a:r>
            <a:r>
              <a:rPr sz="1550" spc="-75" dirty="0">
                <a:latin typeface="宋体" panose="02010600030101010101" pitchFamily="2" charset="-122"/>
                <a:cs typeface="宋体" panose="02010600030101010101" pitchFamily="2" charset="-122"/>
              </a:rPr>
              <a:t> 万元。</a:t>
            </a:r>
            <a:endParaRPr sz="1550">
              <a:latin typeface="宋体" panose="02010600030101010101" pitchFamily="2" charset="-122"/>
              <a:cs typeface="宋体" panose="02010600030101010101" pitchFamily="2" charset="-122"/>
            </a:endParaRPr>
          </a:p>
          <a:p>
            <a:pPr marL="679450" indent="-208915">
              <a:lnSpc>
                <a:spcPct val="100000"/>
              </a:lnSpc>
              <a:spcBef>
                <a:spcPts val="1145"/>
              </a:spcBef>
              <a:buSzPct val="94000"/>
              <a:buAutoNum type="arabicPeriod" startAt="2"/>
              <a:tabLst>
                <a:tab pos="679450" algn="l"/>
              </a:tabLst>
            </a:pPr>
            <a:r>
              <a:rPr sz="1550" dirty="0">
                <a:latin typeface="宋体" panose="02010600030101010101" pitchFamily="2" charset="-122"/>
                <a:cs typeface="宋体" panose="02010600030101010101" pitchFamily="2" charset="-122"/>
              </a:rPr>
              <a:t>上缴上级支出 0.00</a:t>
            </a:r>
            <a:r>
              <a:rPr sz="1550" spc="-90" dirty="0">
                <a:latin typeface="宋体" panose="02010600030101010101" pitchFamily="2" charset="-122"/>
                <a:cs typeface="宋体" panose="02010600030101010101" pitchFamily="2" charset="-122"/>
              </a:rPr>
              <a:t> 万元。</a:t>
            </a:r>
            <a:endParaRPr sz="1550">
              <a:latin typeface="宋体" panose="02010600030101010101" pitchFamily="2" charset="-122"/>
              <a:cs typeface="宋体" panose="02010600030101010101" pitchFamily="2" charset="-122"/>
            </a:endParaRPr>
          </a:p>
          <a:p>
            <a:pPr marL="679450" indent="-208915">
              <a:lnSpc>
                <a:spcPct val="100000"/>
              </a:lnSpc>
              <a:spcBef>
                <a:spcPts val="1140"/>
              </a:spcBef>
              <a:buSzPct val="94000"/>
              <a:buAutoNum type="arabicPeriod" startAt="2"/>
              <a:tabLst>
                <a:tab pos="679450" algn="l"/>
              </a:tabLst>
            </a:pPr>
            <a:r>
              <a:rPr sz="1550" spc="-10" dirty="0">
                <a:latin typeface="宋体" panose="02010600030101010101" pitchFamily="2" charset="-122"/>
                <a:cs typeface="宋体" panose="02010600030101010101" pitchFamily="2" charset="-122"/>
              </a:rPr>
              <a:t>经营支出 </a:t>
            </a:r>
            <a:r>
              <a:rPr sz="1550" dirty="0">
                <a:latin typeface="宋体" panose="02010600030101010101" pitchFamily="2" charset="-122"/>
                <a:cs typeface="宋体" panose="02010600030101010101" pitchFamily="2" charset="-122"/>
              </a:rPr>
              <a:t>0.00</a:t>
            </a:r>
            <a:r>
              <a:rPr sz="1550" spc="-75" dirty="0">
                <a:latin typeface="宋体" panose="02010600030101010101" pitchFamily="2" charset="-122"/>
                <a:cs typeface="宋体" panose="02010600030101010101" pitchFamily="2" charset="-122"/>
              </a:rPr>
              <a:t> 万元。</a:t>
            </a:r>
            <a:endParaRPr sz="1550">
              <a:latin typeface="宋体" panose="02010600030101010101" pitchFamily="2" charset="-122"/>
              <a:cs typeface="宋体" panose="02010600030101010101" pitchFamily="2" charset="-122"/>
            </a:endParaRPr>
          </a:p>
          <a:p>
            <a:pPr marL="679450" indent="-208915">
              <a:lnSpc>
                <a:spcPct val="100000"/>
              </a:lnSpc>
              <a:spcBef>
                <a:spcPts val="1145"/>
              </a:spcBef>
              <a:buSzPct val="94000"/>
              <a:buAutoNum type="arabicPeriod" startAt="2"/>
              <a:tabLst>
                <a:tab pos="679450" algn="l"/>
              </a:tabLst>
            </a:pPr>
            <a:r>
              <a:rPr sz="1550" spc="10" dirty="0">
                <a:latin typeface="宋体" panose="02010600030101010101" pitchFamily="2" charset="-122"/>
                <a:cs typeface="宋体" panose="02010600030101010101" pitchFamily="2" charset="-122"/>
              </a:rPr>
              <a:t>对附属单位补助支出 </a:t>
            </a:r>
            <a:r>
              <a:rPr sz="1550" dirty="0">
                <a:latin typeface="宋体" panose="02010600030101010101" pitchFamily="2" charset="-122"/>
                <a:cs typeface="宋体" panose="02010600030101010101" pitchFamily="2" charset="-122"/>
              </a:rPr>
              <a:t>0.00</a:t>
            </a:r>
            <a:r>
              <a:rPr sz="1550" spc="-90" dirty="0">
                <a:latin typeface="宋体" panose="02010600030101010101" pitchFamily="2" charset="-122"/>
                <a:cs typeface="宋体" panose="02010600030101010101" pitchFamily="2" charset="-122"/>
              </a:rPr>
              <a:t> 万元。</a:t>
            </a:r>
            <a:endParaRPr sz="1550">
              <a:latin typeface="宋体" panose="02010600030101010101" pitchFamily="2" charset="-122"/>
              <a:cs typeface="宋体" panose="02010600030101010101" pitchFamily="2" charset="-122"/>
            </a:endParaRPr>
          </a:p>
          <a:p>
            <a:pPr>
              <a:lnSpc>
                <a:spcPct val="100000"/>
              </a:lnSpc>
              <a:spcBef>
                <a:spcPts val="205"/>
              </a:spcBef>
            </a:pPr>
            <a:endParaRPr sz="1550">
              <a:latin typeface="宋体" panose="02010600030101010101" pitchFamily="2" charset="-122"/>
              <a:cs typeface="宋体" panose="02010600030101010101" pitchFamily="2" charset="-122"/>
            </a:endParaRPr>
          </a:p>
          <a:p>
            <a:pPr marL="12700">
              <a:lnSpc>
                <a:spcPct val="100000"/>
              </a:lnSpc>
            </a:pPr>
            <a:r>
              <a:rPr sz="1550" spc="20" dirty="0">
                <a:latin typeface="宋体" panose="02010600030101010101" pitchFamily="2" charset="-122"/>
                <a:cs typeface="宋体" panose="02010600030101010101" pitchFamily="2" charset="-122"/>
              </a:rPr>
              <a:t>二、财政拨款收入支出决算总体情况说明</a:t>
            </a:r>
            <a:endParaRPr sz="1550">
              <a:latin typeface="宋体" panose="02010600030101010101" pitchFamily="2" charset="-122"/>
              <a:cs typeface="宋体" panose="02010600030101010101" pitchFamily="2" charset="-122"/>
            </a:endParaRPr>
          </a:p>
          <a:p>
            <a:pPr>
              <a:lnSpc>
                <a:spcPct val="100000"/>
              </a:lnSpc>
              <a:spcBef>
                <a:spcPts val="885"/>
              </a:spcBef>
            </a:pPr>
            <a:endParaRPr sz="1550">
              <a:latin typeface="宋体" panose="02010600030101010101" pitchFamily="2" charset="-122"/>
              <a:cs typeface="宋体" panose="02010600030101010101" pitchFamily="2" charset="-122"/>
            </a:endParaRPr>
          </a:p>
          <a:p>
            <a:pPr marL="470535" algn="just">
              <a:lnSpc>
                <a:spcPct val="100000"/>
              </a:lnSpc>
            </a:pPr>
            <a:r>
              <a:rPr sz="1550" dirty="0">
                <a:latin typeface="宋体" panose="02010600030101010101" pitchFamily="2" charset="-122"/>
                <a:cs typeface="宋体" panose="02010600030101010101" pitchFamily="2" charset="-122"/>
              </a:rPr>
              <a:t>2024</a:t>
            </a:r>
            <a:r>
              <a:rPr sz="1550" spc="65" dirty="0">
                <a:latin typeface="宋体" panose="02010600030101010101" pitchFamily="2" charset="-122"/>
                <a:cs typeface="宋体" panose="02010600030101010101" pitchFamily="2" charset="-122"/>
              </a:rPr>
              <a:t> 年度财政拨款收入总计 </a:t>
            </a:r>
            <a:r>
              <a:rPr sz="1550" dirty="0">
                <a:latin typeface="宋体" panose="02010600030101010101" pitchFamily="2" charset="-122"/>
                <a:cs typeface="宋体" panose="02010600030101010101" pitchFamily="2" charset="-122"/>
              </a:rPr>
              <a:t>1228.02</a:t>
            </a:r>
            <a:r>
              <a:rPr sz="1550" spc="45" dirty="0">
                <a:latin typeface="宋体" panose="02010600030101010101" pitchFamily="2" charset="-122"/>
                <a:cs typeface="宋体" panose="02010600030101010101" pitchFamily="2" charset="-122"/>
              </a:rPr>
              <a:t> 万元，支出总计</a:t>
            </a:r>
            <a:endParaRPr sz="1550">
              <a:latin typeface="宋体" panose="02010600030101010101" pitchFamily="2" charset="-122"/>
              <a:cs typeface="宋体" panose="02010600030101010101" pitchFamily="2" charset="-122"/>
            </a:endParaRPr>
          </a:p>
          <a:p>
            <a:pPr marL="165100" marR="13970" algn="just">
              <a:lnSpc>
                <a:spcPct val="161000"/>
              </a:lnSpc>
            </a:pPr>
            <a:r>
              <a:rPr sz="1550" spc="20" dirty="0">
                <a:latin typeface="宋体" panose="02010600030101010101" pitchFamily="2" charset="-122"/>
                <a:cs typeface="宋体" panose="02010600030101010101" pitchFamily="2" charset="-122"/>
              </a:rPr>
              <a:t>1228.02</a:t>
            </a:r>
            <a:r>
              <a:rPr sz="1550" spc="-65" dirty="0">
                <a:latin typeface="宋体" panose="02010600030101010101" pitchFamily="2" charset="-122"/>
                <a:cs typeface="宋体" panose="02010600030101010101" pitchFamily="2" charset="-122"/>
              </a:rPr>
              <a:t> 万元，与上年决算数相比，各减少 </a:t>
            </a:r>
            <a:r>
              <a:rPr sz="1550" spc="20" dirty="0">
                <a:latin typeface="宋体" panose="02010600030101010101" pitchFamily="2" charset="-122"/>
                <a:cs typeface="宋体" panose="02010600030101010101" pitchFamily="2" charset="-122"/>
              </a:rPr>
              <a:t>142.21</a:t>
            </a:r>
            <a:r>
              <a:rPr sz="1550" spc="-110" dirty="0">
                <a:latin typeface="宋体" panose="02010600030101010101" pitchFamily="2" charset="-122"/>
                <a:cs typeface="宋体" panose="02010600030101010101" pitchFamily="2" charset="-122"/>
              </a:rPr>
              <a:t> 万元，下</a:t>
            </a:r>
            <a:r>
              <a:rPr sz="1550" spc="-155" dirty="0">
                <a:latin typeface="宋体" panose="02010600030101010101" pitchFamily="2" charset="-122"/>
                <a:cs typeface="宋体" panose="02010600030101010101" pitchFamily="2" charset="-122"/>
              </a:rPr>
              <a:t>降 </a:t>
            </a:r>
            <a:r>
              <a:rPr sz="1550" spc="15" dirty="0">
                <a:latin typeface="宋体" panose="02010600030101010101" pitchFamily="2" charset="-122"/>
                <a:cs typeface="宋体" panose="02010600030101010101" pitchFamily="2" charset="-122"/>
              </a:rPr>
              <a:t>10.38</a:t>
            </a:r>
            <a:r>
              <a:rPr sz="1550" spc="-15" dirty="0">
                <a:latin typeface="宋体" panose="02010600030101010101" pitchFamily="2" charset="-122"/>
                <a:cs typeface="宋体" panose="02010600030101010101" pitchFamily="2" charset="-122"/>
              </a:rPr>
              <a:t>%。主要是：农林水支出、社会保障和就业支出、卫</a:t>
            </a:r>
            <a:r>
              <a:rPr sz="1550" spc="50" dirty="0">
                <a:latin typeface="宋体" panose="02010600030101010101" pitchFamily="2" charset="-122"/>
                <a:cs typeface="宋体" panose="02010600030101010101" pitchFamily="2" charset="-122"/>
              </a:rPr>
              <a:t>生健康支出减少。</a:t>
            </a:r>
            <a:endParaRPr sz="1550">
              <a:latin typeface="宋体" panose="02010600030101010101" pitchFamily="2" charset="-122"/>
              <a:cs typeface="宋体" panose="02010600030101010101" pitchFamily="2" charset="-122"/>
            </a:endParaRPr>
          </a:p>
          <a:p>
            <a:pPr>
              <a:lnSpc>
                <a:spcPct val="100000"/>
              </a:lnSpc>
              <a:spcBef>
                <a:spcPts val="210"/>
              </a:spcBef>
            </a:pPr>
            <a:endParaRPr sz="1550">
              <a:latin typeface="宋体" panose="02010600030101010101" pitchFamily="2" charset="-122"/>
              <a:cs typeface="宋体" panose="02010600030101010101" pitchFamily="2" charset="-122"/>
            </a:endParaRPr>
          </a:p>
          <a:p>
            <a:pPr marL="12700">
              <a:lnSpc>
                <a:spcPct val="100000"/>
              </a:lnSpc>
            </a:pPr>
            <a:r>
              <a:rPr sz="1550" spc="15" dirty="0">
                <a:latin typeface="宋体" panose="02010600030101010101" pitchFamily="2" charset="-122"/>
                <a:cs typeface="宋体" panose="02010600030101010101" pitchFamily="2" charset="-122"/>
              </a:rPr>
              <a:t>三、一般公共预算财政拨款支出决算情况说明</a:t>
            </a:r>
            <a:endParaRPr sz="1550">
              <a:latin typeface="宋体" panose="02010600030101010101" pitchFamily="2" charset="-122"/>
              <a:cs typeface="宋体" panose="02010600030101010101" pitchFamily="2" charset="-122"/>
            </a:endParaRPr>
          </a:p>
          <a:p>
            <a:pPr marL="12700" marR="5080" indent="514985" algn="just">
              <a:lnSpc>
                <a:spcPct val="161000"/>
              </a:lnSpc>
              <a:spcBef>
                <a:spcPts val="1650"/>
              </a:spcBef>
            </a:pPr>
            <a:r>
              <a:rPr sz="1550" spc="30" dirty="0">
                <a:latin typeface="宋体" panose="02010600030101010101" pitchFamily="2" charset="-122"/>
                <a:cs typeface="宋体" panose="02010600030101010101" pitchFamily="2" charset="-122"/>
              </a:rPr>
              <a:t>2024</a:t>
            </a:r>
            <a:r>
              <a:rPr sz="1550" spc="-40" dirty="0">
                <a:latin typeface="宋体" panose="02010600030101010101" pitchFamily="2" charset="-122"/>
                <a:cs typeface="宋体" panose="02010600030101010101" pitchFamily="2" charset="-122"/>
              </a:rPr>
              <a:t> 年度一般公共预算拨款支出 </a:t>
            </a:r>
            <a:r>
              <a:rPr sz="1550" spc="10" dirty="0">
                <a:latin typeface="宋体" panose="02010600030101010101" pitchFamily="2" charset="-122"/>
                <a:cs typeface="宋体" panose="02010600030101010101" pitchFamily="2" charset="-122"/>
              </a:rPr>
              <a:t>1203.02</a:t>
            </a:r>
            <a:r>
              <a:rPr sz="1550" spc="-70" dirty="0">
                <a:latin typeface="宋体" panose="02010600030101010101" pitchFamily="2" charset="-122"/>
                <a:cs typeface="宋体" panose="02010600030101010101" pitchFamily="2" charset="-122"/>
              </a:rPr>
              <a:t> 万元，比上年</a:t>
            </a:r>
            <a:r>
              <a:rPr sz="1550" dirty="0">
                <a:latin typeface="宋体" panose="02010600030101010101" pitchFamily="2" charset="-122"/>
                <a:cs typeface="宋体" panose="02010600030101010101" pitchFamily="2" charset="-122"/>
              </a:rPr>
              <a:t>决算数减少 </a:t>
            </a:r>
            <a:r>
              <a:rPr sz="1550" spc="5" dirty="0">
                <a:latin typeface="宋体" panose="02010600030101010101" pitchFamily="2" charset="-122"/>
                <a:cs typeface="宋体" panose="02010600030101010101" pitchFamily="2" charset="-122"/>
              </a:rPr>
              <a:t>161.21</a:t>
            </a:r>
            <a:r>
              <a:rPr sz="1550" spc="-30" dirty="0">
                <a:latin typeface="宋体" panose="02010600030101010101" pitchFamily="2" charset="-122"/>
                <a:cs typeface="宋体" panose="02010600030101010101" pitchFamily="2" charset="-122"/>
              </a:rPr>
              <a:t> 万元，下降 </a:t>
            </a:r>
            <a:r>
              <a:rPr sz="1550" spc="15" dirty="0">
                <a:latin typeface="宋体" panose="02010600030101010101" pitchFamily="2" charset="-122"/>
                <a:cs typeface="宋体" panose="02010600030101010101" pitchFamily="2" charset="-122"/>
              </a:rPr>
              <a:t>11.82%，具体情况如下(按项</a:t>
            </a:r>
            <a:r>
              <a:rPr sz="1550" spc="50" dirty="0">
                <a:latin typeface="宋体" panose="02010600030101010101" pitchFamily="2" charset="-122"/>
                <a:cs typeface="宋体" panose="02010600030101010101" pitchFamily="2" charset="-122"/>
              </a:rPr>
              <a:t>级科目分类统计)：</a:t>
            </a:r>
            <a:endParaRPr sz="1550">
              <a:latin typeface="宋体" panose="02010600030101010101" pitchFamily="2" charset="-122"/>
              <a:cs typeface="宋体" panose="02010600030101010101" pitchFamily="2" charset="-122"/>
            </a:endParaRPr>
          </a:p>
          <a:p>
            <a:pPr marL="12700" marR="13970" indent="305435" algn="just">
              <a:lnSpc>
                <a:spcPct val="162000"/>
              </a:lnSpc>
            </a:pPr>
            <a:r>
              <a:rPr sz="1550" spc="90" dirty="0">
                <a:latin typeface="宋体" panose="02010600030101010101" pitchFamily="2" charset="-122"/>
                <a:cs typeface="宋体" panose="02010600030101010101" pitchFamily="2" charset="-122"/>
              </a:rPr>
              <a:t>（一</a:t>
            </a:r>
            <a:r>
              <a:rPr sz="1550" spc="-30" dirty="0">
                <a:latin typeface="宋体" panose="02010600030101010101" pitchFamily="2" charset="-122"/>
                <a:cs typeface="宋体" panose="02010600030101010101" pitchFamily="2" charset="-122"/>
              </a:rPr>
              <a:t>）2010199</a:t>
            </a:r>
            <a:r>
              <a:rPr sz="1550" spc="-20" dirty="0">
                <a:latin typeface="宋体" panose="02010600030101010101" pitchFamily="2" charset="-122"/>
                <a:cs typeface="宋体" panose="02010600030101010101" pitchFamily="2" charset="-122"/>
              </a:rPr>
              <a:t>-其他人大事务支出 </a:t>
            </a:r>
            <a:r>
              <a:rPr sz="1550" spc="10" dirty="0">
                <a:latin typeface="宋体" panose="02010600030101010101" pitchFamily="2" charset="-122"/>
                <a:cs typeface="宋体" panose="02010600030101010101" pitchFamily="2" charset="-122"/>
              </a:rPr>
              <a:t>2.25</a:t>
            </a:r>
            <a:r>
              <a:rPr sz="1550" spc="-60" dirty="0">
                <a:latin typeface="宋体" panose="02010600030101010101" pitchFamily="2" charset="-122"/>
                <a:cs typeface="宋体" panose="02010600030101010101" pitchFamily="2" charset="-122"/>
              </a:rPr>
              <a:t> 万元，较上年决算</a:t>
            </a:r>
            <a:r>
              <a:rPr sz="1550" spc="-55" dirty="0">
                <a:latin typeface="宋体" panose="02010600030101010101" pitchFamily="2" charset="-122"/>
                <a:cs typeface="宋体" panose="02010600030101010101" pitchFamily="2" charset="-122"/>
              </a:rPr>
              <a:t>数减少 </a:t>
            </a:r>
            <a:r>
              <a:rPr sz="1550" spc="10" dirty="0">
                <a:latin typeface="宋体" panose="02010600030101010101" pitchFamily="2" charset="-122"/>
                <a:cs typeface="宋体" panose="02010600030101010101" pitchFamily="2" charset="-122"/>
              </a:rPr>
              <a:t>0.75</a:t>
            </a:r>
            <a:r>
              <a:rPr sz="1550" spc="-105" dirty="0">
                <a:latin typeface="宋体" panose="02010600030101010101" pitchFamily="2" charset="-122"/>
                <a:cs typeface="宋体" panose="02010600030101010101" pitchFamily="2" charset="-122"/>
              </a:rPr>
              <a:t> 万元，下降 </a:t>
            </a:r>
            <a:r>
              <a:rPr sz="1550" spc="15" dirty="0">
                <a:latin typeface="宋体" panose="02010600030101010101" pitchFamily="2" charset="-122"/>
                <a:cs typeface="宋体" panose="02010600030101010101" pitchFamily="2" charset="-122"/>
              </a:rPr>
              <a:t>25.00%。主要原因是人大办公经费支</a:t>
            </a:r>
            <a:r>
              <a:rPr sz="1550" spc="90" dirty="0">
                <a:latin typeface="宋体" panose="02010600030101010101" pitchFamily="2" charset="-122"/>
                <a:cs typeface="宋体" panose="02010600030101010101" pitchFamily="2" charset="-122"/>
              </a:rPr>
              <a:t>出减少。</a:t>
            </a:r>
            <a:endParaRPr sz="1550">
              <a:latin typeface="宋体" panose="02010600030101010101" pitchFamily="2" charset="-122"/>
              <a:cs typeface="宋体" panose="02010600030101010101" pitchFamily="2" charset="-122"/>
            </a:endParaRPr>
          </a:p>
          <a:p>
            <a:pPr marL="12700" marR="13970" indent="305435" algn="just">
              <a:lnSpc>
                <a:spcPct val="161000"/>
              </a:lnSpc>
            </a:pPr>
            <a:r>
              <a:rPr sz="1550" spc="90" dirty="0">
                <a:latin typeface="宋体" panose="02010600030101010101" pitchFamily="2" charset="-122"/>
                <a:cs typeface="宋体" panose="02010600030101010101" pitchFamily="2" charset="-122"/>
              </a:rPr>
              <a:t>（二</a:t>
            </a:r>
            <a:r>
              <a:rPr sz="1550" spc="-30" dirty="0">
                <a:latin typeface="宋体" panose="02010600030101010101" pitchFamily="2" charset="-122"/>
                <a:cs typeface="宋体" panose="02010600030101010101" pitchFamily="2" charset="-122"/>
              </a:rPr>
              <a:t>）2010301-行政运行支出 </a:t>
            </a:r>
            <a:r>
              <a:rPr sz="1550" spc="20" dirty="0">
                <a:latin typeface="宋体" panose="02010600030101010101" pitchFamily="2" charset="-122"/>
                <a:cs typeface="宋体" panose="02010600030101010101" pitchFamily="2" charset="-122"/>
              </a:rPr>
              <a:t>400.43</a:t>
            </a:r>
            <a:r>
              <a:rPr sz="1550" spc="-60" dirty="0">
                <a:latin typeface="宋体" panose="02010600030101010101" pitchFamily="2" charset="-122"/>
                <a:cs typeface="宋体" panose="02010600030101010101" pitchFamily="2" charset="-122"/>
              </a:rPr>
              <a:t> 万元，较上年决算数</a:t>
            </a:r>
            <a:r>
              <a:rPr sz="1550" spc="-25" dirty="0">
                <a:latin typeface="宋体" panose="02010600030101010101" pitchFamily="2" charset="-122"/>
                <a:cs typeface="宋体" panose="02010600030101010101" pitchFamily="2" charset="-122"/>
              </a:rPr>
              <a:t>增加 </a:t>
            </a:r>
            <a:r>
              <a:rPr sz="1550" dirty="0">
                <a:latin typeface="宋体" panose="02010600030101010101" pitchFamily="2" charset="-122"/>
                <a:cs typeface="宋体" panose="02010600030101010101" pitchFamily="2" charset="-122"/>
              </a:rPr>
              <a:t>44.16</a:t>
            </a:r>
            <a:r>
              <a:rPr sz="1550" spc="-30" dirty="0">
                <a:latin typeface="宋体" panose="02010600030101010101" pitchFamily="2" charset="-122"/>
                <a:cs typeface="宋体" panose="02010600030101010101" pitchFamily="2" charset="-122"/>
              </a:rPr>
              <a:t> 万元，增长 </a:t>
            </a:r>
            <a:r>
              <a:rPr sz="1550" spc="15" dirty="0">
                <a:latin typeface="宋体" panose="02010600030101010101" pitchFamily="2" charset="-122"/>
                <a:cs typeface="宋体" panose="02010600030101010101" pitchFamily="2" charset="-122"/>
              </a:rPr>
              <a:t>12.40%。主要原因是行政在职人员工</a:t>
            </a:r>
            <a:r>
              <a:rPr sz="1550" spc="35" dirty="0">
                <a:latin typeface="宋体" panose="02010600030101010101" pitchFamily="2" charset="-122"/>
                <a:cs typeface="宋体" panose="02010600030101010101" pitchFamily="2" charset="-122"/>
              </a:rPr>
              <a:t>资津补贴增加，造成该项目增加。</a:t>
            </a:r>
            <a:endParaRPr sz="1550">
              <a:latin typeface="宋体" panose="02010600030101010101" pitchFamily="2" charset="-122"/>
              <a:cs typeface="宋体" panose="02010600030101010101" pitchFamily="2" charset="-122"/>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p:nvPr/>
        </p:nvSpPr>
        <p:spPr>
          <a:xfrm>
            <a:off x="3691001" y="9930765"/>
            <a:ext cx="203200" cy="139700"/>
          </a:xfrm>
          <a:prstGeom prst="rect">
            <a:avLst/>
          </a:prstGeom>
        </p:spPr>
        <p:txBody>
          <a:bodyPr vert="horz" wrap="square" lIns="0" tIns="0" rIns="0" bIns="0" rtlCol="0">
            <a:spAutoFit/>
          </a:bodyPr>
          <a:lstStyle/>
          <a:p>
            <a:pPr marL="38100">
              <a:lnSpc>
                <a:spcPts val="955"/>
              </a:lnSpc>
            </a:pPr>
            <a:r>
              <a:rPr sz="900" spc="-25" dirty="0">
                <a:latin typeface="Calibri" panose="020F0502020204030204"/>
                <a:cs typeface="Calibri" panose="020F0502020204030204"/>
              </a:rPr>
              <a:t>24</a:t>
            </a:r>
            <a:endParaRPr sz="900">
              <a:latin typeface="Calibri" panose="020F0502020204030204"/>
              <a:cs typeface="Calibri" panose="020F0502020204030204"/>
            </a:endParaRPr>
          </a:p>
        </p:txBody>
      </p:sp>
      <p:sp>
        <p:nvSpPr>
          <p:cNvPr id="2" name="object 2"/>
          <p:cNvSpPr txBox="1"/>
          <p:nvPr/>
        </p:nvSpPr>
        <p:spPr>
          <a:xfrm>
            <a:off x="1064894" y="1028508"/>
            <a:ext cx="5433695" cy="8415020"/>
          </a:xfrm>
          <a:prstGeom prst="rect">
            <a:avLst/>
          </a:prstGeom>
        </p:spPr>
        <p:txBody>
          <a:bodyPr vert="horz" wrap="square" lIns="0" tIns="12065" rIns="0" bIns="0" rtlCol="0">
            <a:spAutoFit/>
          </a:bodyPr>
          <a:lstStyle/>
          <a:p>
            <a:pPr marL="12700" marR="5080" indent="305435" algn="just">
              <a:lnSpc>
                <a:spcPct val="161000"/>
              </a:lnSpc>
              <a:spcBef>
                <a:spcPts val="95"/>
              </a:spcBef>
            </a:pPr>
            <a:r>
              <a:rPr sz="1550" spc="85" dirty="0">
                <a:latin typeface="宋体" panose="02010600030101010101" pitchFamily="2" charset="-122"/>
                <a:cs typeface="宋体" panose="02010600030101010101" pitchFamily="2" charset="-122"/>
              </a:rPr>
              <a:t>（</a:t>
            </a:r>
            <a:r>
              <a:rPr sz="1550" spc="15" dirty="0">
                <a:latin typeface="宋体" panose="02010600030101010101" pitchFamily="2" charset="-122"/>
                <a:cs typeface="宋体" panose="02010600030101010101" pitchFamily="2" charset="-122"/>
              </a:rPr>
              <a:t>三</a:t>
            </a:r>
            <a:r>
              <a:rPr sz="1550" spc="20" dirty="0">
                <a:latin typeface="宋体" panose="02010600030101010101" pitchFamily="2" charset="-122"/>
                <a:cs typeface="宋体" panose="02010600030101010101" pitchFamily="2" charset="-122"/>
              </a:rPr>
              <a:t>）2010350</a:t>
            </a:r>
            <a:r>
              <a:rPr sz="1550" spc="-15" dirty="0">
                <a:latin typeface="宋体" panose="02010600030101010101" pitchFamily="2" charset="-122"/>
                <a:cs typeface="宋体" panose="02010600030101010101" pitchFamily="2" charset="-122"/>
              </a:rPr>
              <a:t>-事业运行支出 </a:t>
            </a:r>
            <a:r>
              <a:rPr sz="1550" spc="15" dirty="0">
                <a:latin typeface="宋体" panose="02010600030101010101" pitchFamily="2" charset="-122"/>
                <a:cs typeface="宋体" panose="02010600030101010101" pitchFamily="2" charset="-122"/>
              </a:rPr>
              <a:t>55.94</a:t>
            </a:r>
            <a:r>
              <a:rPr sz="1550" spc="-15" dirty="0">
                <a:latin typeface="宋体" panose="02010600030101010101" pitchFamily="2" charset="-122"/>
                <a:cs typeface="宋体" panose="02010600030101010101" pitchFamily="2" charset="-122"/>
              </a:rPr>
              <a:t> 万元，较上年决算数</a:t>
            </a:r>
            <a:r>
              <a:rPr sz="1550" spc="-75" dirty="0">
                <a:latin typeface="宋体" panose="02010600030101010101" pitchFamily="2" charset="-122"/>
                <a:cs typeface="宋体" panose="02010600030101010101" pitchFamily="2" charset="-122"/>
              </a:rPr>
              <a:t>减少 </a:t>
            </a:r>
            <a:r>
              <a:rPr sz="1550" spc="35" dirty="0">
                <a:latin typeface="宋体" panose="02010600030101010101" pitchFamily="2" charset="-122"/>
                <a:cs typeface="宋体" panose="02010600030101010101" pitchFamily="2" charset="-122"/>
              </a:rPr>
              <a:t>12.06</a:t>
            </a:r>
            <a:r>
              <a:rPr sz="1550" spc="-80" dirty="0">
                <a:latin typeface="宋体" panose="02010600030101010101" pitchFamily="2" charset="-122"/>
                <a:cs typeface="宋体" panose="02010600030101010101" pitchFamily="2" charset="-122"/>
              </a:rPr>
              <a:t> 万元，下降 </a:t>
            </a:r>
            <a:r>
              <a:rPr sz="1550" spc="15" dirty="0">
                <a:latin typeface="宋体" panose="02010600030101010101" pitchFamily="2" charset="-122"/>
                <a:cs typeface="宋体" panose="02010600030101010101" pitchFamily="2" charset="-122"/>
              </a:rPr>
              <a:t>17.74%。主要原因是人员调出。</a:t>
            </a:r>
            <a:endParaRPr sz="1550">
              <a:latin typeface="宋体" panose="02010600030101010101" pitchFamily="2" charset="-122"/>
              <a:cs typeface="宋体" panose="02010600030101010101" pitchFamily="2" charset="-122"/>
            </a:endParaRPr>
          </a:p>
          <a:p>
            <a:pPr marL="12700" marR="5080" indent="305435" algn="just">
              <a:lnSpc>
                <a:spcPct val="161000"/>
              </a:lnSpc>
            </a:pPr>
            <a:r>
              <a:rPr sz="1550" spc="90" dirty="0">
                <a:latin typeface="宋体" panose="02010600030101010101" pitchFamily="2" charset="-122"/>
                <a:cs typeface="宋体" panose="02010600030101010101" pitchFamily="2" charset="-122"/>
              </a:rPr>
              <a:t>（四</a:t>
            </a:r>
            <a:r>
              <a:rPr sz="1550" spc="-30" dirty="0">
                <a:latin typeface="宋体" panose="02010600030101010101" pitchFamily="2" charset="-122"/>
                <a:cs typeface="宋体" panose="02010600030101010101" pitchFamily="2" charset="-122"/>
              </a:rPr>
              <a:t>）2010699</a:t>
            </a:r>
            <a:r>
              <a:rPr sz="1550" spc="-20" dirty="0">
                <a:latin typeface="宋体" panose="02010600030101010101" pitchFamily="2" charset="-122"/>
                <a:cs typeface="宋体" panose="02010600030101010101" pitchFamily="2" charset="-122"/>
              </a:rPr>
              <a:t>-其他财政事务支出 </a:t>
            </a:r>
            <a:r>
              <a:rPr sz="1550" spc="10" dirty="0">
                <a:latin typeface="宋体" panose="02010600030101010101" pitchFamily="2" charset="-122"/>
                <a:cs typeface="宋体" panose="02010600030101010101" pitchFamily="2" charset="-122"/>
              </a:rPr>
              <a:t>2.25</a:t>
            </a:r>
            <a:r>
              <a:rPr sz="1550" spc="-60" dirty="0">
                <a:latin typeface="宋体" panose="02010600030101010101" pitchFamily="2" charset="-122"/>
                <a:cs typeface="宋体" panose="02010600030101010101" pitchFamily="2" charset="-122"/>
              </a:rPr>
              <a:t> 万元，较上年决算</a:t>
            </a:r>
            <a:r>
              <a:rPr sz="1550" spc="-55" dirty="0">
                <a:latin typeface="宋体" panose="02010600030101010101" pitchFamily="2" charset="-122"/>
                <a:cs typeface="宋体" panose="02010600030101010101" pitchFamily="2" charset="-122"/>
              </a:rPr>
              <a:t>数减少 </a:t>
            </a:r>
            <a:r>
              <a:rPr sz="1550" spc="10" dirty="0">
                <a:latin typeface="宋体" panose="02010600030101010101" pitchFamily="2" charset="-122"/>
                <a:cs typeface="宋体" panose="02010600030101010101" pitchFamily="2" charset="-122"/>
              </a:rPr>
              <a:t>0.75</a:t>
            </a:r>
            <a:r>
              <a:rPr sz="1550" spc="-105" dirty="0">
                <a:latin typeface="宋体" panose="02010600030101010101" pitchFamily="2" charset="-122"/>
                <a:cs typeface="宋体" panose="02010600030101010101" pitchFamily="2" charset="-122"/>
              </a:rPr>
              <a:t> 万元，下降 </a:t>
            </a:r>
            <a:r>
              <a:rPr sz="1550" spc="15" dirty="0">
                <a:latin typeface="宋体" panose="02010600030101010101" pitchFamily="2" charset="-122"/>
                <a:cs typeface="宋体" panose="02010600030101010101" pitchFamily="2" charset="-122"/>
              </a:rPr>
              <a:t>25.00%。主要原因是财政所业务费支</a:t>
            </a:r>
            <a:r>
              <a:rPr sz="1550" spc="90" dirty="0">
                <a:latin typeface="宋体" panose="02010600030101010101" pitchFamily="2" charset="-122"/>
                <a:cs typeface="宋体" panose="02010600030101010101" pitchFamily="2" charset="-122"/>
              </a:rPr>
              <a:t>出减少。</a:t>
            </a:r>
            <a:endParaRPr sz="1550">
              <a:latin typeface="宋体" panose="02010600030101010101" pitchFamily="2" charset="-122"/>
              <a:cs typeface="宋体" panose="02010600030101010101" pitchFamily="2" charset="-122"/>
            </a:endParaRPr>
          </a:p>
          <a:p>
            <a:pPr marL="12700" marR="5080" indent="305435" algn="just">
              <a:lnSpc>
                <a:spcPts val="3000"/>
              </a:lnSpc>
              <a:spcBef>
                <a:spcPts val="290"/>
              </a:spcBef>
            </a:pPr>
            <a:r>
              <a:rPr sz="1550" spc="85" dirty="0">
                <a:latin typeface="宋体" panose="02010600030101010101" pitchFamily="2" charset="-122"/>
                <a:cs typeface="宋体" panose="02010600030101010101" pitchFamily="2" charset="-122"/>
              </a:rPr>
              <a:t>（</a:t>
            </a:r>
            <a:r>
              <a:rPr sz="1550" spc="15" dirty="0">
                <a:latin typeface="宋体" panose="02010600030101010101" pitchFamily="2" charset="-122"/>
                <a:cs typeface="宋体" panose="02010600030101010101" pitchFamily="2" charset="-122"/>
              </a:rPr>
              <a:t>五</a:t>
            </a:r>
            <a:r>
              <a:rPr sz="1550" spc="20" dirty="0">
                <a:latin typeface="宋体" panose="02010600030101010101" pitchFamily="2" charset="-122"/>
                <a:cs typeface="宋体" panose="02010600030101010101" pitchFamily="2" charset="-122"/>
              </a:rPr>
              <a:t>）2049999</a:t>
            </a:r>
            <a:r>
              <a:rPr sz="1550" spc="-15" dirty="0">
                <a:latin typeface="宋体" panose="02010600030101010101" pitchFamily="2" charset="-122"/>
                <a:cs typeface="宋体" panose="02010600030101010101" pitchFamily="2" charset="-122"/>
              </a:rPr>
              <a:t>-其他公共安全支出 </a:t>
            </a:r>
            <a:r>
              <a:rPr sz="1550" spc="15" dirty="0">
                <a:latin typeface="宋体" panose="02010600030101010101" pitchFamily="2" charset="-122"/>
                <a:cs typeface="宋体" panose="02010600030101010101" pitchFamily="2" charset="-122"/>
              </a:rPr>
              <a:t>38.02</a:t>
            </a:r>
            <a:r>
              <a:rPr sz="1550" spc="-20" dirty="0">
                <a:latin typeface="宋体" panose="02010600030101010101" pitchFamily="2" charset="-122"/>
                <a:cs typeface="宋体" panose="02010600030101010101" pitchFamily="2" charset="-122"/>
              </a:rPr>
              <a:t> 万元，较上年决</a:t>
            </a:r>
            <a:r>
              <a:rPr sz="1550" spc="-45" dirty="0">
                <a:latin typeface="宋体" panose="02010600030101010101" pitchFamily="2" charset="-122"/>
                <a:cs typeface="宋体" panose="02010600030101010101" pitchFamily="2" charset="-122"/>
              </a:rPr>
              <a:t>算数增加 </a:t>
            </a:r>
            <a:r>
              <a:rPr sz="1550" spc="15" dirty="0">
                <a:latin typeface="宋体" panose="02010600030101010101" pitchFamily="2" charset="-122"/>
                <a:cs typeface="宋体" panose="02010600030101010101" pitchFamily="2" charset="-122"/>
              </a:rPr>
              <a:t>27.22</a:t>
            </a:r>
            <a:r>
              <a:rPr sz="1550" spc="-105" dirty="0">
                <a:latin typeface="宋体" panose="02010600030101010101" pitchFamily="2" charset="-122"/>
                <a:cs typeface="宋体" panose="02010600030101010101" pitchFamily="2" charset="-122"/>
              </a:rPr>
              <a:t> 万元，增长 </a:t>
            </a:r>
            <a:r>
              <a:rPr sz="1550" spc="20" dirty="0">
                <a:latin typeface="宋体" panose="02010600030101010101" pitchFamily="2" charset="-122"/>
                <a:cs typeface="宋体" panose="02010600030101010101" pitchFamily="2" charset="-122"/>
              </a:rPr>
              <a:t>252.04</a:t>
            </a:r>
            <a:r>
              <a:rPr sz="1550" spc="10" dirty="0">
                <a:latin typeface="宋体" panose="02010600030101010101" pitchFamily="2" charset="-122"/>
                <a:cs typeface="宋体" panose="02010600030101010101" pitchFamily="2" charset="-122"/>
              </a:rPr>
              <a:t>%。主要原因是仙有村警务</a:t>
            </a:r>
            <a:r>
              <a:rPr sz="1550" spc="30" dirty="0">
                <a:latin typeface="宋体" panose="02010600030101010101" pitchFamily="2" charset="-122"/>
                <a:cs typeface="宋体" panose="02010600030101010101" pitchFamily="2" charset="-122"/>
              </a:rPr>
              <a:t>室业务办案及装备补助经费支出增加。</a:t>
            </a:r>
            <a:endParaRPr sz="1550">
              <a:latin typeface="宋体" panose="02010600030101010101" pitchFamily="2" charset="-122"/>
              <a:cs typeface="宋体" panose="02010600030101010101" pitchFamily="2" charset="-122"/>
            </a:endParaRPr>
          </a:p>
          <a:p>
            <a:pPr marL="327660" algn="just">
              <a:lnSpc>
                <a:spcPct val="100000"/>
              </a:lnSpc>
              <a:spcBef>
                <a:spcPts val="860"/>
              </a:spcBef>
            </a:pPr>
            <a:r>
              <a:rPr sz="1550" dirty="0">
                <a:latin typeface="宋体" panose="02010600030101010101" pitchFamily="2" charset="-122"/>
                <a:cs typeface="宋体" panose="02010600030101010101" pitchFamily="2" charset="-122"/>
              </a:rPr>
              <a:t>（</a:t>
            </a:r>
            <a:r>
              <a:rPr sz="1550" spc="-145" dirty="0">
                <a:latin typeface="宋体" panose="02010600030101010101" pitchFamily="2" charset="-122"/>
                <a:cs typeface="宋体" panose="02010600030101010101" pitchFamily="2" charset="-122"/>
              </a:rPr>
              <a:t> 六</a:t>
            </a:r>
            <a:r>
              <a:rPr sz="1550" dirty="0">
                <a:latin typeface="宋体" panose="02010600030101010101" pitchFamily="2" charset="-122"/>
                <a:cs typeface="宋体" panose="02010600030101010101" pitchFamily="2" charset="-122"/>
              </a:rPr>
              <a:t>）</a:t>
            </a:r>
            <a:r>
              <a:rPr sz="1550" spc="-365" dirty="0">
                <a:latin typeface="宋体" panose="02010600030101010101" pitchFamily="2" charset="-122"/>
                <a:cs typeface="宋体" panose="02010600030101010101" pitchFamily="2" charset="-122"/>
              </a:rPr>
              <a:t> </a:t>
            </a:r>
            <a:r>
              <a:rPr sz="1550" dirty="0">
                <a:latin typeface="宋体" panose="02010600030101010101" pitchFamily="2" charset="-122"/>
                <a:cs typeface="宋体" panose="02010600030101010101" pitchFamily="2" charset="-122"/>
              </a:rPr>
              <a:t>2080505</a:t>
            </a:r>
            <a:r>
              <a:rPr sz="1550" spc="160" dirty="0">
                <a:latin typeface="宋体" panose="02010600030101010101" pitchFamily="2" charset="-122"/>
                <a:cs typeface="宋体" panose="02010600030101010101" pitchFamily="2" charset="-122"/>
              </a:rPr>
              <a:t>-机关事业单位基本养老保险缴费支出</a:t>
            </a:r>
            <a:endParaRPr sz="1550">
              <a:latin typeface="宋体" panose="02010600030101010101" pitchFamily="2" charset="-122"/>
              <a:cs typeface="宋体" panose="02010600030101010101" pitchFamily="2" charset="-122"/>
            </a:endParaRPr>
          </a:p>
          <a:p>
            <a:pPr marL="12700" marR="5080" algn="just">
              <a:lnSpc>
                <a:spcPct val="161000"/>
              </a:lnSpc>
            </a:pPr>
            <a:r>
              <a:rPr sz="1550" spc="15" dirty="0">
                <a:latin typeface="宋体" panose="02010600030101010101" pitchFamily="2" charset="-122"/>
                <a:cs typeface="宋体" panose="02010600030101010101" pitchFamily="2" charset="-122"/>
              </a:rPr>
              <a:t>34.90</a:t>
            </a:r>
            <a:r>
              <a:rPr sz="1550" spc="-30" dirty="0">
                <a:latin typeface="宋体" panose="02010600030101010101" pitchFamily="2" charset="-122"/>
                <a:cs typeface="宋体" panose="02010600030101010101" pitchFamily="2" charset="-122"/>
              </a:rPr>
              <a:t> 万元，较上年决算数减少 </a:t>
            </a:r>
            <a:r>
              <a:rPr sz="1550" spc="10" dirty="0">
                <a:latin typeface="宋体" panose="02010600030101010101" pitchFamily="2" charset="-122"/>
                <a:cs typeface="宋体" panose="02010600030101010101" pitchFamily="2" charset="-122"/>
              </a:rPr>
              <a:t>8.39</a:t>
            </a:r>
            <a:r>
              <a:rPr sz="1550" spc="-70" dirty="0">
                <a:latin typeface="宋体" panose="02010600030101010101" pitchFamily="2" charset="-122"/>
                <a:cs typeface="宋体" panose="02010600030101010101" pitchFamily="2" charset="-122"/>
              </a:rPr>
              <a:t> 万元，下降 </a:t>
            </a:r>
            <a:r>
              <a:rPr sz="1550" spc="15" dirty="0">
                <a:latin typeface="宋体" panose="02010600030101010101" pitchFamily="2" charset="-122"/>
                <a:cs typeface="宋体" panose="02010600030101010101" pitchFamily="2" charset="-122"/>
              </a:rPr>
              <a:t>19.38%。主</a:t>
            </a:r>
            <a:r>
              <a:rPr sz="1550" spc="-20" dirty="0">
                <a:latin typeface="宋体" panose="02010600030101010101" pitchFamily="2" charset="-122"/>
                <a:cs typeface="宋体" panose="02010600030101010101" pitchFamily="2" charset="-122"/>
              </a:rPr>
              <a:t>要原因是本年度本单位在编人数为 </a:t>
            </a:r>
            <a:r>
              <a:rPr sz="1550" spc="25" dirty="0">
                <a:latin typeface="宋体" panose="02010600030101010101" pitchFamily="2" charset="-122"/>
                <a:cs typeface="宋体" panose="02010600030101010101" pitchFamily="2" charset="-122"/>
              </a:rPr>
              <a:t>38</a:t>
            </a:r>
            <a:r>
              <a:rPr sz="1550" spc="-170" dirty="0">
                <a:latin typeface="宋体" panose="02010600030101010101" pitchFamily="2" charset="-122"/>
                <a:cs typeface="宋体" panose="02010600030101010101" pitchFamily="2" charset="-122"/>
              </a:rPr>
              <a:t> 人，较上年度减少 </a:t>
            </a:r>
            <a:r>
              <a:rPr sz="1550" spc="5" dirty="0">
                <a:latin typeface="宋体" panose="02010600030101010101" pitchFamily="2" charset="-122"/>
                <a:cs typeface="宋体" panose="02010600030101010101" pitchFamily="2" charset="-122"/>
              </a:rPr>
              <a:t>2</a:t>
            </a:r>
            <a:r>
              <a:rPr sz="1550" spc="-190" dirty="0">
                <a:latin typeface="宋体" panose="02010600030101010101" pitchFamily="2" charset="-122"/>
                <a:cs typeface="宋体" panose="02010600030101010101" pitchFamily="2" charset="-122"/>
              </a:rPr>
              <a:t> 人，</a:t>
            </a:r>
            <a:r>
              <a:rPr sz="1550" spc="40" dirty="0">
                <a:latin typeface="宋体" panose="02010600030101010101" pitchFamily="2" charset="-122"/>
                <a:cs typeface="宋体" panose="02010600030101010101" pitchFamily="2" charset="-122"/>
              </a:rPr>
              <a:t>养老保险费用支出相应减少。</a:t>
            </a:r>
            <a:endParaRPr sz="1550">
              <a:latin typeface="宋体" panose="02010600030101010101" pitchFamily="2" charset="-122"/>
              <a:cs typeface="宋体" panose="02010600030101010101" pitchFamily="2" charset="-122"/>
            </a:endParaRPr>
          </a:p>
          <a:p>
            <a:pPr marL="12700" marR="5080" indent="305435" algn="just">
              <a:lnSpc>
                <a:spcPct val="162000"/>
              </a:lnSpc>
            </a:pPr>
            <a:r>
              <a:rPr sz="1550" spc="85" dirty="0">
                <a:latin typeface="宋体" panose="02010600030101010101" pitchFamily="2" charset="-122"/>
                <a:cs typeface="宋体" panose="02010600030101010101" pitchFamily="2" charset="-122"/>
              </a:rPr>
              <a:t>（</a:t>
            </a:r>
            <a:r>
              <a:rPr sz="1550" spc="15" dirty="0">
                <a:latin typeface="宋体" panose="02010600030101010101" pitchFamily="2" charset="-122"/>
                <a:cs typeface="宋体" panose="02010600030101010101" pitchFamily="2" charset="-122"/>
              </a:rPr>
              <a:t>七</a:t>
            </a:r>
            <a:r>
              <a:rPr sz="1550" spc="20" dirty="0">
                <a:latin typeface="宋体" panose="02010600030101010101" pitchFamily="2" charset="-122"/>
                <a:cs typeface="宋体" panose="02010600030101010101" pitchFamily="2" charset="-122"/>
              </a:rPr>
              <a:t>）2101101</a:t>
            </a:r>
            <a:r>
              <a:rPr sz="1550" spc="-15" dirty="0">
                <a:latin typeface="宋体" panose="02010600030101010101" pitchFamily="2" charset="-122"/>
                <a:cs typeface="宋体" panose="02010600030101010101" pitchFamily="2" charset="-122"/>
              </a:rPr>
              <a:t>-行政单位医疗支出 </a:t>
            </a:r>
            <a:r>
              <a:rPr sz="1550" spc="15" dirty="0">
                <a:latin typeface="宋体" panose="02010600030101010101" pitchFamily="2" charset="-122"/>
                <a:cs typeface="宋体" panose="02010600030101010101" pitchFamily="2" charset="-122"/>
              </a:rPr>
              <a:t>10.72</a:t>
            </a:r>
            <a:r>
              <a:rPr sz="1550" spc="-20" dirty="0">
                <a:latin typeface="宋体" panose="02010600030101010101" pitchFamily="2" charset="-122"/>
                <a:cs typeface="宋体" panose="02010600030101010101" pitchFamily="2" charset="-122"/>
              </a:rPr>
              <a:t> 万元，较上年决</a:t>
            </a:r>
            <a:r>
              <a:rPr sz="1550" spc="-45" dirty="0">
                <a:latin typeface="宋体" panose="02010600030101010101" pitchFamily="2" charset="-122"/>
                <a:cs typeface="宋体" panose="02010600030101010101" pitchFamily="2" charset="-122"/>
              </a:rPr>
              <a:t>算数减少 </a:t>
            </a:r>
            <a:r>
              <a:rPr sz="1550" spc="30" dirty="0">
                <a:latin typeface="宋体" panose="02010600030101010101" pitchFamily="2" charset="-122"/>
                <a:cs typeface="宋体" panose="02010600030101010101" pitchFamily="2" charset="-122"/>
              </a:rPr>
              <a:t>1.76</a:t>
            </a:r>
            <a:r>
              <a:rPr sz="1550" spc="-105" dirty="0">
                <a:latin typeface="宋体" panose="02010600030101010101" pitchFamily="2" charset="-122"/>
                <a:cs typeface="宋体" panose="02010600030101010101" pitchFamily="2" charset="-122"/>
              </a:rPr>
              <a:t> 万元，下降 </a:t>
            </a:r>
            <a:r>
              <a:rPr sz="1550" dirty="0">
                <a:latin typeface="宋体" panose="02010600030101010101" pitchFamily="2" charset="-122"/>
                <a:cs typeface="宋体" panose="02010600030101010101" pitchFamily="2" charset="-122"/>
              </a:rPr>
              <a:t>14.10</a:t>
            </a:r>
            <a:r>
              <a:rPr sz="1550" spc="15" dirty="0">
                <a:latin typeface="宋体" panose="02010600030101010101" pitchFamily="2" charset="-122"/>
                <a:cs typeface="宋体" panose="02010600030101010101" pitchFamily="2" charset="-122"/>
              </a:rPr>
              <a:t>%。主要原因是本年度本单位</a:t>
            </a:r>
            <a:r>
              <a:rPr sz="1550" spc="-25" dirty="0">
                <a:latin typeface="宋体" panose="02010600030101010101" pitchFamily="2" charset="-122"/>
                <a:cs typeface="宋体" panose="02010600030101010101" pitchFamily="2" charset="-122"/>
              </a:rPr>
              <a:t>在编人数为 </a:t>
            </a:r>
            <a:r>
              <a:rPr sz="1550" spc="25" dirty="0">
                <a:latin typeface="宋体" panose="02010600030101010101" pitchFamily="2" charset="-122"/>
                <a:cs typeface="宋体" panose="02010600030101010101" pitchFamily="2" charset="-122"/>
              </a:rPr>
              <a:t>38</a:t>
            </a:r>
            <a:r>
              <a:rPr sz="1550" spc="-55" dirty="0">
                <a:latin typeface="宋体" panose="02010600030101010101" pitchFamily="2" charset="-122"/>
                <a:cs typeface="宋体" panose="02010600030101010101" pitchFamily="2" charset="-122"/>
              </a:rPr>
              <a:t> 人，较上年度减少 </a:t>
            </a:r>
            <a:r>
              <a:rPr sz="1550" spc="5" dirty="0">
                <a:latin typeface="宋体" panose="02010600030101010101" pitchFamily="2" charset="-122"/>
                <a:cs typeface="宋体" panose="02010600030101010101" pitchFamily="2" charset="-122"/>
              </a:rPr>
              <a:t>2</a:t>
            </a:r>
            <a:r>
              <a:rPr sz="1550" spc="-10" dirty="0">
                <a:latin typeface="宋体" panose="02010600030101010101" pitchFamily="2" charset="-122"/>
                <a:cs typeface="宋体" panose="02010600030101010101" pitchFamily="2" charset="-122"/>
              </a:rPr>
              <a:t> 人，养老保险费用支出相</a:t>
            </a:r>
            <a:r>
              <a:rPr sz="1550" spc="90" dirty="0">
                <a:latin typeface="宋体" panose="02010600030101010101" pitchFamily="2" charset="-122"/>
                <a:cs typeface="宋体" panose="02010600030101010101" pitchFamily="2" charset="-122"/>
              </a:rPr>
              <a:t>应减少。</a:t>
            </a:r>
            <a:endParaRPr sz="1550">
              <a:latin typeface="宋体" panose="02010600030101010101" pitchFamily="2" charset="-122"/>
              <a:cs typeface="宋体" panose="02010600030101010101" pitchFamily="2" charset="-122"/>
            </a:endParaRPr>
          </a:p>
          <a:p>
            <a:pPr marL="318135" algn="just">
              <a:lnSpc>
                <a:spcPct val="100000"/>
              </a:lnSpc>
              <a:spcBef>
                <a:spcPts val="1140"/>
              </a:spcBef>
            </a:pPr>
            <a:r>
              <a:rPr sz="1550" spc="90" dirty="0">
                <a:latin typeface="宋体" panose="02010600030101010101" pitchFamily="2" charset="-122"/>
                <a:cs typeface="宋体" panose="02010600030101010101" pitchFamily="2" charset="-122"/>
              </a:rPr>
              <a:t>（八</a:t>
            </a:r>
            <a:r>
              <a:rPr sz="1550" spc="-35" dirty="0">
                <a:latin typeface="宋体" panose="02010600030101010101" pitchFamily="2" charset="-122"/>
                <a:cs typeface="宋体" panose="02010600030101010101" pitchFamily="2" charset="-122"/>
              </a:rPr>
              <a:t>）2101102</a:t>
            </a:r>
            <a:r>
              <a:rPr sz="1550" spc="-5" dirty="0">
                <a:latin typeface="宋体" panose="02010600030101010101" pitchFamily="2" charset="-122"/>
                <a:cs typeface="宋体" panose="02010600030101010101" pitchFamily="2" charset="-122"/>
              </a:rPr>
              <a:t>-事业单位医疗支出 </a:t>
            </a:r>
            <a:r>
              <a:rPr sz="1550" dirty="0">
                <a:latin typeface="宋体" panose="02010600030101010101" pitchFamily="2" charset="-122"/>
                <a:cs typeface="宋体" panose="02010600030101010101" pitchFamily="2" charset="-122"/>
              </a:rPr>
              <a:t>1.51</a:t>
            </a:r>
            <a:r>
              <a:rPr sz="1550" spc="-65" dirty="0">
                <a:latin typeface="宋体" panose="02010600030101010101" pitchFamily="2" charset="-122"/>
                <a:cs typeface="宋体" panose="02010600030101010101" pitchFamily="2" charset="-122"/>
              </a:rPr>
              <a:t> 万元，较上年决算</a:t>
            </a:r>
            <a:endParaRPr sz="1550">
              <a:latin typeface="宋体" panose="02010600030101010101" pitchFamily="2" charset="-122"/>
              <a:cs typeface="宋体" panose="02010600030101010101" pitchFamily="2" charset="-122"/>
            </a:endParaRPr>
          </a:p>
          <a:p>
            <a:pPr marL="12700" marR="5080" algn="just">
              <a:lnSpc>
                <a:spcPts val="3000"/>
              </a:lnSpc>
              <a:spcBef>
                <a:spcPts val="295"/>
              </a:spcBef>
            </a:pPr>
            <a:r>
              <a:rPr sz="1550" spc="-30" dirty="0">
                <a:latin typeface="宋体" panose="02010600030101010101" pitchFamily="2" charset="-122"/>
                <a:cs typeface="宋体" panose="02010600030101010101" pitchFamily="2" charset="-122"/>
              </a:rPr>
              <a:t>数净增加 </a:t>
            </a:r>
            <a:r>
              <a:rPr sz="1550" spc="10" dirty="0">
                <a:latin typeface="宋体" panose="02010600030101010101" pitchFamily="2" charset="-122"/>
                <a:cs typeface="宋体" panose="02010600030101010101" pitchFamily="2" charset="-122"/>
              </a:rPr>
              <a:t>1.51</a:t>
            </a:r>
            <a:r>
              <a:rPr sz="1550" spc="5" dirty="0">
                <a:latin typeface="宋体" panose="02010600030101010101" pitchFamily="2" charset="-122"/>
                <a:cs typeface="宋体" panose="02010600030101010101" pitchFamily="2" charset="-122"/>
              </a:rPr>
              <a:t> 万元。主要原因是调整科目，功能科目分类细</a:t>
            </a:r>
            <a:r>
              <a:rPr sz="1550" spc="50" dirty="0">
                <a:latin typeface="宋体" panose="02010600030101010101" pitchFamily="2" charset="-122"/>
                <a:cs typeface="宋体" panose="02010600030101010101" pitchFamily="2" charset="-122"/>
              </a:rPr>
              <a:t>化后，新增该项科目。</a:t>
            </a:r>
            <a:endParaRPr sz="1550">
              <a:latin typeface="宋体" panose="02010600030101010101" pitchFamily="2" charset="-122"/>
              <a:cs typeface="宋体" panose="02010600030101010101" pitchFamily="2" charset="-122"/>
            </a:endParaRPr>
          </a:p>
          <a:p>
            <a:pPr marL="12700" marR="5080" indent="305435" algn="just">
              <a:lnSpc>
                <a:spcPts val="3000"/>
              </a:lnSpc>
            </a:pPr>
            <a:r>
              <a:rPr sz="1550" spc="90" dirty="0">
                <a:latin typeface="宋体" panose="02010600030101010101" pitchFamily="2" charset="-122"/>
                <a:cs typeface="宋体" panose="02010600030101010101" pitchFamily="2" charset="-122"/>
              </a:rPr>
              <a:t>（九</a:t>
            </a:r>
            <a:r>
              <a:rPr sz="1550" spc="-30" dirty="0">
                <a:latin typeface="宋体" panose="02010600030101010101" pitchFamily="2" charset="-122"/>
                <a:cs typeface="宋体" panose="02010600030101010101" pitchFamily="2" charset="-122"/>
              </a:rPr>
              <a:t>）2101103</a:t>
            </a:r>
            <a:r>
              <a:rPr sz="1550" spc="-20" dirty="0">
                <a:latin typeface="宋体" panose="02010600030101010101" pitchFamily="2" charset="-122"/>
                <a:cs typeface="宋体" panose="02010600030101010101" pitchFamily="2" charset="-122"/>
              </a:rPr>
              <a:t>-公务员医疗补助支出 </a:t>
            </a:r>
            <a:r>
              <a:rPr sz="1550" spc="10" dirty="0">
                <a:latin typeface="宋体" panose="02010600030101010101" pitchFamily="2" charset="-122"/>
                <a:cs typeface="宋体" panose="02010600030101010101" pitchFamily="2" charset="-122"/>
              </a:rPr>
              <a:t>7.23</a:t>
            </a:r>
            <a:r>
              <a:rPr sz="1550" spc="-70" dirty="0">
                <a:latin typeface="宋体" panose="02010600030101010101" pitchFamily="2" charset="-122"/>
                <a:cs typeface="宋体" panose="02010600030101010101" pitchFamily="2" charset="-122"/>
              </a:rPr>
              <a:t> 万元，较上年决</a:t>
            </a:r>
            <a:r>
              <a:rPr sz="1550" spc="-45" dirty="0">
                <a:latin typeface="宋体" panose="02010600030101010101" pitchFamily="2" charset="-122"/>
                <a:cs typeface="宋体" panose="02010600030101010101" pitchFamily="2" charset="-122"/>
              </a:rPr>
              <a:t>算数减少 </a:t>
            </a:r>
            <a:r>
              <a:rPr sz="1550" spc="30" dirty="0">
                <a:latin typeface="宋体" panose="02010600030101010101" pitchFamily="2" charset="-122"/>
                <a:cs typeface="宋体" panose="02010600030101010101" pitchFamily="2" charset="-122"/>
              </a:rPr>
              <a:t>4.40</a:t>
            </a:r>
            <a:r>
              <a:rPr sz="1550" spc="-105" dirty="0">
                <a:latin typeface="宋体" panose="02010600030101010101" pitchFamily="2" charset="-122"/>
                <a:cs typeface="宋体" panose="02010600030101010101" pitchFamily="2" charset="-122"/>
              </a:rPr>
              <a:t> 万元，下降 </a:t>
            </a:r>
            <a:r>
              <a:rPr sz="1550" dirty="0">
                <a:latin typeface="宋体" panose="02010600030101010101" pitchFamily="2" charset="-122"/>
                <a:cs typeface="宋体" panose="02010600030101010101" pitchFamily="2" charset="-122"/>
              </a:rPr>
              <a:t>37.83</a:t>
            </a:r>
            <a:r>
              <a:rPr sz="1550" spc="15" dirty="0">
                <a:latin typeface="宋体" panose="02010600030101010101" pitchFamily="2" charset="-122"/>
                <a:cs typeface="宋体" panose="02010600030101010101" pitchFamily="2" charset="-122"/>
              </a:rPr>
              <a:t>%。主要原因是本年度本单位</a:t>
            </a:r>
            <a:r>
              <a:rPr sz="1550" spc="-10" dirty="0">
                <a:latin typeface="宋体" panose="02010600030101010101" pitchFamily="2" charset="-122"/>
                <a:cs typeface="宋体" panose="02010600030101010101" pitchFamily="2" charset="-122"/>
              </a:rPr>
              <a:t>事业在编人数为 </a:t>
            </a:r>
            <a:r>
              <a:rPr sz="1550" spc="-15" dirty="0">
                <a:latin typeface="宋体" panose="02010600030101010101" pitchFamily="2" charset="-122"/>
                <a:cs typeface="宋体" panose="02010600030101010101" pitchFamily="2" charset="-122"/>
              </a:rPr>
              <a:t>38</a:t>
            </a:r>
            <a:r>
              <a:rPr sz="1550" spc="-55" dirty="0">
                <a:latin typeface="宋体" panose="02010600030101010101" pitchFamily="2" charset="-122"/>
                <a:cs typeface="宋体" panose="02010600030101010101" pitchFamily="2" charset="-122"/>
              </a:rPr>
              <a:t> 人，较上年度减少 </a:t>
            </a:r>
            <a:r>
              <a:rPr sz="1550" spc="5" dirty="0">
                <a:latin typeface="宋体" panose="02010600030101010101" pitchFamily="2" charset="-122"/>
                <a:cs typeface="宋体" panose="02010600030101010101" pitchFamily="2" charset="-122"/>
              </a:rPr>
              <a:t>2</a:t>
            </a:r>
            <a:r>
              <a:rPr sz="1550" spc="-15" dirty="0">
                <a:latin typeface="宋体" panose="02010600030101010101" pitchFamily="2" charset="-122"/>
                <a:cs typeface="宋体" panose="02010600030101010101" pitchFamily="2" charset="-122"/>
              </a:rPr>
              <a:t> 人，养老保险费用支</a:t>
            </a:r>
            <a:endParaRPr sz="1550">
              <a:latin typeface="宋体" panose="02010600030101010101" pitchFamily="2" charset="-122"/>
              <a:cs typeface="宋体" panose="02010600030101010101" pitchFamily="2" charset="-122"/>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p:nvPr/>
        </p:nvSpPr>
        <p:spPr>
          <a:xfrm>
            <a:off x="3691001" y="9930765"/>
            <a:ext cx="203200" cy="139700"/>
          </a:xfrm>
          <a:prstGeom prst="rect">
            <a:avLst/>
          </a:prstGeom>
        </p:spPr>
        <p:txBody>
          <a:bodyPr vert="horz" wrap="square" lIns="0" tIns="0" rIns="0" bIns="0" rtlCol="0">
            <a:spAutoFit/>
          </a:bodyPr>
          <a:lstStyle/>
          <a:p>
            <a:pPr marL="38100">
              <a:lnSpc>
                <a:spcPts val="955"/>
              </a:lnSpc>
            </a:pPr>
            <a:r>
              <a:rPr sz="900" spc="-25" dirty="0">
                <a:latin typeface="Calibri" panose="020F0502020204030204"/>
                <a:cs typeface="Calibri" panose="020F0502020204030204"/>
              </a:rPr>
              <a:t>25</a:t>
            </a:r>
            <a:endParaRPr sz="900">
              <a:latin typeface="Calibri" panose="020F0502020204030204"/>
              <a:cs typeface="Calibri" panose="020F0502020204030204"/>
            </a:endParaRPr>
          </a:p>
        </p:txBody>
      </p:sp>
      <p:sp>
        <p:nvSpPr>
          <p:cNvPr id="2" name="object 2"/>
          <p:cNvSpPr txBox="1"/>
          <p:nvPr/>
        </p:nvSpPr>
        <p:spPr>
          <a:xfrm>
            <a:off x="1064894" y="1028508"/>
            <a:ext cx="5538470" cy="8415020"/>
          </a:xfrm>
          <a:prstGeom prst="rect">
            <a:avLst/>
          </a:prstGeom>
        </p:spPr>
        <p:txBody>
          <a:bodyPr vert="horz" wrap="square" lIns="0" tIns="156845" rIns="0" bIns="0" rtlCol="0">
            <a:spAutoFit/>
          </a:bodyPr>
          <a:lstStyle/>
          <a:p>
            <a:pPr marL="12700">
              <a:lnSpc>
                <a:spcPct val="100000"/>
              </a:lnSpc>
              <a:spcBef>
                <a:spcPts val="1235"/>
              </a:spcBef>
            </a:pPr>
            <a:r>
              <a:rPr sz="1550" spc="80" dirty="0">
                <a:latin typeface="宋体" panose="02010600030101010101" pitchFamily="2" charset="-122"/>
                <a:cs typeface="宋体" panose="02010600030101010101" pitchFamily="2" charset="-122"/>
              </a:rPr>
              <a:t>出相应减少。</a:t>
            </a:r>
            <a:endParaRPr sz="1550">
              <a:latin typeface="宋体" panose="02010600030101010101" pitchFamily="2" charset="-122"/>
              <a:cs typeface="宋体" panose="02010600030101010101" pitchFamily="2" charset="-122"/>
            </a:endParaRPr>
          </a:p>
          <a:p>
            <a:pPr marL="12700" marR="109855" indent="305435" algn="just">
              <a:lnSpc>
                <a:spcPct val="161000"/>
              </a:lnSpc>
            </a:pPr>
            <a:r>
              <a:rPr sz="1550" spc="85" dirty="0">
                <a:latin typeface="宋体" panose="02010600030101010101" pitchFamily="2" charset="-122"/>
                <a:cs typeface="宋体" panose="02010600030101010101" pitchFamily="2" charset="-122"/>
              </a:rPr>
              <a:t>（</a:t>
            </a:r>
            <a:r>
              <a:rPr sz="1550" spc="15" dirty="0">
                <a:latin typeface="宋体" panose="02010600030101010101" pitchFamily="2" charset="-122"/>
                <a:cs typeface="宋体" panose="02010600030101010101" pitchFamily="2" charset="-122"/>
              </a:rPr>
              <a:t>十</a:t>
            </a:r>
            <a:r>
              <a:rPr sz="1550" spc="20" dirty="0">
                <a:latin typeface="宋体" panose="02010600030101010101" pitchFamily="2" charset="-122"/>
                <a:cs typeface="宋体" panose="02010600030101010101" pitchFamily="2" charset="-122"/>
              </a:rPr>
              <a:t>）2120104</a:t>
            </a:r>
            <a:r>
              <a:rPr sz="1550" spc="-15" dirty="0">
                <a:latin typeface="宋体" panose="02010600030101010101" pitchFamily="2" charset="-122"/>
                <a:cs typeface="宋体" panose="02010600030101010101" pitchFamily="2" charset="-122"/>
              </a:rPr>
              <a:t>-城管执法支出 </a:t>
            </a:r>
            <a:r>
              <a:rPr sz="1550" spc="15" dirty="0">
                <a:latin typeface="宋体" panose="02010600030101010101" pitchFamily="2" charset="-122"/>
                <a:cs typeface="宋体" panose="02010600030101010101" pitchFamily="2" charset="-122"/>
              </a:rPr>
              <a:t>59.25</a:t>
            </a:r>
            <a:r>
              <a:rPr sz="1550" spc="-15" dirty="0">
                <a:latin typeface="宋体" panose="02010600030101010101" pitchFamily="2" charset="-122"/>
                <a:cs typeface="宋体" panose="02010600030101010101" pitchFamily="2" charset="-122"/>
              </a:rPr>
              <a:t> 万元，较上年决算数</a:t>
            </a:r>
            <a:r>
              <a:rPr sz="1550" spc="-75" dirty="0">
                <a:latin typeface="宋体" panose="02010600030101010101" pitchFamily="2" charset="-122"/>
                <a:cs typeface="宋体" panose="02010600030101010101" pitchFamily="2" charset="-122"/>
              </a:rPr>
              <a:t>增加 </a:t>
            </a:r>
            <a:r>
              <a:rPr sz="1550" spc="10" dirty="0">
                <a:latin typeface="宋体" panose="02010600030101010101" pitchFamily="2" charset="-122"/>
                <a:cs typeface="宋体" panose="02010600030101010101" pitchFamily="2" charset="-122"/>
              </a:rPr>
              <a:t>9.16</a:t>
            </a:r>
            <a:r>
              <a:rPr sz="1550" spc="-100" dirty="0">
                <a:latin typeface="宋体" panose="02010600030101010101" pitchFamily="2" charset="-122"/>
                <a:cs typeface="宋体" panose="02010600030101010101" pitchFamily="2" charset="-122"/>
              </a:rPr>
              <a:t> 万元，增长 </a:t>
            </a:r>
            <a:r>
              <a:rPr sz="1550" spc="5" dirty="0">
                <a:latin typeface="宋体" panose="02010600030101010101" pitchFamily="2" charset="-122"/>
                <a:cs typeface="宋体" panose="02010600030101010101" pitchFamily="2" charset="-122"/>
              </a:rPr>
              <a:t>18.29</a:t>
            </a:r>
            <a:r>
              <a:rPr sz="1550" spc="10" dirty="0">
                <a:latin typeface="宋体" panose="02010600030101010101" pitchFamily="2" charset="-122"/>
                <a:cs typeface="宋体" panose="02010600030101010101" pitchFamily="2" charset="-122"/>
              </a:rPr>
              <a:t>%。主要原因是是城管执法、治安</a:t>
            </a:r>
            <a:r>
              <a:rPr sz="1550" spc="35" dirty="0">
                <a:latin typeface="宋体" panose="02010600030101010101" pitchFamily="2" charset="-122"/>
                <a:cs typeface="宋体" panose="02010600030101010101" pitchFamily="2" charset="-122"/>
              </a:rPr>
              <a:t>巡逻、城乡整治执法支出增加。</a:t>
            </a:r>
            <a:endParaRPr sz="1550">
              <a:latin typeface="宋体" panose="02010600030101010101" pitchFamily="2" charset="-122"/>
              <a:cs typeface="宋体" panose="02010600030101010101" pitchFamily="2" charset="-122"/>
            </a:endParaRPr>
          </a:p>
          <a:p>
            <a:pPr marL="12700" marR="5080" indent="305435">
              <a:lnSpc>
                <a:spcPct val="161000"/>
              </a:lnSpc>
            </a:pPr>
            <a:r>
              <a:rPr sz="1550" spc="85" dirty="0">
                <a:latin typeface="宋体" panose="02010600030101010101" pitchFamily="2" charset="-122"/>
                <a:cs typeface="宋体" panose="02010600030101010101" pitchFamily="2" charset="-122"/>
              </a:rPr>
              <a:t>（</a:t>
            </a:r>
            <a:r>
              <a:rPr sz="1550" spc="40" dirty="0">
                <a:latin typeface="宋体" panose="02010600030101010101" pitchFamily="2" charset="-122"/>
                <a:cs typeface="宋体" panose="02010600030101010101" pitchFamily="2" charset="-122"/>
              </a:rPr>
              <a:t>十一</a:t>
            </a:r>
            <a:r>
              <a:rPr sz="1550" spc="-30" dirty="0">
                <a:latin typeface="宋体" panose="02010600030101010101" pitchFamily="2" charset="-122"/>
                <a:cs typeface="宋体" panose="02010600030101010101" pitchFamily="2" charset="-122"/>
              </a:rPr>
              <a:t>）2130104</a:t>
            </a:r>
            <a:r>
              <a:rPr sz="1550" spc="-20" dirty="0">
                <a:latin typeface="宋体" panose="02010600030101010101" pitchFamily="2" charset="-122"/>
                <a:cs typeface="宋体" panose="02010600030101010101" pitchFamily="2" charset="-122"/>
              </a:rPr>
              <a:t>-事业运行支出 </a:t>
            </a:r>
            <a:r>
              <a:rPr sz="1550" dirty="0">
                <a:latin typeface="宋体" panose="02010600030101010101" pitchFamily="2" charset="-122"/>
                <a:cs typeface="宋体" panose="02010600030101010101" pitchFamily="2" charset="-122"/>
              </a:rPr>
              <a:t>151.48</a:t>
            </a:r>
            <a:r>
              <a:rPr sz="1550" spc="-55" dirty="0">
                <a:latin typeface="宋体" panose="02010600030101010101" pitchFamily="2" charset="-122"/>
                <a:cs typeface="宋体" panose="02010600030101010101" pitchFamily="2" charset="-122"/>
              </a:rPr>
              <a:t> 万元，较上年决算</a:t>
            </a:r>
            <a:r>
              <a:rPr sz="1550" spc="5" dirty="0">
                <a:latin typeface="宋体" panose="02010600030101010101" pitchFamily="2" charset="-122"/>
                <a:cs typeface="宋体" panose="02010600030101010101" pitchFamily="2" charset="-122"/>
              </a:rPr>
              <a:t>数增加 </a:t>
            </a:r>
            <a:r>
              <a:rPr sz="1550" dirty="0">
                <a:latin typeface="宋体" panose="02010600030101010101" pitchFamily="2" charset="-122"/>
                <a:cs typeface="宋体" panose="02010600030101010101" pitchFamily="2" charset="-122"/>
              </a:rPr>
              <a:t>13.76</a:t>
            </a:r>
            <a:r>
              <a:rPr sz="1550" spc="-5" dirty="0">
                <a:latin typeface="宋体" panose="02010600030101010101" pitchFamily="2" charset="-122"/>
                <a:cs typeface="宋体" panose="02010600030101010101" pitchFamily="2" charset="-122"/>
              </a:rPr>
              <a:t> 万元，增长 </a:t>
            </a:r>
            <a:r>
              <a:rPr sz="1550" dirty="0">
                <a:latin typeface="宋体" panose="02010600030101010101" pitchFamily="2" charset="-122"/>
                <a:cs typeface="宋体" panose="02010600030101010101" pitchFamily="2" charset="-122"/>
              </a:rPr>
              <a:t>9.99</a:t>
            </a:r>
            <a:r>
              <a:rPr sz="1550" spc="5" dirty="0">
                <a:latin typeface="宋体" panose="02010600030101010101" pitchFamily="2" charset="-122"/>
                <a:cs typeface="宋体" panose="02010600030101010101" pitchFamily="2" charset="-122"/>
              </a:rPr>
              <a:t>%。主要原因是人员及其工资、</a:t>
            </a:r>
            <a:r>
              <a:rPr sz="1550" spc="30" dirty="0">
                <a:latin typeface="宋体" panose="02010600030101010101" pitchFamily="2" charset="-122"/>
                <a:cs typeface="宋体" panose="02010600030101010101" pitchFamily="2" charset="-122"/>
              </a:rPr>
              <a:t>奖金变动，造成该项目增加。</a:t>
            </a:r>
            <a:endParaRPr sz="1550">
              <a:latin typeface="宋体" panose="02010600030101010101" pitchFamily="2" charset="-122"/>
              <a:cs typeface="宋体" panose="02010600030101010101" pitchFamily="2" charset="-122"/>
            </a:endParaRPr>
          </a:p>
          <a:p>
            <a:pPr marL="12700" marR="109855" indent="305435" algn="just">
              <a:lnSpc>
                <a:spcPct val="161000"/>
              </a:lnSpc>
            </a:pPr>
            <a:r>
              <a:rPr sz="1550" spc="85" dirty="0">
                <a:latin typeface="宋体" panose="02010600030101010101" pitchFamily="2" charset="-122"/>
                <a:cs typeface="宋体" panose="02010600030101010101" pitchFamily="2" charset="-122"/>
              </a:rPr>
              <a:t>（</a:t>
            </a:r>
            <a:r>
              <a:rPr sz="1550" spc="15" dirty="0">
                <a:latin typeface="宋体" panose="02010600030101010101" pitchFamily="2" charset="-122"/>
                <a:cs typeface="宋体" panose="02010600030101010101" pitchFamily="2" charset="-122"/>
              </a:rPr>
              <a:t>十二</a:t>
            </a:r>
            <a:r>
              <a:rPr sz="1550" spc="20" dirty="0">
                <a:latin typeface="宋体" panose="02010600030101010101" pitchFamily="2" charset="-122"/>
                <a:cs typeface="宋体" panose="02010600030101010101" pitchFamily="2" charset="-122"/>
              </a:rPr>
              <a:t>）2130199</a:t>
            </a:r>
            <a:r>
              <a:rPr sz="1550" spc="-10" dirty="0">
                <a:latin typeface="宋体" panose="02010600030101010101" pitchFamily="2" charset="-122"/>
                <a:cs typeface="宋体" panose="02010600030101010101" pitchFamily="2" charset="-122"/>
              </a:rPr>
              <a:t>-其他农业农村支出 </a:t>
            </a:r>
            <a:r>
              <a:rPr sz="1550" spc="15" dirty="0">
                <a:latin typeface="宋体" panose="02010600030101010101" pitchFamily="2" charset="-122"/>
                <a:cs typeface="宋体" panose="02010600030101010101" pitchFamily="2" charset="-122"/>
              </a:rPr>
              <a:t>49.61</a:t>
            </a:r>
            <a:r>
              <a:rPr sz="1550" spc="-25" dirty="0">
                <a:latin typeface="宋体" panose="02010600030101010101" pitchFamily="2" charset="-122"/>
                <a:cs typeface="宋体" panose="02010600030101010101" pitchFamily="2" charset="-122"/>
              </a:rPr>
              <a:t> 万元，较上年决算数减少 </a:t>
            </a:r>
            <a:r>
              <a:rPr sz="1550" spc="5" dirty="0">
                <a:latin typeface="宋体" panose="02010600030101010101" pitchFamily="2" charset="-122"/>
                <a:cs typeface="宋体" panose="02010600030101010101" pitchFamily="2" charset="-122"/>
              </a:rPr>
              <a:t>138.61</a:t>
            </a:r>
            <a:r>
              <a:rPr sz="1550" spc="-105" dirty="0">
                <a:latin typeface="宋体" panose="02010600030101010101" pitchFamily="2" charset="-122"/>
                <a:cs typeface="宋体" panose="02010600030101010101" pitchFamily="2" charset="-122"/>
              </a:rPr>
              <a:t> 万元，下降 </a:t>
            </a:r>
            <a:r>
              <a:rPr sz="1550" spc="15" dirty="0">
                <a:latin typeface="宋体" panose="02010600030101010101" pitchFamily="2" charset="-122"/>
                <a:cs typeface="宋体" panose="02010600030101010101" pitchFamily="2" charset="-122"/>
              </a:rPr>
              <a:t>73.64%。主要原因是本年高标准农田项目、农村人居环境整治、耕地力保护等支出减少。</a:t>
            </a:r>
            <a:endParaRPr sz="1550">
              <a:latin typeface="宋体" panose="02010600030101010101" pitchFamily="2" charset="-122"/>
              <a:cs typeface="宋体" panose="02010600030101010101" pitchFamily="2" charset="-122"/>
            </a:endParaRPr>
          </a:p>
          <a:p>
            <a:pPr marL="12700" marR="106045" indent="305435" algn="just">
              <a:lnSpc>
                <a:spcPct val="161000"/>
              </a:lnSpc>
            </a:pPr>
            <a:r>
              <a:rPr sz="1550" spc="85" dirty="0">
                <a:latin typeface="宋体" panose="02010600030101010101" pitchFamily="2" charset="-122"/>
                <a:cs typeface="宋体" panose="02010600030101010101" pitchFamily="2" charset="-122"/>
              </a:rPr>
              <a:t>（</a:t>
            </a:r>
            <a:r>
              <a:rPr sz="1550" spc="50" dirty="0">
                <a:latin typeface="宋体" panose="02010600030101010101" pitchFamily="2" charset="-122"/>
                <a:cs typeface="宋体" panose="02010600030101010101" pitchFamily="2" charset="-122"/>
              </a:rPr>
              <a:t>十三</a:t>
            </a:r>
            <a:r>
              <a:rPr sz="1550" spc="20" dirty="0">
                <a:latin typeface="宋体" panose="02010600030101010101" pitchFamily="2" charset="-122"/>
                <a:cs typeface="宋体" panose="02010600030101010101" pitchFamily="2" charset="-122"/>
              </a:rPr>
              <a:t>）2130701-对村级公益事业建设的补助支出 </a:t>
            </a:r>
            <a:r>
              <a:rPr sz="1550" dirty="0">
                <a:latin typeface="宋体" panose="02010600030101010101" pitchFamily="2" charset="-122"/>
                <a:cs typeface="宋体" panose="02010600030101010101" pitchFamily="2" charset="-122"/>
              </a:rPr>
              <a:t>15.00</a:t>
            </a:r>
            <a:r>
              <a:rPr sz="1550" spc="-15" dirty="0">
                <a:latin typeface="宋体" panose="02010600030101010101" pitchFamily="2" charset="-122"/>
                <a:cs typeface="宋体" panose="02010600030101010101" pitchFamily="2" charset="-122"/>
              </a:rPr>
              <a:t>万元，较上年决算数减少 </a:t>
            </a:r>
            <a:r>
              <a:rPr sz="1550" spc="5" dirty="0">
                <a:latin typeface="宋体" panose="02010600030101010101" pitchFamily="2" charset="-122"/>
                <a:cs typeface="宋体" panose="02010600030101010101" pitchFamily="2" charset="-122"/>
              </a:rPr>
              <a:t>129.00</a:t>
            </a:r>
            <a:r>
              <a:rPr sz="1550" spc="-95" dirty="0">
                <a:latin typeface="宋体" panose="02010600030101010101" pitchFamily="2" charset="-122"/>
                <a:cs typeface="宋体" panose="02010600030101010101" pitchFamily="2" charset="-122"/>
              </a:rPr>
              <a:t> 万元，下降 </a:t>
            </a:r>
            <a:r>
              <a:rPr sz="1550" spc="5" dirty="0">
                <a:latin typeface="宋体" panose="02010600030101010101" pitchFamily="2" charset="-122"/>
                <a:cs typeface="宋体" panose="02010600030101010101" pitchFamily="2" charset="-122"/>
              </a:rPr>
              <a:t>89.58</a:t>
            </a:r>
            <a:r>
              <a:rPr sz="1550" spc="10" dirty="0">
                <a:latin typeface="宋体" panose="02010600030101010101" pitchFamily="2" charset="-122"/>
                <a:cs typeface="宋体" panose="02010600030101010101" pitchFamily="2" charset="-122"/>
              </a:rPr>
              <a:t>%。主要原</a:t>
            </a:r>
            <a:r>
              <a:rPr sz="1550" spc="-75" dirty="0">
                <a:latin typeface="宋体" panose="02010600030101010101" pitchFamily="2" charset="-122"/>
                <a:cs typeface="宋体" panose="02010600030101010101" pitchFamily="2" charset="-122"/>
              </a:rPr>
              <a:t>因是 </a:t>
            </a:r>
            <a:r>
              <a:rPr sz="1550" spc="30" dirty="0">
                <a:latin typeface="宋体" panose="02010600030101010101" pitchFamily="2" charset="-122"/>
                <a:cs typeface="宋体" panose="02010600030101010101" pitchFamily="2" charset="-122"/>
              </a:rPr>
              <a:t>2023</a:t>
            </a:r>
            <a:r>
              <a:rPr sz="1550" dirty="0">
                <a:latin typeface="宋体" panose="02010600030101010101" pitchFamily="2" charset="-122"/>
                <a:cs typeface="宋体" panose="02010600030101010101" pitchFamily="2" charset="-122"/>
              </a:rPr>
              <a:t> 年第三批农村公益事业建设财政奖补建设项目支出</a:t>
            </a:r>
            <a:r>
              <a:rPr sz="1550" spc="90" dirty="0">
                <a:latin typeface="宋体" panose="02010600030101010101" pitchFamily="2" charset="-122"/>
                <a:cs typeface="宋体" panose="02010600030101010101" pitchFamily="2" charset="-122"/>
              </a:rPr>
              <a:t>减少。</a:t>
            </a:r>
            <a:endParaRPr sz="1550">
              <a:latin typeface="宋体" panose="02010600030101010101" pitchFamily="2" charset="-122"/>
              <a:cs typeface="宋体" panose="02010600030101010101" pitchFamily="2" charset="-122"/>
            </a:endParaRPr>
          </a:p>
          <a:p>
            <a:pPr marL="327660">
              <a:lnSpc>
                <a:spcPct val="100000"/>
              </a:lnSpc>
              <a:spcBef>
                <a:spcPts val="1145"/>
              </a:spcBef>
            </a:pPr>
            <a:r>
              <a:rPr sz="1550" spc="85" dirty="0">
                <a:latin typeface="宋体" panose="02010600030101010101" pitchFamily="2" charset="-122"/>
                <a:cs typeface="宋体" panose="02010600030101010101" pitchFamily="2" charset="-122"/>
              </a:rPr>
              <a:t>（</a:t>
            </a:r>
            <a:r>
              <a:rPr sz="1550" spc="120" dirty="0">
                <a:latin typeface="宋体" panose="02010600030101010101" pitchFamily="2" charset="-122"/>
                <a:cs typeface="宋体" panose="02010600030101010101" pitchFamily="2" charset="-122"/>
              </a:rPr>
              <a:t>十四</a:t>
            </a:r>
            <a:r>
              <a:rPr sz="1550" dirty="0">
                <a:latin typeface="宋体" panose="02010600030101010101" pitchFamily="2" charset="-122"/>
                <a:cs typeface="宋体" panose="02010600030101010101" pitchFamily="2" charset="-122"/>
              </a:rPr>
              <a:t>）</a:t>
            </a:r>
            <a:r>
              <a:rPr sz="1550" spc="-415" dirty="0">
                <a:latin typeface="宋体" panose="02010600030101010101" pitchFamily="2" charset="-122"/>
                <a:cs typeface="宋体" panose="02010600030101010101" pitchFamily="2" charset="-122"/>
              </a:rPr>
              <a:t> </a:t>
            </a:r>
            <a:r>
              <a:rPr sz="1550" dirty="0">
                <a:latin typeface="宋体" panose="02010600030101010101" pitchFamily="2" charset="-122"/>
                <a:cs typeface="宋体" panose="02010600030101010101" pitchFamily="2" charset="-122"/>
              </a:rPr>
              <a:t>2130705</a:t>
            </a:r>
            <a:r>
              <a:rPr sz="1550" spc="80" dirty="0">
                <a:latin typeface="宋体" panose="02010600030101010101" pitchFamily="2" charset="-122"/>
                <a:cs typeface="宋体" panose="02010600030101010101" pitchFamily="2" charset="-122"/>
              </a:rPr>
              <a:t>-对村民委员会和村党支部的补助支出</a:t>
            </a:r>
            <a:endParaRPr sz="1550">
              <a:latin typeface="宋体" panose="02010600030101010101" pitchFamily="2" charset="-122"/>
              <a:cs typeface="宋体" panose="02010600030101010101" pitchFamily="2" charset="-122"/>
            </a:endParaRPr>
          </a:p>
          <a:p>
            <a:pPr marL="12700" marR="109855">
              <a:lnSpc>
                <a:spcPct val="162000"/>
              </a:lnSpc>
            </a:pPr>
            <a:r>
              <a:rPr sz="1550" dirty="0">
                <a:latin typeface="宋体" panose="02010600030101010101" pitchFamily="2" charset="-122"/>
                <a:cs typeface="宋体" panose="02010600030101010101" pitchFamily="2" charset="-122"/>
              </a:rPr>
              <a:t>183.74</a:t>
            </a:r>
            <a:r>
              <a:rPr sz="1550" spc="-20" dirty="0">
                <a:latin typeface="宋体" panose="02010600030101010101" pitchFamily="2" charset="-122"/>
                <a:cs typeface="宋体" panose="02010600030101010101" pitchFamily="2" charset="-122"/>
              </a:rPr>
              <a:t> 万元，较上年决算数增加 </a:t>
            </a:r>
            <a:r>
              <a:rPr sz="1550" dirty="0">
                <a:latin typeface="宋体" panose="02010600030101010101" pitchFamily="2" charset="-122"/>
                <a:cs typeface="宋体" panose="02010600030101010101" pitchFamily="2" charset="-122"/>
              </a:rPr>
              <a:t>1.19</a:t>
            </a:r>
            <a:r>
              <a:rPr sz="1550" spc="-50" dirty="0">
                <a:latin typeface="宋体" panose="02010600030101010101" pitchFamily="2" charset="-122"/>
                <a:cs typeface="宋体" panose="02010600030101010101" pitchFamily="2" charset="-122"/>
              </a:rPr>
              <a:t> 万元，增长 </a:t>
            </a:r>
            <a:r>
              <a:rPr sz="1550" dirty="0">
                <a:latin typeface="宋体" panose="02010600030101010101" pitchFamily="2" charset="-122"/>
                <a:cs typeface="宋体" panose="02010600030101010101" pitchFamily="2" charset="-122"/>
              </a:rPr>
              <a:t>0.65</a:t>
            </a:r>
            <a:r>
              <a:rPr sz="1550" spc="-20" dirty="0">
                <a:latin typeface="宋体" panose="02010600030101010101" pitchFamily="2" charset="-122"/>
                <a:cs typeface="宋体" panose="02010600030101010101" pitchFamily="2" charset="-122"/>
              </a:rPr>
              <a:t>%。主</a:t>
            </a:r>
            <a:r>
              <a:rPr sz="1550" spc="20" dirty="0">
                <a:latin typeface="宋体" panose="02010600030101010101" pitchFamily="2" charset="-122"/>
                <a:cs typeface="宋体" panose="02010600030101010101" pitchFamily="2" charset="-122"/>
              </a:rPr>
              <a:t>要原因是各村村主干基本报酬支出增加。</a:t>
            </a:r>
            <a:endParaRPr sz="1550">
              <a:latin typeface="宋体" panose="02010600030101010101" pitchFamily="2" charset="-122"/>
              <a:cs typeface="宋体" panose="02010600030101010101" pitchFamily="2" charset="-122"/>
            </a:endParaRPr>
          </a:p>
          <a:p>
            <a:pPr marL="318135">
              <a:lnSpc>
                <a:spcPct val="100000"/>
              </a:lnSpc>
              <a:spcBef>
                <a:spcPts val="1145"/>
              </a:spcBef>
            </a:pPr>
            <a:r>
              <a:rPr sz="1550" spc="85" dirty="0">
                <a:latin typeface="宋体" panose="02010600030101010101" pitchFamily="2" charset="-122"/>
                <a:cs typeface="宋体" panose="02010600030101010101" pitchFamily="2" charset="-122"/>
              </a:rPr>
              <a:t>（</a:t>
            </a:r>
            <a:r>
              <a:rPr sz="1550" spc="40" dirty="0">
                <a:latin typeface="宋体" panose="02010600030101010101" pitchFamily="2" charset="-122"/>
                <a:cs typeface="宋体" panose="02010600030101010101" pitchFamily="2" charset="-122"/>
              </a:rPr>
              <a:t>十五</a:t>
            </a:r>
            <a:r>
              <a:rPr sz="1550" spc="-30" dirty="0">
                <a:latin typeface="宋体" panose="02010600030101010101" pitchFamily="2" charset="-122"/>
                <a:cs typeface="宋体" panose="02010600030101010101" pitchFamily="2" charset="-122"/>
              </a:rPr>
              <a:t>）2130799</a:t>
            </a:r>
            <a:r>
              <a:rPr sz="1550" spc="-15" dirty="0">
                <a:latin typeface="宋体" panose="02010600030101010101" pitchFamily="2" charset="-122"/>
                <a:cs typeface="宋体" panose="02010600030101010101" pitchFamily="2" charset="-122"/>
              </a:rPr>
              <a:t>-其他农村综合改革支出 </a:t>
            </a:r>
            <a:r>
              <a:rPr sz="1550" dirty="0">
                <a:latin typeface="宋体" panose="02010600030101010101" pitchFamily="2" charset="-122"/>
                <a:cs typeface="宋体" panose="02010600030101010101" pitchFamily="2" charset="-122"/>
              </a:rPr>
              <a:t>150.00</a:t>
            </a:r>
            <a:r>
              <a:rPr sz="1550" spc="-110" dirty="0">
                <a:latin typeface="宋体" panose="02010600030101010101" pitchFamily="2" charset="-122"/>
                <a:cs typeface="宋体" panose="02010600030101010101" pitchFamily="2" charset="-122"/>
              </a:rPr>
              <a:t> 万元，较</a:t>
            </a:r>
            <a:endParaRPr sz="1550">
              <a:latin typeface="宋体" panose="02010600030101010101" pitchFamily="2" charset="-122"/>
              <a:cs typeface="宋体" panose="02010600030101010101" pitchFamily="2" charset="-122"/>
            </a:endParaRPr>
          </a:p>
          <a:p>
            <a:pPr marL="12700" marR="109855">
              <a:lnSpc>
                <a:spcPct val="161000"/>
              </a:lnSpc>
            </a:pPr>
            <a:r>
              <a:rPr sz="1550" spc="-10" dirty="0">
                <a:latin typeface="宋体" panose="02010600030101010101" pitchFamily="2" charset="-122"/>
                <a:cs typeface="宋体" panose="02010600030101010101" pitchFamily="2" charset="-122"/>
              </a:rPr>
              <a:t>上年决算数净增加 </a:t>
            </a:r>
            <a:r>
              <a:rPr sz="1550" dirty="0">
                <a:latin typeface="宋体" panose="02010600030101010101" pitchFamily="2" charset="-122"/>
                <a:cs typeface="宋体" panose="02010600030101010101" pitchFamily="2" charset="-122"/>
              </a:rPr>
              <a:t>150.00</a:t>
            </a:r>
            <a:r>
              <a:rPr sz="1550" spc="-114" dirty="0">
                <a:latin typeface="宋体" panose="02010600030101010101" pitchFamily="2" charset="-122"/>
                <a:cs typeface="宋体" panose="02010600030101010101" pitchFamily="2" charset="-122"/>
              </a:rPr>
              <a:t> 万元。主要原因是 </a:t>
            </a:r>
            <a:r>
              <a:rPr sz="1550" dirty="0">
                <a:latin typeface="宋体" panose="02010600030101010101" pitchFamily="2" charset="-122"/>
                <a:cs typeface="宋体" panose="02010600030101010101" pitchFamily="2" charset="-122"/>
              </a:rPr>
              <a:t>2023</a:t>
            </a:r>
            <a:r>
              <a:rPr sz="1550" spc="-45" dirty="0">
                <a:latin typeface="宋体" panose="02010600030101010101" pitchFamily="2" charset="-122"/>
                <a:cs typeface="宋体" panose="02010600030101010101" pitchFamily="2" charset="-122"/>
              </a:rPr>
              <a:t> 年产业振兴</a:t>
            </a:r>
            <a:r>
              <a:rPr sz="1550" spc="35" dirty="0">
                <a:latin typeface="宋体" panose="02010600030101010101" pitchFamily="2" charset="-122"/>
                <a:cs typeface="宋体" panose="02010600030101010101" pitchFamily="2" charset="-122"/>
              </a:rPr>
              <a:t>示范村补助资金支出增加。</a:t>
            </a:r>
            <a:endParaRPr sz="1550">
              <a:latin typeface="宋体" panose="02010600030101010101" pitchFamily="2" charset="-122"/>
              <a:cs typeface="宋体" panose="02010600030101010101" pitchFamily="2" charset="-122"/>
            </a:endParaRPr>
          </a:p>
          <a:p>
            <a:pPr marL="318135">
              <a:lnSpc>
                <a:spcPct val="100000"/>
              </a:lnSpc>
              <a:spcBef>
                <a:spcPts val="1140"/>
              </a:spcBef>
            </a:pPr>
            <a:r>
              <a:rPr sz="1550" spc="85" dirty="0">
                <a:latin typeface="宋体" panose="02010600030101010101" pitchFamily="2" charset="-122"/>
                <a:cs typeface="宋体" panose="02010600030101010101" pitchFamily="2" charset="-122"/>
              </a:rPr>
              <a:t>（</a:t>
            </a:r>
            <a:r>
              <a:rPr sz="1550" dirty="0">
                <a:latin typeface="宋体" panose="02010600030101010101" pitchFamily="2" charset="-122"/>
                <a:cs typeface="宋体" panose="02010600030101010101" pitchFamily="2" charset="-122"/>
              </a:rPr>
              <a:t>十六）2210201</a:t>
            </a:r>
            <a:r>
              <a:rPr sz="1550" spc="5" dirty="0">
                <a:latin typeface="宋体" panose="02010600030101010101" pitchFamily="2" charset="-122"/>
                <a:cs typeface="宋体" panose="02010600030101010101" pitchFamily="2" charset="-122"/>
              </a:rPr>
              <a:t>-住房公积金支出 </a:t>
            </a:r>
            <a:r>
              <a:rPr sz="1550" dirty="0">
                <a:latin typeface="宋体" panose="02010600030101010101" pitchFamily="2" charset="-122"/>
                <a:cs typeface="宋体" panose="02010600030101010101" pitchFamily="2" charset="-122"/>
              </a:rPr>
              <a:t>35.43</a:t>
            </a:r>
            <a:r>
              <a:rPr sz="1550" spc="-10" dirty="0">
                <a:latin typeface="宋体" panose="02010600030101010101" pitchFamily="2" charset="-122"/>
                <a:cs typeface="宋体" panose="02010600030101010101" pitchFamily="2" charset="-122"/>
              </a:rPr>
              <a:t> 万元，较上年决</a:t>
            </a:r>
            <a:endParaRPr sz="1550">
              <a:latin typeface="宋体" panose="02010600030101010101" pitchFamily="2" charset="-122"/>
              <a:cs typeface="宋体" panose="02010600030101010101" pitchFamily="2" charset="-122"/>
            </a:endParaRPr>
          </a:p>
          <a:p>
            <a:pPr marL="12700">
              <a:lnSpc>
                <a:spcPct val="100000"/>
              </a:lnSpc>
              <a:spcBef>
                <a:spcPts val="1145"/>
              </a:spcBef>
            </a:pPr>
            <a:r>
              <a:rPr sz="1550" spc="-10" dirty="0">
                <a:latin typeface="宋体" panose="02010600030101010101" pitchFamily="2" charset="-122"/>
                <a:cs typeface="宋体" panose="02010600030101010101" pitchFamily="2" charset="-122"/>
              </a:rPr>
              <a:t>算数减少 </a:t>
            </a:r>
            <a:r>
              <a:rPr sz="1550" dirty="0">
                <a:latin typeface="宋体" panose="02010600030101010101" pitchFamily="2" charset="-122"/>
                <a:cs typeface="宋体" panose="02010600030101010101" pitchFamily="2" charset="-122"/>
              </a:rPr>
              <a:t>2.31</a:t>
            </a:r>
            <a:r>
              <a:rPr sz="1550" spc="-40" dirty="0">
                <a:latin typeface="宋体" panose="02010600030101010101" pitchFamily="2" charset="-122"/>
                <a:cs typeface="宋体" panose="02010600030101010101" pitchFamily="2" charset="-122"/>
              </a:rPr>
              <a:t> 万元，下降 </a:t>
            </a:r>
            <a:r>
              <a:rPr sz="1550" dirty="0">
                <a:latin typeface="宋体" panose="02010600030101010101" pitchFamily="2" charset="-122"/>
                <a:cs typeface="宋体" panose="02010600030101010101" pitchFamily="2" charset="-122"/>
              </a:rPr>
              <a:t>6.12</a:t>
            </a:r>
            <a:r>
              <a:rPr sz="1550" spc="-5" dirty="0">
                <a:latin typeface="宋体" panose="02010600030101010101" pitchFamily="2" charset="-122"/>
                <a:cs typeface="宋体" panose="02010600030101010101" pitchFamily="2" charset="-122"/>
              </a:rPr>
              <a:t>%。主要原因是本年度 </a:t>
            </a:r>
            <a:r>
              <a:rPr sz="1550" dirty="0">
                <a:latin typeface="宋体" panose="02010600030101010101" pitchFamily="2" charset="-122"/>
                <a:cs typeface="宋体" panose="02010600030101010101" pitchFamily="2" charset="-122"/>
              </a:rPr>
              <a:t>2</a:t>
            </a:r>
            <a:r>
              <a:rPr sz="1550" spc="-95" dirty="0">
                <a:latin typeface="宋体" panose="02010600030101010101" pitchFamily="2" charset="-122"/>
                <a:cs typeface="宋体" panose="02010600030101010101" pitchFamily="2" charset="-122"/>
              </a:rPr>
              <a:t> 名人</a:t>
            </a:r>
            <a:endParaRPr sz="1550">
              <a:latin typeface="宋体" panose="02010600030101010101" pitchFamily="2" charset="-122"/>
              <a:cs typeface="宋体" panose="02010600030101010101" pitchFamily="2" charset="-122"/>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p:nvPr/>
        </p:nvSpPr>
        <p:spPr>
          <a:xfrm>
            <a:off x="3691001" y="9930765"/>
            <a:ext cx="203200" cy="139700"/>
          </a:xfrm>
          <a:prstGeom prst="rect">
            <a:avLst/>
          </a:prstGeom>
        </p:spPr>
        <p:txBody>
          <a:bodyPr vert="horz" wrap="square" lIns="0" tIns="0" rIns="0" bIns="0" rtlCol="0">
            <a:spAutoFit/>
          </a:bodyPr>
          <a:lstStyle/>
          <a:p>
            <a:pPr marL="38100">
              <a:lnSpc>
                <a:spcPts val="955"/>
              </a:lnSpc>
            </a:pPr>
            <a:r>
              <a:rPr sz="900" spc="-25" dirty="0">
                <a:latin typeface="Calibri" panose="020F0502020204030204"/>
                <a:cs typeface="Calibri" panose="020F0502020204030204"/>
              </a:rPr>
              <a:t>26</a:t>
            </a:r>
            <a:endParaRPr sz="900">
              <a:latin typeface="Calibri" panose="020F0502020204030204"/>
              <a:cs typeface="Calibri" panose="020F0502020204030204"/>
            </a:endParaRPr>
          </a:p>
        </p:txBody>
      </p:sp>
      <p:sp>
        <p:nvSpPr>
          <p:cNvPr id="2" name="object 2"/>
          <p:cNvSpPr txBox="1"/>
          <p:nvPr/>
        </p:nvSpPr>
        <p:spPr>
          <a:xfrm>
            <a:off x="1064894" y="1028508"/>
            <a:ext cx="5433695" cy="8415020"/>
          </a:xfrm>
          <a:prstGeom prst="rect">
            <a:avLst/>
          </a:prstGeom>
        </p:spPr>
        <p:txBody>
          <a:bodyPr vert="horz" wrap="square" lIns="0" tIns="156845" rIns="0" bIns="0" rtlCol="0">
            <a:spAutoFit/>
          </a:bodyPr>
          <a:lstStyle/>
          <a:p>
            <a:pPr marL="12700">
              <a:lnSpc>
                <a:spcPct val="100000"/>
              </a:lnSpc>
              <a:spcBef>
                <a:spcPts val="1235"/>
              </a:spcBef>
            </a:pPr>
            <a:r>
              <a:rPr sz="1550" spc="25" dirty="0">
                <a:latin typeface="宋体" panose="02010600030101010101" pitchFamily="2" charset="-122"/>
                <a:cs typeface="宋体" panose="02010600030101010101" pitchFamily="2" charset="-122"/>
              </a:rPr>
              <a:t>员调出，相应的住房公积金经费减少。</a:t>
            </a:r>
            <a:endParaRPr sz="1550">
              <a:latin typeface="宋体" panose="02010600030101010101" pitchFamily="2" charset="-122"/>
              <a:cs typeface="宋体" panose="02010600030101010101" pitchFamily="2" charset="-122"/>
            </a:endParaRPr>
          </a:p>
          <a:p>
            <a:pPr marL="12700" marR="5080" indent="305435" algn="just">
              <a:lnSpc>
                <a:spcPct val="161000"/>
              </a:lnSpc>
            </a:pPr>
            <a:r>
              <a:rPr sz="1550" spc="85" dirty="0">
                <a:latin typeface="宋体" panose="02010600030101010101" pitchFamily="2" charset="-122"/>
                <a:cs typeface="宋体" panose="02010600030101010101" pitchFamily="2" charset="-122"/>
              </a:rPr>
              <a:t>（</a:t>
            </a:r>
            <a:r>
              <a:rPr sz="1550" spc="50" dirty="0">
                <a:latin typeface="宋体" panose="02010600030101010101" pitchFamily="2" charset="-122"/>
                <a:cs typeface="宋体" panose="02010600030101010101" pitchFamily="2" charset="-122"/>
              </a:rPr>
              <a:t>十七</a:t>
            </a:r>
            <a:r>
              <a:rPr sz="1550" spc="-25" dirty="0">
                <a:latin typeface="宋体" panose="02010600030101010101" pitchFamily="2" charset="-122"/>
                <a:cs typeface="宋体" panose="02010600030101010101" pitchFamily="2" charset="-122"/>
              </a:rPr>
              <a:t>）2240299</a:t>
            </a:r>
            <a:r>
              <a:rPr sz="1550" spc="-15" dirty="0">
                <a:latin typeface="宋体" panose="02010600030101010101" pitchFamily="2" charset="-122"/>
                <a:cs typeface="宋体" panose="02010600030101010101" pitchFamily="2" charset="-122"/>
              </a:rPr>
              <a:t>-其他消防救援事务支出 </a:t>
            </a:r>
            <a:r>
              <a:rPr sz="1550" spc="10" dirty="0">
                <a:latin typeface="宋体" panose="02010600030101010101" pitchFamily="2" charset="-122"/>
                <a:cs typeface="宋体" panose="02010600030101010101" pitchFamily="2" charset="-122"/>
              </a:rPr>
              <a:t>3.75</a:t>
            </a:r>
            <a:r>
              <a:rPr sz="1550" spc="-105" dirty="0">
                <a:latin typeface="宋体" panose="02010600030101010101" pitchFamily="2" charset="-122"/>
                <a:cs typeface="宋体" panose="02010600030101010101" pitchFamily="2" charset="-122"/>
              </a:rPr>
              <a:t> 万元，较上</a:t>
            </a:r>
            <a:r>
              <a:rPr sz="1550" dirty="0">
                <a:latin typeface="宋体" panose="02010600030101010101" pitchFamily="2" charset="-122"/>
                <a:cs typeface="宋体" panose="02010600030101010101" pitchFamily="2" charset="-122"/>
              </a:rPr>
              <a:t>年决算数增加 </a:t>
            </a:r>
            <a:r>
              <a:rPr sz="1550" spc="10" dirty="0">
                <a:latin typeface="宋体" panose="02010600030101010101" pitchFamily="2" charset="-122"/>
                <a:cs typeface="宋体" panose="02010600030101010101" pitchFamily="2" charset="-122"/>
              </a:rPr>
              <a:t>3.32</a:t>
            </a:r>
            <a:r>
              <a:rPr sz="1550" spc="-35" dirty="0">
                <a:latin typeface="宋体" panose="02010600030101010101" pitchFamily="2" charset="-122"/>
                <a:cs typeface="宋体" panose="02010600030101010101" pitchFamily="2" charset="-122"/>
              </a:rPr>
              <a:t> 万元，增长 </a:t>
            </a:r>
            <a:r>
              <a:rPr sz="1550" spc="5" dirty="0">
                <a:latin typeface="宋体" panose="02010600030101010101" pitchFamily="2" charset="-122"/>
                <a:cs typeface="宋体" panose="02010600030101010101" pitchFamily="2" charset="-122"/>
              </a:rPr>
              <a:t>772.09</a:t>
            </a:r>
            <a:r>
              <a:rPr sz="1550" spc="25" dirty="0">
                <a:latin typeface="宋体" panose="02010600030101010101" pitchFamily="2" charset="-122"/>
                <a:cs typeface="宋体" panose="02010600030101010101" pitchFamily="2" charset="-122"/>
              </a:rPr>
              <a:t>%。主要原因是消防车</a:t>
            </a:r>
            <a:r>
              <a:rPr sz="1550" spc="45" dirty="0">
                <a:latin typeface="宋体" panose="02010600030101010101" pitchFamily="2" charset="-122"/>
                <a:cs typeface="宋体" panose="02010600030101010101" pitchFamily="2" charset="-122"/>
              </a:rPr>
              <a:t>辆维护运行费支出增加。</a:t>
            </a:r>
            <a:endParaRPr sz="1550">
              <a:latin typeface="宋体" panose="02010600030101010101" pitchFamily="2" charset="-122"/>
              <a:cs typeface="宋体" panose="02010600030101010101" pitchFamily="2" charset="-122"/>
            </a:endParaRPr>
          </a:p>
          <a:p>
            <a:pPr marL="318135" algn="just">
              <a:lnSpc>
                <a:spcPct val="100000"/>
              </a:lnSpc>
              <a:spcBef>
                <a:spcPts val="1145"/>
              </a:spcBef>
            </a:pPr>
            <a:r>
              <a:rPr sz="1550" spc="85" dirty="0">
                <a:latin typeface="宋体" panose="02010600030101010101" pitchFamily="2" charset="-122"/>
                <a:cs typeface="宋体" panose="02010600030101010101" pitchFamily="2" charset="-122"/>
              </a:rPr>
              <a:t>（</a:t>
            </a:r>
            <a:r>
              <a:rPr sz="1550" spc="40" dirty="0">
                <a:latin typeface="宋体" panose="02010600030101010101" pitchFamily="2" charset="-122"/>
                <a:cs typeface="宋体" panose="02010600030101010101" pitchFamily="2" charset="-122"/>
              </a:rPr>
              <a:t>十八</a:t>
            </a:r>
            <a:r>
              <a:rPr sz="1550" spc="-30" dirty="0">
                <a:latin typeface="宋体" panose="02010600030101010101" pitchFamily="2" charset="-122"/>
                <a:cs typeface="宋体" panose="02010600030101010101" pitchFamily="2" charset="-122"/>
              </a:rPr>
              <a:t>）2240703</a:t>
            </a:r>
            <a:r>
              <a:rPr sz="1550" spc="-15" dirty="0">
                <a:latin typeface="宋体" panose="02010600030101010101" pitchFamily="2" charset="-122"/>
                <a:cs typeface="宋体" panose="02010600030101010101" pitchFamily="2" charset="-122"/>
              </a:rPr>
              <a:t>-自然灾害救灾补助支出 </a:t>
            </a:r>
            <a:r>
              <a:rPr sz="1550" dirty="0">
                <a:latin typeface="宋体" panose="02010600030101010101" pitchFamily="2" charset="-122"/>
                <a:cs typeface="宋体" panose="02010600030101010101" pitchFamily="2" charset="-122"/>
              </a:rPr>
              <a:t>1.50</a:t>
            </a:r>
            <a:r>
              <a:rPr sz="1550" spc="-95" dirty="0">
                <a:latin typeface="宋体" panose="02010600030101010101" pitchFamily="2" charset="-122"/>
                <a:cs typeface="宋体" panose="02010600030101010101" pitchFamily="2" charset="-122"/>
              </a:rPr>
              <a:t> 万元，较上</a:t>
            </a:r>
            <a:endParaRPr sz="1550">
              <a:latin typeface="宋体" panose="02010600030101010101" pitchFamily="2" charset="-122"/>
              <a:cs typeface="宋体" panose="02010600030101010101" pitchFamily="2" charset="-122"/>
            </a:endParaRPr>
          </a:p>
          <a:p>
            <a:pPr marL="12700" marR="5080" algn="just">
              <a:lnSpc>
                <a:spcPts val="3000"/>
              </a:lnSpc>
              <a:spcBef>
                <a:spcPts val="290"/>
              </a:spcBef>
            </a:pPr>
            <a:r>
              <a:rPr sz="1550" spc="-20" dirty="0">
                <a:latin typeface="宋体" panose="02010600030101010101" pitchFamily="2" charset="-122"/>
                <a:cs typeface="宋体" panose="02010600030101010101" pitchFamily="2" charset="-122"/>
              </a:rPr>
              <a:t>年决算数净增加 </a:t>
            </a:r>
            <a:r>
              <a:rPr sz="1550" spc="30" dirty="0">
                <a:latin typeface="宋体" panose="02010600030101010101" pitchFamily="2" charset="-122"/>
                <a:cs typeface="宋体" panose="02010600030101010101" pitchFamily="2" charset="-122"/>
              </a:rPr>
              <a:t>1.50</a:t>
            </a:r>
            <a:r>
              <a:rPr sz="1550" spc="-135" dirty="0">
                <a:latin typeface="宋体" panose="02010600030101010101" pitchFamily="2" charset="-122"/>
                <a:cs typeface="宋体" panose="02010600030101010101" pitchFamily="2" charset="-122"/>
              </a:rPr>
              <a:t> 万元。主要原因是 </a:t>
            </a:r>
            <a:r>
              <a:rPr sz="1550" spc="30" dirty="0">
                <a:latin typeface="宋体" panose="02010600030101010101" pitchFamily="2" charset="-122"/>
                <a:cs typeface="宋体" panose="02010600030101010101" pitchFamily="2" charset="-122"/>
              </a:rPr>
              <a:t>2023</a:t>
            </a:r>
            <a:r>
              <a:rPr sz="1550" spc="-35" dirty="0">
                <a:latin typeface="宋体" panose="02010600030101010101" pitchFamily="2" charset="-122"/>
                <a:cs typeface="宋体" panose="02010600030101010101" pitchFamily="2" charset="-122"/>
              </a:rPr>
              <a:t> 年中央自然灾害</a:t>
            </a:r>
            <a:r>
              <a:rPr sz="1550" spc="55" dirty="0">
                <a:latin typeface="宋体" panose="02010600030101010101" pitchFamily="2" charset="-122"/>
                <a:cs typeface="宋体" panose="02010600030101010101" pitchFamily="2" charset="-122"/>
              </a:rPr>
              <a:t>救灾资金支出增加。</a:t>
            </a:r>
            <a:endParaRPr sz="1550">
              <a:latin typeface="宋体" panose="02010600030101010101" pitchFamily="2" charset="-122"/>
              <a:cs typeface="宋体" panose="02010600030101010101" pitchFamily="2" charset="-122"/>
            </a:endParaRPr>
          </a:p>
          <a:p>
            <a:pPr marL="12700" marR="5080" indent="305435" algn="just">
              <a:lnSpc>
                <a:spcPts val="3000"/>
              </a:lnSpc>
              <a:spcBef>
                <a:spcPts val="5"/>
              </a:spcBef>
            </a:pPr>
            <a:r>
              <a:rPr sz="1550" spc="85" dirty="0">
                <a:latin typeface="宋体" panose="02010600030101010101" pitchFamily="2" charset="-122"/>
                <a:cs typeface="宋体" panose="02010600030101010101" pitchFamily="2" charset="-122"/>
              </a:rPr>
              <a:t>（</a:t>
            </a:r>
            <a:r>
              <a:rPr sz="1550" spc="50" dirty="0">
                <a:latin typeface="宋体" panose="02010600030101010101" pitchFamily="2" charset="-122"/>
                <a:cs typeface="宋体" panose="02010600030101010101" pitchFamily="2" charset="-122"/>
              </a:rPr>
              <a:t>十九</a:t>
            </a:r>
            <a:r>
              <a:rPr sz="1550" spc="-25" dirty="0">
                <a:latin typeface="宋体" panose="02010600030101010101" pitchFamily="2" charset="-122"/>
                <a:cs typeface="宋体" panose="02010600030101010101" pitchFamily="2" charset="-122"/>
              </a:rPr>
              <a:t>）2010302</a:t>
            </a:r>
            <a:r>
              <a:rPr sz="1550" spc="-15" dirty="0">
                <a:latin typeface="宋体" panose="02010600030101010101" pitchFamily="2" charset="-122"/>
                <a:cs typeface="宋体" panose="02010600030101010101" pitchFamily="2" charset="-122"/>
              </a:rPr>
              <a:t>-一般行政管理事务支出 </a:t>
            </a:r>
            <a:r>
              <a:rPr sz="1550" spc="10" dirty="0">
                <a:latin typeface="宋体" panose="02010600030101010101" pitchFamily="2" charset="-122"/>
                <a:cs typeface="宋体" panose="02010600030101010101" pitchFamily="2" charset="-122"/>
              </a:rPr>
              <a:t>0.00</a:t>
            </a:r>
            <a:r>
              <a:rPr sz="1550" spc="-105" dirty="0">
                <a:latin typeface="宋体" panose="02010600030101010101" pitchFamily="2" charset="-122"/>
                <a:cs typeface="宋体" panose="02010600030101010101" pitchFamily="2" charset="-122"/>
              </a:rPr>
              <a:t> 万元，较上</a:t>
            </a:r>
            <a:r>
              <a:rPr sz="1550" spc="-25" dirty="0">
                <a:latin typeface="宋体" panose="02010600030101010101" pitchFamily="2" charset="-122"/>
                <a:cs typeface="宋体" panose="02010600030101010101" pitchFamily="2" charset="-122"/>
              </a:rPr>
              <a:t>年决算数减少 </a:t>
            </a:r>
            <a:r>
              <a:rPr sz="1550" spc="10" dirty="0">
                <a:latin typeface="宋体" panose="02010600030101010101" pitchFamily="2" charset="-122"/>
                <a:cs typeface="宋体" panose="02010600030101010101" pitchFamily="2" charset="-122"/>
              </a:rPr>
              <a:t>5.00</a:t>
            </a:r>
            <a:r>
              <a:rPr sz="1550" spc="-110" dirty="0">
                <a:latin typeface="宋体" panose="02010600030101010101" pitchFamily="2" charset="-122"/>
                <a:cs typeface="宋体" panose="02010600030101010101" pitchFamily="2" charset="-122"/>
              </a:rPr>
              <a:t> 万元，下降 </a:t>
            </a:r>
            <a:r>
              <a:rPr sz="1550" spc="20" dirty="0">
                <a:latin typeface="宋体" panose="02010600030101010101" pitchFamily="2" charset="-122"/>
                <a:cs typeface="宋体" panose="02010600030101010101" pitchFamily="2" charset="-122"/>
              </a:rPr>
              <a:t>100</a:t>
            </a:r>
            <a:r>
              <a:rPr sz="1550" spc="10" dirty="0">
                <a:latin typeface="宋体" panose="02010600030101010101" pitchFamily="2" charset="-122"/>
                <a:cs typeface="宋体" panose="02010600030101010101" pitchFamily="2" charset="-122"/>
              </a:rPr>
              <a:t>%。主要原因是本年度科目</a:t>
            </a:r>
            <a:r>
              <a:rPr sz="1550" spc="45" dirty="0">
                <a:latin typeface="宋体" panose="02010600030101010101" pitchFamily="2" charset="-122"/>
                <a:cs typeface="宋体" panose="02010600030101010101" pitchFamily="2" charset="-122"/>
              </a:rPr>
              <a:t>调整，项目费用支出减少。</a:t>
            </a:r>
            <a:endParaRPr sz="1550">
              <a:latin typeface="宋体" panose="02010600030101010101" pitchFamily="2" charset="-122"/>
              <a:cs typeface="宋体" panose="02010600030101010101" pitchFamily="2" charset="-122"/>
            </a:endParaRPr>
          </a:p>
          <a:p>
            <a:pPr marL="12700" marR="5080" indent="305435" algn="just">
              <a:lnSpc>
                <a:spcPts val="3000"/>
              </a:lnSpc>
              <a:spcBef>
                <a:spcPts val="10"/>
              </a:spcBef>
            </a:pPr>
            <a:r>
              <a:rPr sz="1550" spc="85" dirty="0">
                <a:latin typeface="宋体" panose="02010600030101010101" pitchFamily="2" charset="-122"/>
                <a:cs typeface="宋体" panose="02010600030101010101" pitchFamily="2" charset="-122"/>
              </a:rPr>
              <a:t>（</a:t>
            </a:r>
            <a:r>
              <a:rPr sz="1550" spc="50" dirty="0">
                <a:latin typeface="宋体" panose="02010600030101010101" pitchFamily="2" charset="-122"/>
                <a:cs typeface="宋体" panose="02010600030101010101" pitchFamily="2" charset="-122"/>
              </a:rPr>
              <a:t>二十</a:t>
            </a:r>
            <a:r>
              <a:rPr sz="1550" spc="-25" dirty="0">
                <a:latin typeface="宋体" panose="02010600030101010101" pitchFamily="2" charset="-122"/>
                <a:cs typeface="宋体" panose="02010600030101010101" pitchFamily="2" charset="-122"/>
              </a:rPr>
              <a:t>）2040299</a:t>
            </a:r>
            <a:r>
              <a:rPr sz="1550" spc="-35" dirty="0">
                <a:latin typeface="宋体" panose="02010600030101010101" pitchFamily="2" charset="-122"/>
                <a:cs typeface="宋体" panose="02010600030101010101" pitchFamily="2" charset="-122"/>
              </a:rPr>
              <a:t>-其他公安支出 </a:t>
            </a:r>
            <a:r>
              <a:rPr sz="1550" spc="30" dirty="0">
                <a:latin typeface="宋体" panose="02010600030101010101" pitchFamily="2" charset="-122"/>
                <a:cs typeface="宋体" panose="02010600030101010101" pitchFamily="2" charset="-122"/>
              </a:rPr>
              <a:t>0.00</a:t>
            </a:r>
            <a:r>
              <a:rPr sz="1550" spc="-60" dirty="0">
                <a:latin typeface="宋体" panose="02010600030101010101" pitchFamily="2" charset="-122"/>
                <a:cs typeface="宋体" panose="02010600030101010101" pitchFamily="2" charset="-122"/>
              </a:rPr>
              <a:t> 万元，较上年决算数</a:t>
            </a:r>
            <a:r>
              <a:rPr sz="1550" spc="-75" dirty="0">
                <a:latin typeface="宋体" panose="02010600030101010101" pitchFamily="2" charset="-122"/>
                <a:cs typeface="宋体" panose="02010600030101010101" pitchFamily="2" charset="-122"/>
              </a:rPr>
              <a:t>减少 </a:t>
            </a:r>
            <a:r>
              <a:rPr sz="1550" spc="10" dirty="0">
                <a:latin typeface="宋体" panose="02010600030101010101" pitchFamily="2" charset="-122"/>
                <a:cs typeface="宋体" panose="02010600030101010101" pitchFamily="2" charset="-122"/>
              </a:rPr>
              <a:t>9.92</a:t>
            </a:r>
            <a:r>
              <a:rPr sz="1550" spc="-100" dirty="0">
                <a:latin typeface="宋体" panose="02010600030101010101" pitchFamily="2" charset="-122"/>
                <a:cs typeface="宋体" panose="02010600030101010101" pitchFamily="2" charset="-122"/>
              </a:rPr>
              <a:t> 万元，下降 </a:t>
            </a:r>
            <a:r>
              <a:rPr sz="1550" spc="5" dirty="0">
                <a:latin typeface="宋体" panose="02010600030101010101" pitchFamily="2" charset="-122"/>
                <a:cs typeface="宋体" panose="02010600030101010101" pitchFamily="2" charset="-122"/>
              </a:rPr>
              <a:t>100%。主要原因是本年度科目调整，项</a:t>
            </a:r>
            <a:r>
              <a:rPr sz="1550" spc="50" dirty="0">
                <a:latin typeface="宋体" panose="02010600030101010101" pitchFamily="2" charset="-122"/>
                <a:cs typeface="宋体" panose="02010600030101010101" pitchFamily="2" charset="-122"/>
              </a:rPr>
              <a:t>目费用支出减少。</a:t>
            </a:r>
            <a:endParaRPr sz="1550">
              <a:latin typeface="宋体" panose="02010600030101010101" pitchFamily="2" charset="-122"/>
              <a:cs typeface="宋体" panose="02010600030101010101" pitchFamily="2" charset="-122"/>
            </a:endParaRPr>
          </a:p>
          <a:p>
            <a:pPr marL="12700" marR="5080" indent="305435" algn="just">
              <a:lnSpc>
                <a:spcPts val="3000"/>
              </a:lnSpc>
              <a:spcBef>
                <a:spcPts val="5"/>
              </a:spcBef>
            </a:pPr>
            <a:r>
              <a:rPr sz="1550" spc="85" dirty="0">
                <a:latin typeface="宋体" panose="02010600030101010101" pitchFamily="2" charset="-122"/>
                <a:cs typeface="宋体" panose="02010600030101010101" pitchFamily="2" charset="-122"/>
              </a:rPr>
              <a:t>（</a:t>
            </a:r>
            <a:r>
              <a:rPr sz="1550" spc="35" dirty="0">
                <a:latin typeface="宋体" panose="02010600030101010101" pitchFamily="2" charset="-122"/>
                <a:cs typeface="宋体" panose="02010600030101010101" pitchFamily="2" charset="-122"/>
              </a:rPr>
              <a:t>二十一</a:t>
            </a:r>
            <a:r>
              <a:rPr sz="1550" spc="-20" dirty="0">
                <a:latin typeface="宋体" panose="02010600030101010101" pitchFamily="2" charset="-122"/>
                <a:cs typeface="宋体" panose="02010600030101010101" pitchFamily="2" charset="-122"/>
              </a:rPr>
              <a:t>）2130101</a:t>
            </a:r>
            <a:r>
              <a:rPr sz="1550" spc="-25" dirty="0">
                <a:latin typeface="宋体" panose="02010600030101010101" pitchFamily="2" charset="-122"/>
                <a:cs typeface="宋体" panose="02010600030101010101" pitchFamily="2" charset="-122"/>
              </a:rPr>
              <a:t>-行政运行支出 </a:t>
            </a:r>
            <a:r>
              <a:rPr sz="1550" spc="10" dirty="0">
                <a:latin typeface="宋体" panose="02010600030101010101" pitchFamily="2" charset="-122"/>
                <a:cs typeface="宋体" panose="02010600030101010101" pitchFamily="2" charset="-122"/>
              </a:rPr>
              <a:t>0.00</a:t>
            </a:r>
            <a:r>
              <a:rPr sz="1550" spc="-60" dirty="0">
                <a:latin typeface="宋体" panose="02010600030101010101" pitchFamily="2" charset="-122"/>
                <a:cs typeface="宋体" panose="02010600030101010101" pitchFamily="2" charset="-122"/>
              </a:rPr>
              <a:t> 万元，较上年决算</a:t>
            </a:r>
            <a:r>
              <a:rPr sz="1550" spc="-55" dirty="0">
                <a:latin typeface="宋体" panose="02010600030101010101" pitchFamily="2" charset="-122"/>
                <a:cs typeface="宋体" panose="02010600030101010101" pitchFamily="2" charset="-122"/>
              </a:rPr>
              <a:t>数减少 </a:t>
            </a:r>
            <a:r>
              <a:rPr sz="1550" spc="15" dirty="0">
                <a:latin typeface="宋体" panose="02010600030101010101" pitchFamily="2" charset="-122"/>
                <a:cs typeface="宋体" panose="02010600030101010101" pitchFamily="2" charset="-122"/>
              </a:rPr>
              <a:t>18.09</a:t>
            </a:r>
            <a:r>
              <a:rPr sz="1550" spc="-160" dirty="0">
                <a:latin typeface="宋体" panose="02010600030101010101" pitchFamily="2" charset="-122"/>
                <a:cs typeface="宋体" panose="02010600030101010101" pitchFamily="2" charset="-122"/>
              </a:rPr>
              <a:t> 万元，下降 </a:t>
            </a:r>
            <a:r>
              <a:rPr sz="1550" spc="5" dirty="0">
                <a:latin typeface="宋体" panose="02010600030101010101" pitchFamily="2" charset="-122"/>
                <a:cs typeface="宋体" panose="02010600030101010101" pitchFamily="2" charset="-122"/>
              </a:rPr>
              <a:t>100</a:t>
            </a:r>
            <a:r>
              <a:rPr sz="1550" spc="-25" dirty="0">
                <a:latin typeface="宋体" panose="02010600030101010101" pitchFamily="2" charset="-122"/>
                <a:cs typeface="宋体" panose="02010600030101010101" pitchFamily="2" charset="-122"/>
              </a:rPr>
              <a:t>%。主要原因是本年度科目调整，</a:t>
            </a:r>
            <a:r>
              <a:rPr sz="1550" spc="55" dirty="0">
                <a:latin typeface="宋体" panose="02010600030101010101" pitchFamily="2" charset="-122"/>
                <a:cs typeface="宋体" panose="02010600030101010101" pitchFamily="2" charset="-122"/>
              </a:rPr>
              <a:t>项目费用支出减少。</a:t>
            </a:r>
            <a:endParaRPr sz="1550">
              <a:latin typeface="宋体" panose="02010600030101010101" pitchFamily="2" charset="-122"/>
              <a:cs typeface="宋体" panose="02010600030101010101" pitchFamily="2" charset="-122"/>
            </a:endParaRPr>
          </a:p>
          <a:p>
            <a:pPr marL="12700" marR="5080" indent="305435" algn="just">
              <a:lnSpc>
                <a:spcPts val="3000"/>
              </a:lnSpc>
              <a:spcBef>
                <a:spcPts val="10"/>
              </a:spcBef>
            </a:pPr>
            <a:r>
              <a:rPr sz="1550" spc="90" dirty="0">
                <a:latin typeface="宋体" panose="02010600030101010101" pitchFamily="2" charset="-122"/>
                <a:cs typeface="宋体" panose="02010600030101010101" pitchFamily="2" charset="-122"/>
              </a:rPr>
              <a:t>（</a:t>
            </a:r>
            <a:r>
              <a:rPr sz="1550" spc="35" dirty="0">
                <a:latin typeface="宋体" panose="02010600030101010101" pitchFamily="2" charset="-122"/>
                <a:cs typeface="宋体" panose="02010600030101010101" pitchFamily="2" charset="-122"/>
              </a:rPr>
              <a:t>二十二</a:t>
            </a:r>
            <a:r>
              <a:rPr sz="1550" spc="-20" dirty="0">
                <a:latin typeface="宋体" panose="02010600030101010101" pitchFamily="2" charset="-122"/>
                <a:cs typeface="宋体" panose="02010600030101010101" pitchFamily="2" charset="-122"/>
              </a:rPr>
              <a:t>）2130399</a:t>
            </a:r>
            <a:r>
              <a:rPr sz="1550" spc="-25" dirty="0">
                <a:latin typeface="宋体" panose="02010600030101010101" pitchFamily="2" charset="-122"/>
                <a:cs typeface="宋体" panose="02010600030101010101" pitchFamily="2" charset="-122"/>
              </a:rPr>
              <a:t>-其他水利支出 </a:t>
            </a:r>
            <a:r>
              <a:rPr sz="1550" spc="10" dirty="0">
                <a:latin typeface="宋体" panose="02010600030101010101" pitchFamily="2" charset="-122"/>
                <a:cs typeface="宋体" panose="02010600030101010101" pitchFamily="2" charset="-122"/>
              </a:rPr>
              <a:t>0.00</a:t>
            </a:r>
            <a:r>
              <a:rPr sz="1550" spc="-60" dirty="0">
                <a:latin typeface="宋体" panose="02010600030101010101" pitchFamily="2" charset="-122"/>
                <a:cs typeface="宋体" panose="02010600030101010101" pitchFamily="2" charset="-122"/>
              </a:rPr>
              <a:t> 万元，较上年决算</a:t>
            </a:r>
            <a:r>
              <a:rPr sz="1550" spc="-55" dirty="0">
                <a:latin typeface="宋体" panose="02010600030101010101" pitchFamily="2" charset="-122"/>
                <a:cs typeface="宋体" panose="02010600030101010101" pitchFamily="2" charset="-122"/>
              </a:rPr>
              <a:t>数减少 </a:t>
            </a:r>
            <a:r>
              <a:rPr sz="1550" spc="15" dirty="0">
                <a:latin typeface="宋体" panose="02010600030101010101" pitchFamily="2" charset="-122"/>
                <a:cs typeface="宋体" panose="02010600030101010101" pitchFamily="2" charset="-122"/>
              </a:rPr>
              <a:t>30.00</a:t>
            </a:r>
            <a:r>
              <a:rPr sz="1550" spc="-160" dirty="0">
                <a:latin typeface="宋体" panose="02010600030101010101" pitchFamily="2" charset="-122"/>
                <a:cs typeface="宋体" panose="02010600030101010101" pitchFamily="2" charset="-122"/>
              </a:rPr>
              <a:t> 万元，下降 </a:t>
            </a:r>
            <a:r>
              <a:rPr sz="1550" spc="5" dirty="0">
                <a:latin typeface="宋体" panose="02010600030101010101" pitchFamily="2" charset="-122"/>
                <a:cs typeface="宋体" panose="02010600030101010101" pitchFamily="2" charset="-122"/>
              </a:rPr>
              <a:t>100</a:t>
            </a:r>
            <a:r>
              <a:rPr sz="1550" spc="-25" dirty="0">
                <a:latin typeface="宋体" panose="02010600030101010101" pitchFamily="2" charset="-122"/>
                <a:cs typeface="宋体" panose="02010600030101010101" pitchFamily="2" charset="-122"/>
              </a:rPr>
              <a:t>%。主要原因是本年度科目调整，</a:t>
            </a:r>
            <a:r>
              <a:rPr sz="1550" spc="55" dirty="0">
                <a:latin typeface="宋体" panose="02010600030101010101" pitchFamily="2" charset="-122"/>
                <a:cs typeface="宋体" panose="02010600030101010101" pitchFamily="2" charset="-122"/>
              </a:rPr>
              <a:t>项目费用支出减少。</a:t>
            </a:r>
            <a:endParaRPr sz="1550">
              <a:latin typeface="宋体" panose="02010600030101010101" pitchFamily="2" charset="-122"/>
              <a:cs typeface="宋体" panose="02010600030101010101" pitchFamily="2" charset="-122"/>
            </a:endParaRPr>
          </a:p>
          <a:p>
            <a:pPr marL="12700" marR="5080" indent="305435" algn="just">
              <a:lnSpc>
                <a:spcPts val="3000"/>
              </a:lnSpc>
            </a:pPr>
            <a:r>
              <a:rPr sz="1550" spc="85" dirty="0">
                <a:latin typeface="宋体" panose="02010600030101010101" pitchFamily="2" charset="-122"/>
                <a:cs typeface="宋体" panose="02010600030101010101" pitchFamily="2" charset="-122"/>
              </a:rPr>
              <a:t>（</a:t>
            </a:r>
            <a:r>
              <a:rPr sz="1550" spc="35" dirty="0">
                <a:latin typeface="宋体" panose="02010600030101010101" pitchFamily="2" charset="-122"/>
                <a:cs typeface="宋体" panose="02010600030101010101" pitchFamily="2" charset="-122"/>
              </a:rPr>
              <a:t>二十三</a:t>
            </a:r>
            <a:r>
              <a:rPr sz="1550" spc="-20" dirty="0">
                <a:latin typeface="宋体" panose="02010600030101010101" pitchFamily="2" charset="-122"/>
                <a:cs typeface="宋体" panose="02010600030101010101" pitchFamily="2" charset="-122"/>
              </a:rPr>
              <a:t>）2130504</a:t>
            </a:r>
            <a:r>
              <a:rPr sz="1550" spc="-15" dirty="0">
                <a:latin typeface="宋体" panose="02010600030101010101" pitchFamily="2" charset="-122"/>
                <a:cs typeface="宋体" panose="02010600030101010101" pitchFamily="2" charset="-122"/>
              </a:rPr>
              <a:t>-农村基础设施建设支出 </a:t>
            </a:r>
            <a:r>
              <a:rPr sz="1550" spc="10" dirty="0">
                <a:latin typeface="宋体" panose="02010600030101010101" pitchFamily="2" charset="-122"/>
                <a:cs typeface="宋体" panose="02010600030101010101" pitchFamily="2" charset="-122"/>
              </a:rPr>
              <a:t>0.00</a:t>
            </a:r>
            <a:r>
              <a:rPr sz="1550" spc="-125" dirty="0">
                <a:latin typeface="宋体" panose="02010600030101010101" pitchFamily="2" charset="-122"/>
                <a:cs typeface="宋体" panose="02010600030101010101" pitchFamily="2" charset="-122"/>
              </a:rPr>
              <a:t> 万元，较</a:t>
            </a:r>
            <a:r>
              <a:rPr sz="1550" spc="5" dirty="0">
                <a:latin typeface="宋体" panose="02010600030101010101" pitchFamily="2" charset="-122"/>
                <a:cs typeface="宋体" panose="02010600030101010101" pitchFamily="2" charset="-122"/>
              </a:rPr>
              <a:t>上年决算数减少 </a:t>
            </a:r>
            <a:r>
              <a:rPr sz="1550" dirty="0">
                <a:latin typeface="宋体" panose="02010600030101010101" pitchFamily="2" charset="-122"/>
                <a:cs typeface="宋体" panose="02010600030101010101" pitchFamily="2" charset="-122"/>
              </a:rPr>
              <a:t>52.00</a:t>
            </a:r>
            <a:r>
              <a:rPr sz="1550" spc="-30" dirty="0">
                <a:latin typeface="宋体" panose="02010600030101010101" pitchFamily="2" charset="-122"/>
                <a:cs typeface="宋体" panose="02010600030101010101" pitchFamily="2" charset="-122"/>
              </a:rPr>
              <a:t> 万元，下降 </a:t>
            </a:r>
            <a:r>
              <a:rPr sz="1550" spc="5" dirty="0">
                <a:latin typeface="宋体" panose="02010600030101010101" pitchFamily="2" charset="-122"/>
                <a:cs typeface="宋体" panose="02010600030101010101" pitchFamily="2" charset="-122"/>
              </a:rPr>
              <a:t>100</a:t>
            </a:r>
            <a:r>
              <a:rPr sz="1550" spc="25" dirty="0">
                <a:latin typeface="宋体" panose="02010600030101010101" pitchFamily="2" charset="-122"/>
                <a:cs typeface="宋体" panose="02010600030101010101" pitchFamily="2" charset="-122"/>
              </a:rPr>
              <a:t>%。主要原因是本年度</a:t>
            </a:r>
            <a:r>
              <a:rPr sz="1550" spc="45" dirty="0">
                <a:latin typeface="宋体" panose="02010600030101010101" pitchFamily="2" charset="-122"/>
                <a:cs typeface="宋体" panose="02010600030101010101" pitchFamily="2" charset="-122"/>
              </a:rPr>
              <a:t>科目调整，项目费用减少。</a:t>
            </a:r>
            <a:endParaRPr sz="1550">
              <a:latin typeface="宋体" panose="02010600030101010101" pitchFamily="2" charset="-122"/>
              <a:cs typeface="宋体" panose="02010600030101010101" pitchFamily="2" charset="-122"/>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883919" y="1140777"/>
            <a:ext cx="5786120" cy="2237105"/>
          </a:xfrm>
          <a:prstGeom prst="rect">
            <a:avLst/>
          </a:prstGeom>
        </p:spPr>
        <p:txBody>
          <a:bodyPr vert="horz" wrap="square" lIns="0" tIns="12700" rIns="0" bIns="0" rtlCol="0">
            <a:spAutoFit/>
          </a:bodyPr>
          <a:lstStyle/>
          <a:p>
            <a:pPr marL="12700">
              <a:lnSpc>
                <a:spcPct val="100000"/>
              </a:lnSpc>
              <a:spcBef>
                <a:spcPts val="100"/>
              </a:spcBef>
            </a:pPr>
            <a:r>
              <a:rPr sz="1500" spc="-20" dirty="0">
                <a:latin typeface="宋体" panose="02010600030101010101" pitchFamily="2" charset="-122"/>
                <a:cs typeface="宋体" panose="02010600030101010101" pitchFamily="2" charset="-122"/>
                <a:hlinkClick r:id="rId1" action="ppaction://hlinksldjump"/>
              </a:rPr>
              <a:t>六、一般公共预算财政拨款基本支出决算情况说明 ............. </a:t>
            </a:r>
            <a:r>
              <a:rPr sz="1500" spc="-25" dirty="0">
                <a:latin typeface="宋体" panose="02010600030101010101" pitchFamily="2" charset="-122"/>
                <a:cs typeface="宋体" panose="02010600030101010101" pitchFamily="2" charset="-122"/>
                <a:hlinkClick r:id="rId1" action="ppaction://hlinksldjump"/>
              </a:rPr>
              <a:t>27</a:t>
            </a:r>
            <a:endParaRPr sz="1500">
              <a:latin typeface="宋体" panose="02010600030101010101" pitchFamily="2" charset="-122"/>
              <a:cs typeface="宋体" panose="02010600030101010101" pitchFamily="2" charset="-122"/>
            </a:endParaRPr>
          </a:p>
          <a:p>
            <a:pPr marL="12700">
              <a:lnSpc>
                <a:spcPct val="100000"/>
              </a:lnSpc>
              <a:spcBef>
                <a:spcPts val="1355"/>
              </a:spcBef>
            </a:pPr>
            <a:r>
              <a:rPr sz="1500" spc="-30" dirty="0">
                <a:latin typeface="宋体" panose="02010600030101010101" pitchFamily="2" charset="-122"/>
                <a:cs typeface="宋体" panose="02010600030101010101" pitchFamily="2" charset="-122"/>
                <a:hlinkClick r:id="rId2" action="ppaction://hlinksldjump"/>
              </a:rPr>
              <a:t>七、一般公共预算财政拨款“三公”经费支出决算情况说明 ..... </a:t>
            </a:r>
            <a:r>
              <a:rPr sz="1500" spc="-25" dirty="0">
                <a:latin typeface="宋体" panose="02010600030101010101" pitchFamily="2" charset="-122"/>
                <a:cs typeface="宋体" panose="02010600030101010101" pitchFamily="2" charset="-122"/>
                <a:hlinkClick r:id="rId2" action="ppaction://hlinksldjump"/>
              </a:rPr>
              <a:t>28</a:t>
            </a:r>
            <a:endParaRPr sz="1500">
              <a:latin typeface="宋体" panose="02010600030101010101" pitchFamily="2" charset="-122"/>
              <a:cs typeface="宋体" panose="02010600030101010101" pitchFamily="2" charset="-122"/>
            </a:endParaRPr>
          </a:p>
          <a:p>
            <a:pPr marL="12700">
              <a:lnSpc>
                <a:spcPct val="100000"/>
              </a:lnSpc>
              <a:spcBef>
                <a:spcPts val="1350"/>
              </a:spcBef>
            </a:pPr>
            <a:r>
              <a:rPr sz="1500" spc="-15" dirty="0">
                <a:latin typeface="宋体" panose="02010600030101010101" pitchFamily="2" charset="-122"/>
                <a:cs typeface="宋体" panose="02010600030101010101" pitchFamily="2" charset="-122"/>
                <a:hlinkClick r:id="rId3" action="ppaction://hlinksldjump"/>
              </a:rPr>
              <a:t>八、预算绩效情况说明 ..................................... </a:t>
            </a:r>
            <a:r>
              <a:rPr sz="1500" spc="-25" dirty="0">
                <a:latin typeface="宋体" panose="02010600030101010101" pitchFamily="2" charset="-122"/>
                <a:cs typeface="宋体" panose="02010600030101010101" pitchFamily="2" charset="-122"/>
                <a:hlinkClick r:id="rId3" action="ppaction://hlinksldjump"/>
              </a:rPr>
              <a:t>30</a:t>
            </a:r>
            <a:endParaRPr sz="1500">
              <a:latin typeface="宋体" panose="02010600030101010101" pitchFamily="2" charset="-122"/>
              <a:cs typeface="宋体" panose="02010600030101010101" pitchFamily="2" charset="-122"/>
            </a:endParaRPr>
          </a:p>
          <a:p>
            <a:pPr marL="12700">
              <a:lnSpc>
                <a:spcPct val="100000"/>
              </a:lnSpc>
              <a:spcBef>
                <a:spcPts val="1280"/>
              </a:spcBef>
            </a:pPr>
            <a:r>
              <a:rPr sz="1500" spc="-25" dirty="0">
                <a:latin typeface="宋体" panose="02010600030101010101" pitchFamily="2" charset="-122"/>
                <a:cs typeface="宋体" panose="02010600030101010101" pitchFamily="2" charset="-122"/>
                <a:hlinkClick r:id="rId3" action="ppaction://hlinksldjump"/>
              </a:rPr>
              <a:t>九、其他重要事项情况说明 ................................. 30</a:t>
            </a:r>
            <a:endParaRPr sz="1500">
              <a:latin typeface="宋体" panose="02010600030101010101" pitchFamily="2" charset="-122"/>
              <a:cs typeface="宋体" panose="02010600030101010101" pitchFamily="2" charset="-122"/>
            </a:endParaRPr>
          </a:p>
          <a:p>
            <a:pPr marL="12700">
              <a:lnSpc>
                <a:spcPct val="100000"/>
              </a:lnSpc>
              <a:spcBef>
                <a:spcPts val="1350"/>
              </a:spcBef>
            </a:pPr>
            <a:r>
              <a:rPr sz="1500" b="1" spc="75" dirty="0">
                <a:latin typeface="Microsoft JhengHei" panose="020B0604030504040204" charset="-120"/>
                <a:cs typeface="Microsoft JhengHei" panose="020B0604030504040204" charset="-120"/>
                <a:hlinkClick r:id="rId4" action="ppaction://hlinksldjump"/>
              </a:rPr>
              <a:t>第四部分 名词解释 </a:t>
            </a:r>
            <a:r>
              <a:rPr sz="1500" b="1" spc="430" dirty="0">
                <a:latin typeface="Times New Roman" panose="02020603050405020304"/>
                <a:cs typeface="Times New Roman" panose="02020603050405020304"/>
                <a:hlinkClick r:id="rId4" action="ppaction://hlinksldjump"/>
              </a:rPr>
              <a:t>.................................... </a:t>
            </a:r>
            <a:r>
              <a:rPr sz="1500" b="1" spc="45" dirty="0">
                <a:latin typeface="Times New Roman" panose="02020603050405020304"/>
                <a:cs typeface="Times New Roman" panose="02020603050405020304"/>
                <a:hlinkClick r:id="rId4" action="ppaction://hlinksldjump"/>
              </a:rPr>
              <a:t>32</a:t>
            </a:r>
            <a:endParaRPr sz="1500">
              <a:latin typeface="Times New Roman" panose="02020603050405020304"/>
              <a:cs typeface="Times New Roman" panose="02020603050405020304"/>
            </a:endParaRPr>
          </a:p>
          <a:p>
            <a:pPr marL="12700">
              <a:lnSpc>
                <a:spcPct val="100000"/>
              </a:lnSpc>
              <a:spcBef>
                <a:spcPts val="1280"/>
              </a:spcBef>
            </a:pPr>
            <a:r>
              <a:rPr sz="1500" b="1" spc="70" dirty="0">
                <a:latin typeface="Microsoft JhengHei" panose="020B0604030504040204" charset="-120"/>
                <a:cs typeface="Microsoft JhengHei" panose="020B0604030504040204" charset="-120"/>
                <a:hlinkClick r:id="rId5" action="ppaction://hlinksldjump"/>
              </a:rPr>
              <a:t>第五部分 附件 </a:t>
            </a:r>
            <a:r>
              <a:rPr sz="1500" b="1" spc="430" dirty="0">
                <a:latin typeface="Times New Roman" panose="02020603050405020304"/>
                <a:cs typeface="Times New Roman" panose="02020603050405020304"/>
                <a:hlinkClick r:id="rId5" action="ppaction://hlinksldjump"/>
              </a:rPr>
              <a:t>........................................ </a:t>
            </a:r>
            <a:r>
              <a:rPr sz="1500" b="1" spc="45" dirty="0">
                <a:latin typeface="Times New Roman" panose="02020603050405020304"/>
                <a:cs typeface="Times New Roman" panose="02020603050405020304"/>
                <a:hlinkClick r:id="rId5" action="ppaction://hlinksldjump"/>
              </a:rPr>
              <a:t>35</a:t>
            </a:r>
            <a:endParaRPr sz="1500">
              <a:latin typeface="Times New Roman" panose="02020603050405020304"/>
              <a:cs typeface="Times New Roman" panose="02020603050405020304"/>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p:nvPr/>
        </p:nvSpPr>
        <p:spPr>
          <a:xfrm>
            <a:off x="3691001" y="9930765"/>
            <a:ext cx="203200" cy="139700"/>
          </a:xfrm>
          <a:prstGeom prst="rect">
            <a:avLst/>
          </a:prstGeom>
        </p:spPr>
        <p:txBody>
          <a:bodyPr vert="horz" wrap="square" lIns="0" tIns="0" rIns="0" bIns="0" rtlCol="0">
            <a:spAutoFit/>
          </a:bodyPr>
          <a:lstStyle/>
          <a:p>
            <a:pPr marL="38100">
              <a:lnSpc>
                <a:spcPts val="955"/>
              </a:lnSpc>
            </a:pPr>
            <a:r>
              <a:rPr sz="900" spc="-25" dirty="0">
                <a:latin typeface="Calibri" panose="020F0502020204030204"/>
                <a:cs typeface="Calibri" panose="020F0502020204030204"/>
              </a:rPr>
              <a:t>27</a:t>
            </a:r>
            <a:endParaRPr sz="900">
              <a:latin typeface="Calibri" panose="020F0502020204030204"/>
              <a:cs typeface="Calibri" panose="020F0502020204030204"/>
            </a:endParaRPr>
          </a:p>
        </p:txBody>
      </p:sp>
      <p:sp>
        <p:nvSpPr>
          <p:cNvPr id="2" name="object 2"/>
          <p:cNvSpPr txBox="1"/>
          <p:nvPr/>
        </p:nvSpPr>
        <p:spPr>
          <a:xfrm>
            <a:off x="1064894" y="1140777"/>
            <a:ext cx="5547995" cy="8416925"/>
          </a:xfrm>
          <a:prstGeom prst="rect">
            <a:avLst/>
          </a:prstGeom>
        </p:spPr>
        <p:txBody>
          <a:bodyPr vert="horz" wrap="square" lIns="0" tIns="15875" rIns="0" bIns="0" rtlCol="0">
            <a:spAutoFit/>
          </a:bodyPr>
          <a:lstStyle/>
          <a:p>
            <a:pPr marL="12700">
              <a:lnSpc>
                <a:spcPct val="100000"/>
              </a:lnSpc>
              <a:spcBef>
                <a:spcPts val="125"/>
              </a:spcBef>
            </a:pPr>
            <a:r>
              <a:rPr sz="1550" spc="10" dirty="0">
                <a:latin typeface="宋体" panose="02010600030101010101" pitchFamily="2" charset="-122"/>
                <a:cs typeface="宋体" panose="02010600030101010101" pitchFamily="2" charset="-122"/>
              </a:rPr>
              <a:t>四、政府性基金预算财政拨款支出决算情况说明</a:t>
            </a:r>
            <a:endParaRPr sz="1550">
              <a:latin typeface="宋体" panose="02010600030101010101" pitchFamily="2" charset="-122"/>
              <a:cs typeface="宋体" panose="02010600030101010101" pitchFamily="2" charset="-122"/>
            </a:endParaRPr>
          </a:p>
          <a:p>
            <a:pPr marL="12700" marR="109220" indent="514985" algn="just">
              <a:lnSpc>
                <a:spcPct val="161000"/>
              </a:lnSpc>
              <a:spcBef>
                <a:spcPts val="1650"/>
              </a:spcBef>
            </a:pPr>
            <a:r>
              <a:rPr sz="1550" spc="30" dirty="0">
                <a:latin typeface="宋体" panose="02010600030101010101" pitchFamily="2" charset="-122"/>
                <a:cs typeface="宋体" panose="02010600030101010101" pitchFamily="2" charset="-122"/>
              </a:rPr>
              <a:t>2024</a:t>
            </a:r>
            <a:r>
              <a:rPr sz="1550" spc="-50" dirty="0">
                <a:latin typeface="宋体" panose="02010600030101010101" pitchFamily="2" charset="-122"/>
                <a:cs typeface="宋体" panose="02010600030101010101" pitchFamily="2" charset="-122"/>
              </a:rPr>
              <a:t> 年度政府性基金支出 </a:t>
            </a:r>
            <a:r>
              <a:rPr sz="1550" spc="15" dirty="0">
                <a:latin typeface="宋体" panose="02010600030101010101" pitchFamily="2" charset="-122"/>
                <a:cs typeface="宋体" panose="02010600030101010101" pitchFamily="2" charset="-122"/>
              </a:rPr>
              <a:t>25.00</a:t>
            </a:r>
            <a:r>
              <a:rPr sz="1550" spc="-40" dirty="0">
                <a:latin typeface="宋体" panose="02010600030101010101" pitchFamily="2" charset="-122"/>
                <a:cs typeface="宋体" panose="02010600030101010101" pitchFamily="2" charset="-122"/>
              </a:rPr>
              <a:t> 万元，比上年决算数增</a:t>
            </a:r>
            <a:r>
              <a:rPr sz="1550" spc="-45" dirty="0">
                <a:latin typeface="宋体" panose="02010600030101010101" pitchFamily="2" charset="-122"/>
                <a:cs typeface="宋体" panose="02010600030101010101" pitchFamily="2" charset="-122"/>
              </a:rPr>
              <a:t>加 </a:t>
            </a:r>
            <a:r>
              <a:rPr sz="1550" dirty="0">
                <a:latin typeface="宋体" panose="02010600030101010101" pitchFamily="2" charset="-122"/>
                <a:cs typeface="宋体" panose="02010600030101010101" pitchFamily="2" charset="-122"/>
              </a:rPr>
              <a:t>19.00</a:t>
            </a:r>
            <a:r>
              <a:rPr sz="1550" spc="-30" dirty="0">
                <a:latin typeface="宋体" panose="02010600030101010101" pitchFamily="2" charset="-122"/>
                <a:cs typeface="宋体" panose="02010600030101010101" pitchFamily="2" charset="-122"/>
              </a:rPr>
              <a:t> 万元，增长 </a:t>
            </a:r>
            <a:r>
              <a:rPr sz="1550" spc="15" dirty="0">
                <a:latin typeface="宋体" panose="02010600030101010101" pitchFamily="2" charset="-122"/>
                <a:cs typeface="宋体" panose="02010600030101010101" pitchFamily="2" charset="-122"/>
              </a:rPr>
              <a:t>316.67%，具体情况如下(按项级科目统</a:t>
            </a:r>
            <a:r>
              <a:rPr sz="1550" spc="45" dirty="0">
                <a:latin typeface="宋体" panose="02010600030101010101" pitchFamily="2" charset="-122"/>
                <a:cs typeface="宋体" panose="02010600030101010101" pitchFamily="2" charset="-122"/>
              </a:rPr>
              <a:t>计)：</a:t>
            </a:r>
            <a:endParaRPr sz="1550">
              <a:latin typeface="宋体" panose="02010600030101010101" pitchFamily="2" charset="-122"/>
              <a:cs typeface="宋体" panose="02010600030101010101" pitchFamily="2" charset="-122"/>
            </a:endParaRPr>
          </a:p>
          <a:p>
            <a:pPr marL="318135" algn="just">
              <a:lnSpc>
                <a:spcPct val="100000"/>
              </a:lnSpc>
              <a:spcBef>
                <a:spcPts val="1145"/>
              </a:spcBef>
            </a:pPr>
            <a:r>
              <a:rPr sz="1550" spc="85" dirty="0">
                <a:latin typeface="宋体" panose="02010600030101010101" pitchFamily="2" charset="-122"/>
                <a:cs typeface="宋体" panose="02010600030101010101" pitchFamily="2" charset="-122"/>
              </a:rPr>
              <a:t>（</a:t>
            </a:r>
            <a:r>
              <a:rPr sz="1550" dirty="0">
                <a:latin typeface="宋体" panose="02010600030101010101" pitchFamily="2" charset="-122"/>
                <a:cs typeface="宋体" panose="02010600030101010101" pitchFamily="2" charset="-122"/>
              </a:rPr>
              <a:t>一）2120804</a:t>
            </a:r>
            <a:r>
              <a:rPr sz="1550" spc="5" dirty="0">
                <a:latin typeface="宋体" panose="02010600030101010101" pitchFamily="2" charset="-122"/>
                <a:cs typeface="宋体" panose="02010600030101010101" pitchFamily="2" charset="-122"/>
              </a:rPr>
              <a:t>-农村基础设施建设支出 </a:t>
            </a:r>
            <a:r>
              <a:rPr sz="1550" dirty="0">
                <a:latin typeface="宋体" panose="02010600030101010101" pitchFamily="2" charset="-122"/>
                <a:cs typeface="宋体" panose="02010600030101010101" pitchFamily="2" charset="-122"/>
              </a:rPr>
              <a:t>25.00</a:t>
            </a:r>
            <a:r>
              <a:rPr sz="1550" spc="-15" dirty="0">
                <a:latin typeface="宋体" panose="02010600030101010101" pitchFamily="2" charset="-122"/>
                <a:cs typeface="宋体" panose="02010600030101010101" pitchFamily="2" charset="-122"/>
              </a:rPr>
              <a:t> 万元，较上</a:t>
            </a:r>
            <a:endParaRPr sz="1550">
              <a:latin typeface="宋体" panose="02010600030101010101" pitchFamily="2" charset="-122"/>
              <a:cs typeface="宋体" panose="02010600030101010101" pitchFamily="2" charset="-122"/>
            </a:endParaRPr>
          </a:p>
          <a:p>
            <a:pPr marL="12700" marR="115570" algn="just">
              <a:lnSpc>
                <a:spcPct val="162000"/>
              </a:lnSpc>
            </a:pPr>
            <a:r>
              <a:rPr sz="1550" spc="15" dirty="0">
                <a:latin typeface="宋体" panose="02010600030101010101" pitchFamily="2" charset="-122"/>
                <a:cs typeface="宋体" panose="02010600030101010101" pitchFamily="2" charset="-122"/>
              </a:rPr>
              <a:t>年决算数增加 </a:t>
            </a:r>
            <a:r>
              <a:rPr sz="1550" dirty="0">
                <a:latin typeface="宋体" panose="02010600030101010101" pitchFamily="2" charset="-122"/>
                <a:cs typeface="宋体" panose="02010600030101010101" pitchFamily="2" charset="-122"/>
              </a:rPr>
              <a:t>19.00</a:t>
            </a:r>
            <a:r>
              <a:rPr sz="1550" spc="-5" dirty="0">
                <a:latin typeface="宋体" panose="02010600030101010101" pitchFamily="2" charset="-122"/>
                <a:cs typeface="宋体" panose="02010600030101010101" pitchFamily="2" charset="-122"/>
              </a:rPr>
              <a:t> 万元，增长 </a:t>
            </a:r>
            <a:r>
              <a:rPr sz="1550" dirty="0">
                <a:latin typeface="宋体" panose="02010600030101010101" pitchFamily="2" charset="-122"/>
                <a:cs typeface="宋体" panose="02010600030101010101" pitchFamily="2" charset="-122"/>
              </a:rPr>
              <a:t>316.67</a:t>
            </a:r>
            <a:r>
              <a:rPr sz="1550" spc="10" dirty="0">
                <a:latin typeface="宋体" panose="02010600030101010101" pitchFamily="2" charset="-122"/>
                <a:cs typeface="宋体" panose="02010600030101010101" pitchFamily="2" charset="-122"/>
              </a:rPr>
              <a:t>%。主要原因是 </a:t>
            </a:r>
            <a:r>
              <a:rPr sz="1550" spc="-20" dirty="0">
                <a:latin typeface="宋体" panose="02010600030101010101" pitchFamily="2" charset="-122"/>
                <a:cs typeface="宋体" panose="02010600030101010101" pitchFamily="2" charset="-122"/>
              </a:rPr>
              <a:t>2023</a:t>
            </a:r>
            <a:r>
              <a:rPr sz="1550" spc="-5" dirty="0">
                <a:latin typeface="宋体" panose="02010600030101010101" pitchFamily="2" charset="-122"/>
                <a:cs typeface="宋体" panose="02010600030101010101" pitchFamily="2" charset="-122"/>
              </a:rPr>
              <a:t>年第三批农村公益事业建设财政奖补建设项目支出增加。</a:t>
            </a:r>
            <a:endParaRPr sz="1550">
              <a:latin typeface="宋体" panose="02010600030101010101" pitchFamily="2" charset="-122"/>
              <a:cs typeface="宋体" panose="02010600030101010101" pitchFamily="2" charset="-122"/>
            </a:endParaRPr>
          </a:p>
          <a:p>
            <a:pPr>
              <a:lnSpc>
                <a:spcPct val="100000"/>
              </a:lnSpc>
              <a:spcBef>
                <a:spcPts val="205"/>
              </a:spcBef>
            </a:pPr>
            <a:endParaRPr sz="1550">
              <a:latin typeface="宋体" panose="02010600030101010101" pitchFamily="2" charset="-122"/>
              <a:cs typeface="宋体" panose="02010600030101010101" pitchFamily="2" charset="-122"/>
            </a:endParaRPr>
          </a:p>
          <a:p>
            <a:pPr marL="12700">
              <a:lnSpc>
                <a:spcPct val="100000"/>
              </a:lnSpc>
            </a:pPr>
            <a:r>
              <a:rPr sz="1550" spc="5" dirty="0">
                <a:latin typeface="宋体" panose="02010600030101010101" pitchFamily="2" charset="-122"/>
                <a:cs typeface="宋体" panose="02010600030101010101" pitchFamily="2" charset="-122"/>
              </a:rPr>
              <a:t>五、国有资本经营预算财政拨款支出决算情况说明</a:t>
            </a:r>
            <a:endParaRPr sz="1550">
              <a:latin typeface="宋体" panose="02010600030101010101" pitchFamily="2" charset="-122"/>
              <a:cs typeface="宋体" panose="02010600030101010101" pitchFamily="2" charset="-122"/>
            </a:endParaRPr>
          </a:p>
          <a:p>
            <a:pPr marL="12700" marR="109855" indent="514985" algn="just">
              <a:lnSpc>
                <a:spcPct val="161000"/>
              </a:lnSpc>
              <a:spcBef>
                <a:spcPts val="1730"/>
              </a:spcBef>
            </a:pPr>
            <a:r>
              <a:rPr sz="1550" spc="10" dirty="0">
                <a:latin typeface="宋体" panose="02010600030101010101" pitchFamily="2" charset="-122"/>
                <a:cs typeface="宋体" panose="02010600030101010101" pitchFamily="2" charset="-122"/>
              </a:rPr>
              <a:t>2024</a:t>
            </a:r>
            <a:r>
              <a:rPr sz="1550" spc="-5" dirty="0">
                <a:latin typeface="宋体" panose="02010600030101010101" pitchFamily="2" charset="-122"/>
                <a:cs typeface="宋体" panose="02010600030101010101" pitchFamily="2" charset="-122"/>
              </a:rPr>
              <a:t> 年度国有资本经营预算支出 </a:t>
            </a:r>
            <a:r>
              <a:rPr sz="1550" spc="10" dirty="0">
                <a:latin typeface="宋体" panose="02010600030101010101" pitchFamily="2" charset="-122"/>
                <a:cs typeface="宋体" panose="02010600030101010101" pitchFamily="2" charset="-122"/>
              </a:rPr>
              <a:t>0.00</a:t>
            </a:r>
            <a:r>
              <a:rPr sz="1550" spc="5" dirty="0">
                <a:latin typeface="宋体" panose="02010600030101010101" pitchFamily="2" charset="-122"/>
                <a:cs typeface="宋体" panose="02010600030101010101" pitchFamily="2" charset="-122"/>
              </a:rPr>
              <a:t> 万元，比上年决</a:t>
            </a:r>
            <a:r>
              <a:rPr sz="1550" dirty="0">
                <a:latin typeface="宋体" panose="02010600030101010101" pitchFamily="2" charset="-122"/>
                <a:cs typeface="宋体" panose="02010600030101010101" pitchFamily="2" charset="-122"/>
              </a:rPr>
              <a:t>算数增加 </a:t>
            </a:r>
            <a:r>
              <a:rPr sz="1550" spc="-5" dirty="0">
                <a:latin typeface="宋体" panose="02010600030101010101" pitchFamily="2" charset="-122"/>
                <a:cs typeface="宋体" panose="02010600030101010101" pitchFamily="2" charset="-122"/>
              </a:rPr>
              <a:t>0.00</a:t>
            </a:r>
            <a:r>
              <a:rPr sz="1550" spc="-30" dirty="0">
                <a:latin typeface="宋体" panose="02010600030101010101" pitchFamily="2" charset="-122"/>
                <a:cs typeface="宋体" panose="02010600030101010101" pitchFamily="2" charset="-122"/>
              </a:rPr>
              <a:t> 万元，增长 </a:t>
            </a:r>
            <a:r>
              <a:rPr sz="1550" spc="20" dirty="0">
                <a:latin typeface="宋体" panose="02010600030101010101" pitchFamily="2" charset="-122"/>
                <a:cs typeface="宋体" panose="02010600030101010101" pitchFamily="2" charset="-122"/>
              </a:rPr>
              <a:t>0.00</a:t>
            </a:r>
            <a:r>
              <a:rPr sz="1550" spc="15" dirty="0">
                <a:latin typeface="宋体" panose="02010600030101010101" pitchFamily="2" charset="-122"/>
                <a:cs typeface="宋体" panose="02010600030101010101" pitchFamily="2" charset="-122"/>
              </a:rPr>
              <a:t>%，与上年持平，主要原因是</a:t>
            </a:r>
            <a:r>
              <a:rPr sz="1550" spc="-40" dirty="0">
                <a:latin typeface="宋体" panose="02010600030101010101" pitchFamily="2" charset="-122"/>
                <a:cs typeface="宋体" panose="02010600030101010101" pitchFamily="2" charset="-122"/>
              </a:rPr>
              <a:t>本部门 </a:t>
            </a:r>
            <a:r>
              <a:rPr sz="1550" spc="10" dirty="0">
                <a:latin typeface="宋体" panose="02010600030101010101" pitchFamily="2" charset="-122"/>
                <a:cs typeface="宋体" panose="02010600030101010101" pitchFamily="2" charset="-122"/>
              </a:rPr>
              <a:t>2024</a:t>
            </a:r>
            <a:r>
              <a:rPr sz="1550" dirty="0">
                <a:latin typeface="宋体" panose="02010600030101010101" pitchFamily="2" charset="-122"/>
                <a:cs typeface="宋体" panose="02010600030101010101" pitchFamily="2" charset="-122"/>
              </a:rPr>
              <a:t> 年度没有使用国有资本经营预算财政拨款安排的</a:t>
            </a:r>
            <a:r>
              <a:rPr sz="1550" spc="90" dirty="0">
                <a:latin typeface="宋体" panose="02010600030101010101" pitchFamily="2" charset="-122"/>
                <a:cs typeface="宋体" panose="02010600030101010101" pitchFamily="2" charset="-122"/>
              </a:rPr>
              <a:t>支出。</a:t>
            </a:r>
            <a:endParaRPr sz="1550">
              <a:latin typeface="宋体" panose="02010600030101010101" pitchFamily="2" charset="-122"/>
              <a:cs typeface="宋体" panose="02010600030101010101" pitchFamily="2" charset="-122"/>
            </a:endParaRPr>
          </a:p>
          <a:p>
            <a:pPr>
              <a:lnSpc>
                <a:spcPct val="100000"/>
              </a:lnSpc>
              <a:spcBef>
                <a:spcPts val="205"/>
              </a:spcBef>
            </a:pPr>
            <a:endParaRPr sz="1550">
              <a:latin typeface="宋体" panose="02010600030101010101" pitchFamily="2" charset="-122"/>
              <a:cs typeface="宋体" panose="02010600030101010101" pitchFamily="2" charset="-122"/>
            </a:endParaRPr>
          </a:p>
          <a:p>
            <a:pPr marL="12700">
              <a:lnSpc>
                <a:spcPct val="100000"/>
              </a:lnSpc>
            </a:pPr>
            <a:r>
              <a:rPr sz="1550" spc="5" dirty="0">
                <a:latin typeface="宋体" panose="02010600030101010101" pitchFamily="2" charset="-122"/>
                <a:cs typeface="宋体" panose="02010600030101010101" pitchFamily="2" charset="-122"/>
              </a:rPr>
              <a:t>六、一般公共预算财政拨款基本支出决算情况说明</a:t>
            </a:r>
            <a:endParaRPr sz="1550">
              <a:latin typeface="宋体" panose="02010600030101010101" pitchFamily="2" charset="-122"/>
              <a:cs typeface="宋体" panose="02010600030101010101" pitchFamily="2" charset="-122"/>
            </a:endParaRPr>
          </a:p>
          <a:p>
            <a:pPr marL="12700" marR="5080" indent="410210">
              <a:lnSpc>
                <a:spcPct val="162000"/>
              </a:lnSpc>
              <a:spcBef>
                <a:spcPts val="1650"/>
              </a:spcBef>
            </a:pPr>
            <a:r>
              <a:rPr sz="1550" dirty="0">
                <a:latin typeface="宋体" panose="02010600030101010101" pitchFamily="2" charset="-122"/>
                <a:cs typeface="宋体" panose="02010600030101010101" pitchFamily="2" charset="-122"/>
              </a:rPr>
              <a:t>2024 年度一般公共预算财政拨款基本支出 756.90</a:t>
            </a:r>
            <a:r>
              <a:rPr sz="1550" spc="-5" dirty="0">
                <a:latin typeface="宋体" panose="02010600030101010101" pitchFamily="2" charset="-122"/>
                <a:cs typeface="宋体" panose="02010600030101010101" pitchFamily="2" charset="-122"/>
              </a:rPr>
              <a:t> 万元，</a:t>
            </a:r>
            <a:r>
              <a:rPr sz="1550" spc="70" dirty="0">
                <a:latin typeface="宋体" panose="02010600030101010101" pitchFamily="2" charset="-122"/>
                <a:cs typeface="宋体" panose="02010600030101010101" pitchFamily="2" charset="-122"/>
              </a:rPr>
              <a:t>其中：</a:t>
            </a:r>
            <a:endParaRPr sz="1550">
              <a:latin typeface="宋体" panose="02010600030101010101" pitchFamily="2" charset="-122"/>
              <a:cs typeface="宋体" panose="02010600030101010101" pitchFamily="2" charset="-122"/>
            </a:endParaRPr>
          </a:p>
          <a:p>
            <a:pPr marL="12700" marR="13970" indent="410210">
              <a:lnSpc>
                <a:spcPct val="161000"/>
              </a:lnSpc>
            </a:pPr>
            <a:r>
              <a:rPr sz="1550" spc="85" dirty="0">
                <a:latin typeface="宋体" panose="02010600030101010101" pitchFamily="2" charset="-122"/>
                <a:cs typeface="宋体" panose="02010600030101010101" pitchFamily="2" charset="-122"/>
              </a:rPr>
              <a:t>（</a:t>
            </a:r>
            <a:r>
              <a:rPr sz="1550" dirty="0">
                <a:latin typeface="宋体" panose="02010600030101010101" pitchFamily="2" charset="-122"/>
                <a:cs typeface="宋体" panose="02010600030101010101" pitchFamily="2" charset="-122"/>
              </a:rPr>
              <a:t>一）</a:t>
            </a:r>
            <a:r>
              <a:rPr sz="1550" spc="-5" dirty="0">
                <a:latin typeface="宋体" panose="02010600030101010101" pitchFamily="2" charset="-122"/>
                <a:cs typeface="宋体" panose="02010600030101010101" pitchFamily="2" charset="-122"/>
              </a:rPr>
              <a:t>人员经费 </a:t>
            </a:r>
            <a:r>
              <a:rPr sz="1550" dirty="0">
                <a:latin typeface="宋体" panose="02010600030101010101" pitchFamily="2" charset="-122"/>
                <a:cs typeface="宋体" panose="02010600030101010101" pitchFamily="2" charset="-122"/>
              </a:rPr>
              <a:t>711.79 万元，主要包括：基本工资、津</a:t>
            </a:r>
            <a:r>
              <a:rPr sz="1550" spc="-5" dirty="0">
                <a:latin typeface="宋体" panose="02010600030101010101" pitchFamily="2" charset="-122"/>
                <a:cs typeface="宋体" panose="02010600030101010101" pitchFamily="2" charset="-122"/>
              </a:rPr>
              <a:t>贴补贴、奖金、绩效工资、机关事业单位基本养老保险缴费、</a:t>
            </a:r>
            <a:r>
              <a:rPr sz="1550" spc="-55" dirty="0">
                <a:latin typeface="宋体" panose="02010600030101010101" pitchFamily="2" charset="-122"/>
                <a:cs typeface="宋体" panose="02010600030101010101" pitchFamily="2" charset="-122"/>
              </a:rPr>
              <a:t>职业年金缴费、职工基本医疗保险缴费、公务员医疗补助缴费、</a:t>
            </a:r>
            <a:r>
              <a:rPr sz="1550" spc="-90" dirty="0">
                <a:latin typeface="宋体" panose="02010600030101010101" pitchFamily="2" charset="-122"/>
                <a:cs typeface="宋体" panose="02010600030101010101" pitchFamily="2" charset="-122"/>
              </a:rPr>
              <a:t>其他社会保障缴费、住房公积金、医疗费、其他工资福利支出、</a:t>
            </a:r>
            <a:r>
              <a:rPr sz="1550" spc="-5" dirty="0">
                <a:latin typeface="宋体" panose="02010600030101010101" pitchFamily="2" charset="-122"/>
                <a:cs typeface="宋体" panose="02010600030101010101" pitchFamily="2" charset="-122"/>
              </a:rPr>
              <a:t>离休费、退休费、抚恤金、生活补助、医疗费补助、奖励金、</a:t>
            </a:r>
            <a:endParaRPr sz="1550">
              <a:latin typeface="宋体" panose="02010600030101010101" pitchFamily="2" charset="-122"/>
              <a:cs typeface="宋体" panose="02010600030101010101" pitchFamily="2" charset="-122"/>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p:nvPr/>
        </p:nvSpPr>
        <p:spPr>
          <a:xfrm>
            <a:off x="3691001" y="9930765"/>
            <a:ext cx="203200" cy="139700"/>
          </a:xfrm>
          <a:prstGeom prst="rect">
            <a:avLst/>
          </a:prstGeom>
        </p:spPr>
        <p:txBody>
          <a:bodyPr vert="horz" wrap="square" lIns="0" tIns="0" rIns="0" bIns="0" rtlCol="0">
            <a:spAutoFit/>
          </a:bodyPr>
          <a:lstStyle/>
          <a:p>
            <a:pPr marL="38100">
              <a:lnSpc>
                <a:spcPts val="955"/>
              </a:lnSpc>
            </a:pPr>
            <a:r>
              <a:rPr sz="900" spc="-25" dirty="0">
                <a:latin typeface="Calibri" panose="020F0502020204030204"/>
                <a:cs typeface="Calibri" panose="020F0502020204030204"/>
              </a:rPr>
              <a:t>28</a:t>
            </a:r>
            <a:endParaRPr sz="900">
              <a:latin typeface="Calibri" panose="020F0502020204030204"/>
              <a:cs typeface="Calibri" panose="020F0502020204030204"/>
            </a:endParaRPr>
          </a:p>
        </p:txBody>
      </p:sp>
      <p:sp>
        <p:nvSpPr>
          <p:cNvPr id="2" name="object 2"/>
          <p:cNvSpPr txBox="1"/>
          <p:nvPr/>
        </p:nvSpPr>
        <p:spPr>
          <a:xfrm>
            <a:off x="1064894" y="1066608"/>
            <a:ext cx="5538470" cy="8502650"/>
          </a:xfrm>
          <a:prstGeom prst="rect">
            <a:avLst/>
          </a:prstGeom>
        </p:spPr>
        <p:txBody>
          <a:bodyPr vert="horz" wrap="square" lIns="0" tIns="118745" rIns="0" bIns="0" rtlCol="0">
            <a:spAutoFit/>
          </a:bodyPr>
          <a:lstStyle/>
          <a:p>
            <a:pPr marL="12700">
              <a:lnSpc>
                <a:spcPct val="100000"/>
              </a:lnSpc>
              <a:spcBef>
                <a:spcPts val="935"/>
              </a:spcBef>
            </a:pPr>
            <a:r>
              <a:rPr sz="1550" spc="35" dirty="0">
                <a:latin typeface="宋体" panose="02010600030101010101" pitchFamily="2" charset="-122"/>
                <a:cs typeface="宋体" panose="02010600030101010101" pitchFamily="2" charset="-122"/>
              </a:rPr>
              <a:t>其他对个人和家庭的补助。</a:t>
            </a:r>
            <a:endParaRPr sz="1550">
              <a:latin typeface="宋体" panose="02010600030101010101" pitchFamily="2" charset="-122"/>
              <a:cs typeface="宋体" panose="02010600030101010101" pitchFamily="2" charset="-122"/>
            </a:endParaRPr>
          </a:p>
          <a:p>
            <a:pPr marL="422910">
              <a:lnSpc>
                <a:spcPct val="100000"/>
              </a:lnSpc>
              <a:spcBef>
                <a:spcPts val="840"/>
              </a:spcBef>
            </a:pPr>
            <a:r>
              <a:rPr sz="1550" spc="85" dirty="0">
                <a:latin typeface="宋体" panose="02010600030101010101" pitchFamily="2" charset="-122"/>
                <a:cs typeface="宋体" panose="02010600030101010101" pitchFamily="2" charset="-122"/>
              </a:rPr>
              <a:t>（</a:t>
            </a:r>
            <a:r>
              <a:rPr sz="1550" dirty="0">
                <a:latin typeface="宋体" panose="02010600030101010101" pitchFamily="2" charset="-122"/>
                <a:cs typeface="宋体" panose="02010600030101010101" pitchFamily="2" charset="-122"/>
              </a:rPr>
              <a:t>二</a:t>
            </a:r>
            <a:r>
              <a:rPr sz="1550" spc="-365" dirty="0">
                <a:latin typeface="宋体" panose="02010600030101010101" pitchFamily="2" charset="-122"/>
                <a:cs typeface="宋体" panose="02010600030101010101" pitchFamily="2" charset="-122"/>
              </a:rPr>
              <a:t>）</a:t>
            </a:r>
            <a:r>
              <a:rPr sz="1550" spc="40" dirty="0">
                <a:latin typeface="宋体" panose="02010600030101010101" pitchFamily="2" charset="-122"/>
                <a:cs typeface="宋体" panose="02010600030101010101" pitchFamily="2" charset="-122"/>
              </a:rPr>
              <a:t>公用经费</a:t>
            </a:r>
            <a:r>
              <a:rPr sz="1550" dirty="0">
                <a:latin typeface="宋体" panose="02010600030101010101" pitchFamily="2" charset="-122"/>
                <a:cs typeface="宋体" panose="02010600030101010101" pitchFamily="2" charset="-122"/>
              </a:rPr>
              <a:t>45.10</a:t>
            </a:r>
            <a:r>
              <a:rPr sz="1550" spc="-55" dirty="0">
                <a:latin typeface="宋体" panose="02010600030101010101" pitchFamily="2" charset="-122"/>
                <a:cs typeface="宋体" panose="02010600030101010101" pitchFamily="2" charset="-122"/>
              </a:rPr>
              <a:t>万元，主要包括：办公费、印刷费、</a:t>
            </a:r>
            <a:endParaRPr sz="1550">
              <a:latin typeface="宋体" panose="02010600030101010101" pitchFamily="2" charset="-122"/>
              <a:cs typeface="宋体" panose="02010600030101010101" pitchFamily="2" charset="-122"/>
            </a:endParaRPr>
          </a:p>
          <a:p>
            <a:pPr marL="12700" marR="13970">
              <a:lnSpc>
                <a:spcPct val="168000"/>
              </a:lnSpc>
              <a:spcBef>
                <a:spcPts val="30"/>
              </a:spcBef>
            </a:pPr>
            <a:r>
              <a:rPr sz="1550" spc="-95" dirty="0">
                <a:latin typeface="宋体" panose="02010600030101010101" pitchFamily="2" charset="-122"/>
                <a:cs typeface="宋体" panose="02010600030101010101" pitchFamily="2" charset="-122"/>
              </a:rPr>
              <a:t>咨询费、手续费、水费、电费、邮电费、取暖费、物业管理费、</a:t>
            </a:r>
            <a:r>
              <a:rPr sz="1550" dirty="0">
                <a:latin typeface="宋体" panose="02010600030101010101" pitchFamily="2" charset="-122"/>
                <a:cs typeface="宋体" panose="02010600030101010101" pitchFamily="2" charset="-122"/>
              </a:rPr>
              <a:t>差旅费、维修（护）</a:t>
            </a:r>
            <a:r>
              <a:rPr sz="1550" spc="-15" dirty="0">
                <a:latin typeface="宋体" panose="02010600030101010101" pitchFamily="2" charset="-122"/>
                <a:cs typeface="宋体" panose="02010600030101010101" pitchFamily="2" charset="-122"/>
              </a:rPr>
              <a:t>费、租赁费、会议费、培训费、公务接待</a:t>
            </a:r>
            <a:r>
              <a:rPr sz="1550" spc="-5" dirty="0">
                <a:latin typeface="宋体" panose="02010600030101010101" pitchFamily="2" charset="-122"/>
                <a:cs typeface="宋体" panose="02010600030101010101" pitchFamily="2" charset="-122"/>
              </a:rPr>
              <a:t>费、专用材料费、劳务费、委托业务费、工会经费、福利费、</a:t>
            </a:r>
            <a:r>
              <a:rPr sz="1550" spc="-20" dirty="0">
                <a:latin typeface="宋体" panose="02010600030101010101" pitchFamily="2" charset="-122"/>
                <a:cs typeface="宋体" panose="02010600030101010101" pitchFamily="2" charset="-122"/>
              </a:rPr>
              <a:t>公务用车运行维护费、其他交通费用、税金及附加费用、其他商品和服务支出、办公设备购置、专用设备购置、信息网络及软件购置更新、公务用车购置、其他交通工具购置、文物和陈</a:t>
            </a:r>
            <a:r>
              <a:rPr sz="1550" spc="5" dirty="0">
                <a:latin typeface="宋体" panose="02010600030101010101" pitchFamily="2" charset="-122"/>
                <a:cs typeface="宋体" panose="02010600030101010101" pitchFamily="2" charset="-122"/>
              </a:rPr>
              <a:t>列品购置、无形资产购置、其他资本性支出、赠与。</a:t>
            </a:r>
            <a:endParaRPr sz="1550">
              <a:latin typeface="宋体" panose="02010600030101010101" pitchFamily="2" charset="-122"/>
              <a:cs typeface="宋体" panose="02010600030101010101" pitchFamily="2" charset="-122"/>
            </a:endParaRPr>
          </a:p>
          <a:p>
            <a:pPr>
              <a:lnSpc>
                <a:spcPct val="100000"/>
              </a:lnSpc>
              <a:spcBef>
                <a:spcPts val="580"/>
              </a:spcBef>
            </a:pPr>
            <a:endParaRPr sz="1550">
              <a:latin typeface="宋体" panose="02010600030101010101" pitchFamily="2" charset="-122"/>
              <a:cs typeface="宋体" panose="02010600030101010101" pitchFamily="2" charset="-122"/>
            </a:endParaRPr>
          </a:p>
          <a:p>
            <a:pPr marL="12700">
              <a:lnSpc>
                <a:spcPct val="100000"/>
              </a:lnSpc>
            </a:pPr>
            <a:r>
              <a:rPr sz="1550" spc="-5" dirty="0">
                <a:latin typeface="宋体" panose="02010600030101010101" pitchFamily="2" charset="-122"/>
                <a:cs typeface="宋体" panose="02010600030101010101" pitchFamily="2" charset="-122"/>
              </a:rPr>
              <a:t>七、一般公共预算财政拨款“三公”经费支出决算情况说明</a:t>
            </a:r>
            <a:endParaRPr sz="1550">
              <a:latin typeface="宋体" panose="02010600030101010101" pitchFamily="2" charset="-122"/>
              <a:cs typeface="宋体" panose="02010600030101010101" pitchFamily="2" charset="-122"/>
            </a:endParaRPr>
          </a:p>
          <a:p>
            <a:pPr marL="12700" marR="5080" indent="410210">
              <a:lnSpc>
                <a:spcPct val="161000"/>
              </a:lnSpc>
              <a:spcBef>
                <a:spcPts val="1730"/>
              </a:spcBef>
            </a:pPr>
            <a:r>
              <a:rPr sz="1550" dirty="0">
                <a:latin typeface="宋体" panose="02010600030101010101" pitchFamily="2" charset="-122"/>
                <a:cs typeface="宋体" panose="02010600030101010101" pitchFamily="2" charset="-122"/>
              </a:rPr>
              <a:t>2024</a:t>
            </a:r>
            <a:r>
              <a:rPr sz="1550" spc="-5" dirty="0">
                <a:latin typeface="宋体" panose="02010600030101010101" pitchFamily="2" charset="-122"/>
                <a:cs typeface="宋体" panose="02010600030101010101" pitchFamily="2" charset="-122"/>
              </a:rPr>
              <a:t> 年度一般公共预算拨款“三公”经费支出 </a:t>
            </a:r>
            <a:r>
              <a:rPr sz="1550" dirty="0">
                <a:latin typeface="宋体" panose="02010600030101010101" pitchFamily="2" charset="-122"/>
                <a:cs typeface="宋体" panose="02010600030101010101" pitchFamily="2" charset="-122"/>
              </a:rPr>
              <a:t>10.80</a:t>
            </a:r>
            <a:r>
              <a:rPr sz="1550" spc="-50" dirty="0">
                <a:latin typeface="宋体" panose="02010600030101010101" pitchFamily="2" charset="-122"/>
                <a:cs typeface="宋体" panose="02010600030101010101" pitchFamily="2" charset="-122"/>
              </a:rPr>
              <a:t> 万</a:t>
            </a:r>
            <a:r>
              <a:rPr sz="1550" spc="10" dirty="0">
                <a:latin typeface="宋体" panose="02010600030101010101" pitchFamily="2" charset="-122"/>
                <a:cs typeface="宋体" panose="02010600030101010101" pitchFamily="2" charset="-122"/>
              </a:rPr>
              <a:t>元，完成全年预算的 </a:t>
            </a:r>
            <a:r>
              <a:rPr sz="1550" dirty="0">
                <a:latin typeface="宋体" panose="02010600030101010101" pitchFamily="2" charset="-122"/>
                <a:cs typeface="宋体" panose="02010600030101010101" pitchFamily="2" charset="-122"/>
              </a:rPr>
              <a:t>100.00</a:t>
            </a:r>
            <a:r>
              <a:rPr sz="1550" spc="5" dirty="0">
                <a:latin typeface="宋体" panose="02010600030101010101" pitchFamily="2" charset="-122"/>
                <a:cs typeface="宋体" panose="02010600030101010101" pitchFamily="2" charset="-122"/>
              </a:rPr>
              <a:t>%；较上年减少 </a:t>
            </a:r>
            <a:r>
              <a:rPr sz="1550" dirty="0">
                <a:latin typeface="宋体" panose="02010600030101010101" pitchFamily="2" charset="-122"/>
                <a:cs typeface="宋体" panose="02010600030101010101" pitchFamily="2" charset="-122"/>
              </a:rPr>
              <a:t>0.12 万元，下降</a:t>
            </a:r>
            <a:r>
              <a:rPr sz="1550" spc="-50" dirty="0">
                <a:latin typeface="宋体" panose="02010600030101010101" pitchFamily="2" charset="-122"/>
                <a:cs typeface="宋体" panose="02010600030101010101" pitchFamily="2" charset="-122"/>
              </a:rPr>
              <a:t> </a:t>
            </a:r>
            <a:r>
              <a:rPr sz="1550" dirty="0">
                <a:latin typeface="宋体" panose="02010600030101010101" pitchFamily="2" charset="-122"/>
                <a:cs typeface="宋体" panose="02010600030101010101" pitchFamily="2" charset="-122"/>
              </a:rPr>
              <a:t>1.10</a:t>
            </a:r>
            <a:r>
              <a:rPr sz="1550" spc="-5" dirty="0">
                <a:latin typeface="宋体" panose="02010600030101010101" pitchFamily="2" charset="-122"/>
                <a:cs typeface="宋体" panose="02010600030101010101" pitchFamily="2" charset="-122"/>
              </a:rPr>
              <a:t>%。当年决算数等于全年预算数的主要原因是：严格贯彻落实中央八项规定精神及过紧日子要求、厉行节约反对浪费，</a:t>
            </a:r>
            <a:r>
              <a:rPr sz="1550" spc="-25" dirty="0">
                <a:latin typeface="宋体" panose="02010600030101010101" pitchFamily="2" charset="-122"/>
                <a:cs typeface="宋体" panose="02010600030101010101" pitchFamily="2" charset="-122"/>
              </a:rPr>
              <a:t>严控“三公</a:t>
            </a:r>
            <a:r>
              <a:rPr lang="en-US" altLang="" sz="1550" spc="-25" dirty="0">
                <a:latin typeface="宋体" panose="02010600030101010101" pitchFamily="2" charset="-122"/>
                <a:cs typeface="宋体" panose="02010600030101010101" pitchFamily="2" charset="-122"/>
              </a:rPr>
              <a:t>”</a:t>
            </a:r>
            <a:r>
              <a:rPr sz="1550" spc="-25" dirty="0">
                <a:latin typeface="宋体" panose="02010600030101010101" pitchFamily="2" charset="-122"/>
                <a:cs typeface="宋体" panose="02010600030101010101" pitchFamily="2" charset="-122"/>
              </a:rPr>
              <a:t>经费支出。当年决算数小于上年决算数的主要原</a:t>
            </a:r>
            <a:r>
              <a:rPr sz="1550" spc="-5" dirty="0">
                <a:latin typeface="宋体" panose="02010600030101010101" pitchFamily="2" charset="-122"/>
                <a:cs typeface="宋体" panose="02010600030101010101" pitchFamily="2" charset="-122"/>
              </a:rPr>
              <a:t>因是：厉行节约，严控“三公</a:t>
            </a:r>
            <a:r>
              <a:rPr sz="1550" spc="-5" dirty="0">
                <a:latin typeface="宋体" panose="02010600030101010101" pitchFamily="2" charset="-122"/>
                <a:cs typeface="宋体" panose="02010600030101010101" pitchFamily="2" charset="-122"/>
                <a:sym typeface="+mn-ea"/>
              </a:rPr>
              <a:t>”</a:t>
            </a:r>
            <a:r>
              <a:rPr sz="1550" spc="-5" dirty="0">
                <a:latin typeface="宋体" panose="02010600030101010101" pitchFamily="2" charset="-122"/>
                <a:cs typeface="宋体" panose="02010600030101010101" pitchFamily="2" charset="-122"/>
              </a:rPr>
              <a:t>经费支出。具体情况如下：</a:t>
            </a:r>
            <a:endParaRPr sz="1550">
              <a:latin typeface="宋体" panose="02010600030101010101" pitchFamily="2" charset="-122"/>
              <a:cs typeface="宋体" panose="02010600030101010101" pitchFamily="2" charset="-122"/>
            </a:endParaRPr>
          </a:p>
          <a:p>
            <a:pPr marL="12700" marR="100330" indent="410210" algn="just">
              <a:lnSpc>
                <a:spcPct val="161000"/>
              </a:lnSpc>
            </a:pPr>
            <a:r>
              <a:rPr sz="1550" spc="85" dirty="0">
                <a:latin typeface="宋体" panose="02010600030101010101" pitchFamily="2" charset="-122"/>
                <a:cs typeface="宋体" panose="02010600030101010101" pitchFamily="2" charset="-122"/>
              </a:rPr>
              <a:t>（</a:t>
            </a:r>
            <a:r>
              <a:rPr sz="1550" spc="15" dirty="0">
                <a:latin typeface="宋体" panose="02010600030101010101" pitchFamily="2" charset="-122"/>
                <a:cs typeface="宋体" panose="02010600030101010101" pitchFamily="2" charset="-122"/>
              </a:rPr>
              <a:t>一）</a:t>
            </a:r>
            <a:r>
              <a:rPr sz="1550" spc="45" dirty="0">
                <a:latin typeface="宋体" panose="02010600030101010101" pitchFamily="2" charset="-122"/>
                <a:cs typeface="宋体" panose="02010600030101010101" pitchFamily="2" charset="-122"/>
              </a:rPr>
              <a:t>因公出国</a:t>
            </a:r>
            <a:r>
              <a:rPr sz="1550" spc="15" dirty="0">
                <a:latin typeface="宋体" panose="02010600030101010101" pitchFamily="2" charset="-122"/>
                <a:cs typeface="宋体" panose="02010600030101010101" pitchFamily="2" charset="-122"/>
              </a:rPr>
              <a:t>（境</a:t>
            </a:r>
            <a:r>
              <a:rPr sz="1550" spc="85" dirty="0">
                <a:latin typeface="宋体" panose="02010600030101010101" pitchFamily="2" charset="-122"/>
                <a:cs typeface="宋体" panose="02010600030101010101" pitchFamily="2" charset="-122"/>
              </a:rPr>
              <a:t>）</a:t>
            </a:r>
            <a:r>
              <a:rPr sz="1550" spc="-60" dirty="0">
                <a:latin typeface="宋体" panose="02010600030101010101" pitchFamily="2" charset="-122"/>
                <a:cs typeface="宋体" panose="02010600030101010101" pitchFamily="2" charset="-122"/>
              </a:rPr>
              <a:t>费支出 </a:t>
            </a:r>
            <a:r>
              <a:rPr sz="1550" spc="10" dirty="0">
                <a:latin typeface="宋体" panose="02010600030101010101" pitchFamily="2" charset="-122"/>
                <a:cs typeface="宋体" panose="02010600030101010101" pitchFamily="2" charset="-122"/>
              </a:rPr>
              <a:t>0.00</a:t>
            </a:r>
            <a:r>
              <a:rPr sz="1550" spc="-5" dirty="0">
                <a:latin typeface="宋体" panose="02010600030101010101" pitchFamily="2" charset="-122"/>
                <a:cs typeface="宋体" panose="02010600030101010101" pitchFamily="2" charset="-122"/>
              </a:rPr>
              <a:t> 万元，完成全年预算</a:t>
            </a:r>
            <a:r>
              <a:rPr sz="1550" spc="-45" dirty="0">
                <a:latin typeface="宋体" panose="02010600030101010101" pitchFamily="2" charset="-122"/>
                <a:cs typeface="宋体" panose="02010600030101010101" pitchFamily="2" charset="-122"/>
              </a:rPr>
              <a:t>数 </a:t>
            </a:r>
            <a:r>
              <a:rPr sz="1550" spc="10" dirty="0">
                <a:latin typeface="宋体" panose="02010600030101010101" pitchFamily="2" charset="-122"/>
                <a:cs typeface="宋体" panose="02010600030101010101" pitchFamily="2" charset="-122"/>
              </a:rPr>
              <a:t>0.00</a:t>
            </a:r>
            <a:r>
              <a:rPr sz="1550" spc="5" dirty="0">
                <a:latin typeface="宋体" panose="02010600030101010101" pitchFamily="2" charset="-122"/>
                <a:cs typeface="宋体" panose="02010600030101010101" pitchFamily="2" charset="-122"/>
              </a:rPr>
              <a:t>%，与全年预算数持平；较上年增加 </a:t>
            </a:r>
            <a:r>
              <a:rPr sz="1550" spc="-5" dirty="0">
                <a:latin typeface="宋体" panose="02010600030101010101" pitchFamily="2" charset="-122"/>
                <a:cs typeface="宋体" panose="02010600030101010101" pitchFamily="2" charset="-122"/>
              </a:rPr>
              <a:t>0.00 万元，增长</a:t>
            </a:r>
            <a:r>
              <a:rPr sz="1550" spc="5" dirty="0">
                <a:latin typeface="宋体" panose="02010600030101010101" pitchFamily="2" charset="-122"/>
                <a:cs typeface="宋体" panose="02010600030101010101" pitchFamily="2" charset="-122"/>
              </a:rPr>
              <a:t> </a:t>
            </a:r>
            <a:r>
              <a:rPr sz="1550" spc="20" dirty="0">
                <a:latin typeface="宋体" panose="02010600030101010101" pitchFamily="2" charset="-122"/>
                <a:cs typeface="宋体" panose="02010600030101010101" pitchFamily="2" charset="-122"/>
              </a:rPr>
              <a:t>0.00</a:t>
            </a:r>
            <a:r>
              <a:rPr sz="1550" spc="15" dirty="0">
                <a:latin typeface="宋体" panose="02010600030101010101" pitchFamily="2" charset="-122"/>
                <a:cs typeface="宋体" panose="02010600030101010101" pitchFamily="2" charset="-122"/>
              </a:rPr>
              <a:t>%，与上年持平。全年安排本部门组织的出国（境</a:t>
            </a:r>
            <a:r>
              <a:rPr sz="1550" spc="85" dirty="0">
                <a:latin typeface="宋体" panose="02010600030101010101" pitchFamily="2" charset="-122"/>
                <a:cs typeface="宋体" panose="02010600030101010101" pitchFamily="2" charset="-122"/>
              </a:rPr>
              <a:t>）</a:t>
            </a:r>
            <a:r>
              <a:rPr sz="1550" spc="15" dirty="0">
                <a:latin typeface="宋体" panose="02010600030101010101" pitchFamily="2" charset="-122"/>
                <a:cs typeface="宋体" panose="02010600030101010101" pitchFamily="2" charset="-122"/>
              </a:rPr>
              <a:t>团组</a:t>
            </a:r>
            <a:endParaRPr sz="1550">
              <a:latin typeface="宋体" panose="02010600030101010101" pitchFamily="2" charset="-122"/>
              <a:cs typeface="宋体" panose="02010600030101010101" pitchFamily="2" charset="-122"/>
            </a:endParaRPr>
          </a:p>
          <a:p>
            <a:pPr marL="12700" algn="just">
              <a:lnSpc>
                <a:spcPct val="100000"/>
              </a:lnSpc>
              <a:spcBef>
                <a:spcPts val="1145"/>
              </a:spcBef>
            </a:pPr>
            <a:r>
              <a:rPr sz="1550" dirty="0">
                <a:latin typeface="宋体" panose="02010600030101010101" pitchFamily="2" charset="-122"/>
                <a:cs typeface="宋体" panose="02010600030101010101" pitchFamily="2" charset="-122"/>
              </a:rPr>
              <a:t>0</a:t>
            </a:r>
            <a:r>
              <a:rPr sz="1550" spc="-70" dirty="0">
                <a:latin typeface="宋体" panose="02010600030101010101" pitchFamily="2" charset="-122"/>
                <a:cs typeface="宋体" panose="02010600030101010101" pitchFamily="2" charset="-122"/>
              </a:rPr>
              <a:t> 个，参加其他部门出国</a:t>
            </a:r>
            <a:r>
              <a:rPr sz="1550" dirty="0">
                <a:latin typeface="宋体" panose="02010600030101010101" pitchFamily="2" charset="-122"/>
                <a:cs typeface="宋体" panose="02010600030101010101" pitchFamily="2" charset="-122"/>
              </a:rPr>
              <a:t>（境</a:t>
            </a:r>
            <a:r>
              <a:rPr sz="1550" spc="-285" dirty="0">
                <a:latin typeface="宋体" panose="02010600030101010101" pitchFamily="2" charset="-122"/>
                <a:cs typeface="宋体" panose="02010600030101010101" pitchFamily="2" charset="-122"/>
              </a:rPr>
              <a:t>）</a:t>
            </a:r>
            <a:r>
              <a:rPr sz="1550" spc="-85" dirty="0">
                <a:latin typeface="宋体" panose="02010600030101010101" pitchFamily="2" charset="-122"/>
                <a:cs typeface="宋体" panose="02010600030101010101" pitchFamily="2" charset="-122"/>
              </a:rPr>
              <a:t>团组 </a:t>
            </a:r>
            <a:r>
              <a:rPr sz="1550" dirty="0">
                <a:latin typeface="宋体" panose="02010600030101010101" pitchFamily="2" charset="-122"/>
                <a:cs typeface="宋体" panose="02010600030101010101" pitchFamily="2" charset="-122"/>
              </a:rPr>
              <a:t>0</a:t>
            </a:r>
            <a:r>
              <a:rPr sz="1550" spc="-95" dirty="0">
                <a:latin typeface="宋体" panose="02010600030101010101" pitchFamily="2" charset="-122"/>
                <a:cs typeface="宋体" panose="02010600030101010101" pitchFamily="2" charset="-122"/>
              </a:rPr>
              <a:t> 个；全年因公出国</a:t>
            </a:r>
            <a:r>
              <a:rPr sz="1550" dirty="0">
                <a:latin typeface="宋体" panose="02010600030101010101" pitchFamily="2" charset="-122"/>
                <a:cs typeface="宋体" panose="02010600030101010101" pitchFamily="2" charset="-122"/>
              </a:rPr>
              <a:t>（境</a:t>
            </a:r>
            <a:r>
              <a:rPr sz="1550" spc="-50" dirty="0">
                <a:latin typeface="宋体" panose="02010600030101010101" pitchFamily="2" charset="-122"/>
                <a:cs typeface="宋体" panose="02010600030101010101" pitchFamily="2" charset="-122"/>
              </a:rPr>
              <a:t>）</a:t>
            </a:r>
            <a:endParaRPr sz="1550">
              <a:latin typeface="宋体" panose="02010600030101010101" pitchFamily="2" charset="-122"/>
              <a:cs typeface="宋体" panose="02010600030101010101" pitchFamily="2" charset="-122"/>
            </a:endParaRPr>
          </a:p>
          <a:p>
            <a:pPr marL="12700" algn="just">
              <a:lnSpc>
                <a:spcPct val="100000"/>
              </a:lnSpc>
              <a:spcBef>
                <a:spcPts val="1140"/>
              </a:spcBef>
            </a:pPr>
            <a:r>
              <a:rPr sz="1550" spc="-40" dirty="0">
                <a:latin typeface="宋体" panose="02010600030101010101" pitchFamily="2" charset="-122"/>
                <a:cs typeface="宋体" panose="02010600030101010101" pitchFamily="2" charset="-122"/>
              </a:rPr>
              <a:t>累计 </a:t>
            </a:r>
            <a:r>
              <a:rPr sz="1550" dirty="0">
                <a:latin typeface="宋体" panose="02010600030101010101" pitchFamily="2" charset="-122"/>
                <a:cs typeface="宋体" panose="02010600030101010101" pitchFamily="2" charset="-122"/>
              </a:rPr>
              <a:t>0</a:t>
            </a:r>
            <a:r>
              <a:rPr sz="1550" spc="-40" dirty="0">
                <a:latin typeface="宋体" panose="02010600030101010101" pitchFamily="2" charset="-122"/>
                <a:cs typeface="宋体" panose="02010600030101010101" pitchFamily="2" charset="-122"/>
              </a:rPr>
              <a:t> 人次。当年决算数等于全年预算数的主要原因是：本年</a:t>
            </a:r>
            <a:endParaRPr sz="1550">
              <a:latin typeface="宋体" panose="02010600030101010101" pitchFamily="2" charset="-122"/>
              <a:cs typeface="宋体" panose="02010600030101010101" pitchFamily="2" charset="-122"/>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p:nvPr/>
        </p:nvSpPr>
        <p:spPr>
          <a:xfrm>
            <a:off x="3691001" y="9930765"/>
            <a:ext cx="203200" cy="139700"/>
          </a:xfrm>
          <a:prstGeom prst="rect">
            <a:avLst/>
          </a:prstGeom>
        </p:spPr>
        <p:txBody>
          <a:bodyPr vert="horz" wrap="square" lIns="0" tIns="0" rIns="0" bIns="0" rtlCol="0">
            <a:spAutoFit/>
          </a:bodyPr>
          <a:lstStyle/>
          <a:p>
            <a:pPr marL="38100">
              <a:lnSpc>
                <a:spcPts val="955"/>
              </a:lnSpc>
            </a:pPr>
            <a:r>
              <a:rPr sz="900" spc="-25" dirty="0">
                <a:latin typeface="Calibri" panose="020F0502020204030204"/>
                <a:cs typeface="Calibri" panose="020F0502020204030204"/>
              </a:rPr>
              <a:t>29</a:t>
            </a:r>
            <a:endParaRPr sz="900">
              <a:latin typeface="Calibri" panose="020F0502020204030204"/>
              <a:cs typeface="Calibri" panose="020F0502020204030204"/>
            </a:endParaRPr>
          </a:p>
        </p:txBody>
      </p:sp>
      <p:sp>
        <p:nvSpPr>
          <p:cNvPr id="2" name="object 2"/>
          <p:cNvSpPr txBox="1"/>
          <p:nvPr/>
        </p:nvSpPr>
        <p:spPr>
          <a:xfrm>
            <a:off x="1064894" y="1028508"/>
            <a:ext cx="5643245" cy="8415020"/>
          </a:xfrm>
          <a:prstGeom prst="rect">
            <a:avLst/>
          </a:prstGeom>
        </p:spPr>
        <p:txBody>
          <a:bodyPr vert="horz" wrap="square" lIns="0" tIns="12065" rIns="0" bIns="0" rtlCol="0">
            <a:spAutoFit/>
          </a:bodyPr>
          <a:lstStyle/>
          <a:p>
            <a:pPr marL="12700" marR="213995">
              <a:lnSpc>
                <a:spcPct val="161000"/>
              </a:lnSpc>
              <a:spcBef>
                <a:spcPts val="95"/>
              </a:spcBef>
            </a:pPr>
            <a:r>
              <a:rPr sz="1550" spc="-15" dirty="0">
                <a:latin typeface="宋体" panose="02010600030101010101" pitchFamily="2" charset="-122"/>
                <a:cs typeface="宋体" panose="02010600030101010101" pitchFamily="2" charset="-122"/>
              </a:rPr>
              <a:t>无因公出国</a:t>
            </a:r>
            <a:r>
              <a:rPr sz="1550" dirty="0">
                <a:latin typeface="宋体" panose="02010600030101010101" pitchFamily="2" charset="-122"/>
                <a:cs typeface="宋体" panose="02010600030101010101" pitchFamily="2" charset="-122"/>
              </a:rPr>
              <a:t>（</a:t>
            </a:r>
            <a:r>
              <a:rPr sz="1550" spc="85" dirty="0">
                <a:latin typeface="宋体" panose="02010600030101010101" pitchFamily="2" charset="-122"/>
                <a:cs typeface="宋体" panose="02010600030101010101" pitchFamily="2" charset="-122"/>
              </a:rPr>
              <a:t>境</a:t>
            </a:r>
            <a:r>
              <a:rPr sz="1550" spc="-220" dirty="0">
                <a:latin typeface="宋体" panose="02010600030101010101" pitchFamily="2" charset="-122"/>
                <a:cs typeface="宋体" panose="02010600030101010101" pitchFamily="2" charset="-122"/>
              </a:rPr>
              <a:t>）</a:t>
            </a:r>
            <a:r>
              <a:rPr sz="1550" spc="-5" dirty="0">
                <a:latin typeface="宋体" panose="02010600030101010101" pitchFamily="2" charset="-122"/>
                <a:cs typeface="宋体" panose="02010600030101010101" pitchFamily="2" charset="-122"/>
              </a:rPr>
              <a:t>经费支出。当年决算数等于上年决算数的主</a:t>
            </a:r>
            <a:r>
              <a:rPr sz="1550" spc="40" dirty="0">
                <a:latin typeface="宋体" panose="02010600030101010101" pitchFamily="2" charset="-122"/>
                <a:cs typeface="宋体" panose="02010600030101010101" pitchFamily="2" charset="-122"/>
              </a:rPr>
              <a:t>要原因是：本年无因公出国</a:t>
            </a:r>
            <a:r>
              <a:rPr sz="1550" dirty="0">
                <a:latin typeface="宋体" panose="02010600030101010101" pitchFamily="2" charset="-122"/>
                <a:cs typeface="宋体" panose="02010600030101010101" pitchFamily="2" charset="-122"/>
              </a:rPr>
              <a:t>（</a:t>
            </a:r>
            <a:r>
              <a:rPr sz="1550" spc="85" dirty="0">
                <a:latin typeface="宋体" panose="02010600030101010101" pitchFamily="2" charset="-122"/>
                <a:cs typeface="宋体" panose="02010600030101010101" pitchFamily="2" charset="-122"/>
              </a:rPr>
              <a:t>境</a:t>
            </a:r>
            <a:r>
              <a:rPr sz="1550" dirty="0">
                <a:latin typeface="宋体" panose="02010600030101010101" pitchFamily="2" charset="-122"/>
                <a:cs typeface="宋体" panose="02010600030101010101" pitchFamily="2" charset="-122"/>
              </a:rPr>
              <a:t>）</a:t>
            </a:r>
            <a:r>
              <a:rPr sz="1550" spc="20" dirty="0">
                <a:latin typeface="宋体" panose="02010600030101010101" pitchFamily="2" charset="-122"/>
                <a:cs typeface="宋体" panose="02010600030101010101" pitchFamily="2" charset="-122"/>
              </a:rPr>
              <a:t>经费支出。</a:t>
            </a:r>
            <a:endParaRPr sz="1550">
              <a:latin typeface="宋体" panose="02010600030101010101" pitchFamily="2" charset="-122"/>
              <a:cs typeface="宋体" panose="02010600030101010101" pitchFamily="2" charset="-122"/>
            </a:endParaRPr>
          </a:p>
          <a:p>
            <a:pPr marL="12700" marR="119380" indent="410210" algn="just">
              <a:lnSpc>
                <a:spcPct val="161000"/>
              </a:lnSpc>
            </a:pPr>
            <a:r>
              <a:rPr sz="1550" spc="85" dirty="0">
                <a:latin typeface="宋体" panose="02010600030101010101" pitchFamily="2" charset="-122"/>
                <a:cs typeface="宋体" panose="02010600030101010101" pitchFamily="2" charset="-122"/>
              </a:rPr>
              <a:t>（</a:t>
            </a:r>
            <a:r>
              <a:rPr sz="1550" spc="15" dirty="0">
                <a:latin typeface="宋体" panose="02010600030101010101" pitchFamily="2" charset="-122"/>
                <a:cs typeface="宋体" panose="02010600030101010101" pitchFamily="2" charset="-122"/>
              </a:rPr>
              <a:t>二）</a:t>
            </a:r>
            <a:r>
              <a:rPr sz="1550" spc="-5" dirty="0">
                <a:latin typeface="宋体" panose="02010600030101010101" pitchFamily="2" charset="-122"/>
                <a:cs typeface="宋体" panose="02010600030101010101" pitchFamily="2" charset="-122"/>
              </a:rPr>
              <a:t>公务用车购置及运行费支出 </a:t>
            </a:r>
            <a:r>
              <a:rPr sz="1550" spc="10" dirty="0">
                <a:latin typeface="宋体" panose="02010600030101010101" pitchFamily="2" charset="-122"/>
                <a:cs typeface="宋体" panose="02010600030101010101" pitchFamily="2" charset="-122"/>
              </a:rPr>
              <a:t>7.00</a:t>
            </a:r>
            <a:r>
              <a:rPr sz="1550" spc="-20" dirty="0">
                <a:latin typeface="宋体" panose="02010600030101010101" pitchFamily="2" charset="-122"/>
                <a:cs typeface="宋体" panose="02010600030101010101" pitchFamily="2" charset="-122"/>
              </a:rPr>
              <a:t> 万元，完成全年</a:t>
            </a:r>
            <a:r>
              <a:rPr sz="1550" spc="-55" dirty="0">
                <a:latin typeface="宋体" panose="02010600030101010101" pitchFamily="2" charset="-122"/>
                <a:cs typeface="宋体" panose="02010600030101010101" pitchFamily="2" charset="-122"/>
              </a:rPr>
              <a:t>预算的 </a:t>
            </a:r>
            <a:r>
              <a:rPr sz="1550" spc="15" dirty="0">
                <a:latin typeface="宋体" panose="02010600030101010101" pitchFamily="2" charset="-122"/>
                <a:cs typeface="宋体" panose="02010600030101010101" pitchFamily="2" charset="-122"/>
              </a:rPr>
              <a:t>100.00</a:t>
            </a:r>
            <a:r>
              <a:rPr sz="1550" spc="-30" dirty="0">
                <a:latin typeface="宋体" panose="02010600030101010101" pitchFamily="2" charset="-122"/>
                <a:cs typeface="宋体" panose="02010600030101010101" pitchFamily="2" charset="-122"/>
              </a:rPr>
              <a:t>%；较上年减少 </a:t>
            </a:r>
            <a:r>
              <a:rPr sz="1550" spc="10" dirty="0">
                <a:latin typeface="宋体" panose="02010600030101010101" pitchFamily="2" charset="-122"/>
                <a:cs typeface="宋体" panose="02010600030101010101" pitchFamily="2" charset="-122"/>
              </a:rPr>
              <a:t>0.10</a:t>
            </a:r>
            <a:r>
              <a:rPr sz="1550" spc="-85" dirty="0">
                <a:latin typeface="宋体" panose="02010600030101010101" pitchFamily="2" charset="-122"/>
                <a:cs typeface="宋体" panose="02010600030101010101" pitchFamily="2" charset="-122"/>
              </a:rPr>
              <a:t> 万元，下降 </a:t>
            </a:r>
            <a:r>
              <a:rPr sz="1550" spc="10" dirty="0">
                <a:latin typeface="宋体" panose="02010600030101010101" pitchFamily="2" charset="-122"/>
                <a:cs typeface="宋体" panose="02010600030101010101" pitchFamily="2" charset="-122"/>
              </a:rPr>
              <a:t>1.41</a:t>
            </a:r>
            <a:r>
              <a:rPr sz="1550" spc="35" dirty="0">
                <a:latin typeface="宋体" panose="02010600030101010101" pitchFamily="2" charset="-122"/>
                <a:cs typeface="宋体" panose="02010600030101010101" pitchFamily="2" charset="-122"/>
              </a:rPr>
              <a:t>%。其中：</a:t>
            </a:r>
            <a:endParaRPr sz="1550">
              <a:latin typeface="宋体" panose="02010600030101010101" pitchFamily="2" charset="-122"/>
              <a:cs typeface="宋体" panose="02010600030101010101" pitchFamily="2" charset="-122"/>
            </a:endParaRPr>
          </a:p>
          <a:p>
            <a:pPr marL="12700" marR="213995" indent="410210" algn="just">
              <a:lnSpc>
                <a:spcPct val="161000"/>
              </a:lnSpc>
            </a:pPr>
            <a:r>
              <a:rPr sz="1550" spc="-20" dirty="0">
                <a:latin typeface="宋体" panose="02010600030101010101" pitchFamily="2" charset="-122"/>
                <a:cs typeface="宋体" panose="02010600030101010101" pitchFamily="2" charset="-122"/>
              </a:rPr>
              <a:t>公务用车购置费支出 </a:t>
            </a:r>
            <a:r>
              <a:rPr sz="1550" spc="10" dirty="0">
                <a:latin typeface="宋体" panose="02010600030101010101" pitchFamily="2" charset="-122"/>
                <a:cs typeface="宋体" panose="02010600030101010101" pitchFamily="2" charset="-122"/>
              </a:rPr>
              <a:t>0.00</a:t>
            </a:r>
            <a:r>
              <a:rPr sz="1550" spc="-125" dirty="0">
                <a:latin typeface="宋体" panose="02010600030101010101" pitchFamily="2" charset="-122"/>
                <a:cs typeface="宋体" panose="02010600030101010101" pitchFamily="2" charset="-122"/>
              </a:rPr>
              <a:t> 万元，完成全年预算数 </a:t>
            </a:r>
            <a:r>
              <a:rPr sz="1550" spc="10" dirty="0">
                <a:latin typeface="宋体" panose="02010600030101010101" pitchFamily="2" charset="-122"/>
                <a:cs typeface="宋体" panose="02010600030101010101" pitchFamily="2" charset="-122"/>
              </a:rPr>
              <a:t>0.00%，</a:t>
            </a:r>
            <a:r>
              <a:rPr sz="1550" spc="5" dirty="0">
                <a:latin typeface="宋体" panose="02010600030101010101" pitchFamily="2" charset="-122"/>
                <a:cs typeface="宋体" panose="02010600030101010101" pitchFamily="2" charset="-122"/>
              </a:rPr>
              <a:t>与全年预算数持平；较上年增加 </a:t>
            </a:r>
            <a:r>
              <a:rPr sz="1550" spc="10" dirty="0">
                <a:latin typeface="宋体" panose="02010600030101010101" pitchFamily="2" charset="-122"/>
                <a:cs typeface="宋体" panose="02010600030101010101" pitchFamily="2" charset="-122"/>
              </a:rPr>
              <a:t>0.00</a:t>
            </a:r>
            <a:r>
              <a:rPr sz="1550" spc="-30" dirty="0">
                <a:latin typeface="宋体" panose="02010600030101010101" pitchFamily="2" charset="-122"/>
                <a:cs typeface="宋体" panose="02010600030101010101" pitchFamily="2" charset="-122"/>
              </a:rPr>
              <a:t> 万元，增长 </a:t>
            </a:r>
            <a:r>
              <a:rPr sz="1550" spc="10" dirty="0">
                <a:latin typeface="宋体" panose="02010600030101010101" pitchFamily="2" charset="-122"/>
                <a:cs typeface="宋体" panose="02010600030101010101" pitchFamily="2" charset="-122"/>
              </a:rPr>
              <a:t>0.00%，与</a:t>
            </a:r>
            <a:r>
              <a:rPr sz="1550" spc="35" dirty="0">
                <a:latin typeface="宋体" panose="02010600030101010101" pitchFamily="2" charset="-122"/>
                <a:cs typeface="宋体" panose="02010600030101010101" pitchFamily="2" charset="-122"/>
              </a:rPr>
              <a:t>上年持平。</a:t>
            </a:r>
            <a:r>
              <a:rPr sz="1550" spc="10" dirty="0">
                <a:latin typeface="宋体" panose="02010600030101010101" pitchFamily="2" charset="-122"/>
                <a:cs typeface="宋体" panose="02010600030101010101" pitchFamily="2" charset="-122"/>
              </a:rPr>
              <a:t>2024</a:t>
            </a:r>
            <a:r>
              <a:rPr sz="1550" spc="-15" dirty="0">
                <a:latin typeface="宋体" panose="02010600030101010101" pitchFamily="2" charset="-122"/>
                <a:cs typeface="宋体" panose="02010600030101010101" pitchFamily="2" charset="-122"/>
              </a:rPr>
              <a:t> 年度公务用车购置 </a:t>
            </a:r>
            <a:r>
              <a:rPr sz="1550" spc="5" dirty="0">
                <a:latin typeface="宋体" panose="02010600030101010101" pitchFamily="2" charset="-122"/>
                <a:cs typeface="宋体" panose="02010600030101010101" pitchFamily="2" charset="-122"/>
              </a:rPr>
              <a:t>0</a:t>
            </a:r>
            <a:r>
              <a:rPr sz="1550" dirty="0">
                <a:latin typeface="宋体" panose="02010600030101010101" pitchFamily="2" charset="-122"/>
                <a:cs typeface="宋体" panose="02010600030101010101" pitchFamily="2" charset="-122"/>
              </a:rPr>
              <a:t> 辆，当年决算数等于全</a:t>
            </a:r>
            <a:r>
              <a:rPr sz="1550" spc="-10" dirty="0">
                <a:latin typeface="宋体" panose="02010600030101010101" pitchFamily="2" charset="-122"/>
                <a:cs typeface="宋体" panose="02010600030101010101" pitchFamily="2" charset="-122"/>
              </a:rPr>
              <a:t>年预算数的主要原因是：本年无公务用车购置经费支出。当年</a:t>
            </a:r>
            <a:r>
              <a:rPr sz="1550" spc="-20" dirty="0">
                <a:latin typeface="宋体" panose="02010600030101010101" pitchFamily="2" charset="-122"/>
                <a:cs typeface="宋体" panose="02010600030101010101" pitchFamily="2" charset="-122"/>
              </a:rPr>
              <a:t>决算数等于上年决算数的主要原因是：本年无公务用车购置经</a:t>
            </a:r>
            <a:r>
              <a:rPr sz="1550" spc="90" dirty="0">
                <a:latin typeface="宋体" panose="02010600030101010101" pitchFamily="2" charset="-122"/>
                <a:cs typeface="宋体" panose="02010600030101010101" pitchFamily="2" charset="-122"/>
              </a:rPr>
              <a:t>费支出。</a:t>
            </a:r>
            <a:endParaRPr sz="1550">
              <a:latin typeface="宋体" panose="02010600030101010101" pitchFamily="2" charset="-122"/>
              <a:cs typeface="宋体" panose="02010600030101010101" pitchFamily="2" charset="-122"/>
            </a:endParaRPr>
          </a:p>
          <a:p>
            <a:pPr marL="12700" marR="5080" indent="410210">
              <a:lnSpc>
                <a:spcPct val="161000"/>
              </a:lnSpc>
            </a:pPr>
            <a:r>
              <a:rPr sz="1550" spc="-15" dirty="0">
                <a:latin typeface="宋体" panose="02010600030101010101" pitchFamily="2" charset="-122"/>
                <a:cs typeface="宋体" panose="02010600030101010101" pitchFamily="2" charset="-122"/>
              </a:rPr>
              <a:t>公务用车运行费支出 </a:t>
            </a:r>
            <a:r>
              <a:rPr sz="1550" dirty="0">
                <a:latin typeface="宋体" panose="02010600030101010101" pitchFamily="2" charset="-122"/>
                <a:cs typeface="宋体" panose="02010600030101010101" pitchFamily="2" charset="-122"/>
              </a:rPr>
              <a:t>7.00</a:t>
            </a:r>
            <a:r>
              <a:rPr sz="1550" spc="-120" dirty="0">
                <a:latin typeface="宋体" panose="02010600030101010101" pitchFamily="2" charset="-122"/>
                <a:cs typeface="宋体" panose="02010600030101010101" pitchFamily="2" charset="-122"/>
              </a:rPr>
              <a:t> 万元，完成全年预算的 </a:t>
            </a:r>
            <a:r>
              <a:rPr sz="1550" spc="-10" dirty="0">
                <a:latin typeface="宋体" panose="02010600030101010101" pitchFamily="2" charset="-122"/>
                <a:cs typeface="宋体" panose="02010600030101010101" pitchFamily="2" charset="-122"/>
              </a:rPr>
              <a:t>100.00%；</a:t>
            </a:r>
            <a:r>
              <a:rPr sz="1550" spc="10" dirty="0">
                <a:latin typeface="宋体" panose="02010600030101010101" pitchFamily="2" charset="-122"/>
                <a:cs typeface="宋体" panose="02010600030101010101" pitchFamily="2" charset="-122"/>
              </a:rPr>
              <a:t>较上年减少 </a:t>
            </a:r>
            <a:r>
              <a:rPr sz="1550" dirty="0">
                <a:latin typeface="宋体" panose="02010600030101010101" pitchFamily="2" charset="-122"/>
                <a:cs typeface="宋体" panose="02010600030101010101" pitchFamily="2" charset="-122"/>
              </a:rPr>
              <a:t>0.10</a:t>
            </a:r>
            <a:r>
              <a:rPr sz="1550" spc="-10" dirty="0">
                <a:latin typeface="宋体" panose="02010600030101010101" pitchFamily="2" charset="-122"/>
                <a:cs typeface="宋体" panose="02010600030101010101" pitchFamily="2" charset="-122"/>
              </a:rPr>
              <a:t> 万元，下降 </a:t>
            </a:r>
            <a:r>
              <a:rPr sz="1550" dirty="0">
                <a:latin typeface="宋体" panose="02010600030101010101" pitchFamily="2" charset="-122"/>
                <a:cs typeface="宋体" panose="02010600030101010101" pitchFamily="2" charset="-122"/>
              </a:rPr>
              <a:t>1.41</a:t>
            </a:r>
            <a:r>
              <a:rPr sz="1550" spc="5" dirty="0">
                <a:latin typeface="宋体" panose="02010600030101010101" pitchFamily="2" charset="-122"/>
                <a:cs typeface="宋体" panose="02010600030101010101" pitchFamily="2" charset="-122"/>
              </a:rPr>
              <a:t>%。当年决算数等于全年预</a:t>
            </a:r>
            <a:r>
              <a:rPr sz="1550" spc="-50" dirty="0">
                <a:latin typeface="宋体" panose="02010600030101010101" pitchFamily="2" charset="-122"/>
                <a:cs typeface="宋体" panose="02010600030101010101" pitchFamily="2" charset="-122"/>
              </a:rPr>
              <a:t> </a:t>
            </a:r>
            <a:r>
              <a:rPr sz="1550" spc="-15" dirty="0">
                <a:latin typeface="宋体" panose="02010600030101010101" pitchFamily="2" charset="-122"/>
                <a:cs typeface="宋体" panose="02010600030101010101" pitchFamily="2" charset="-122"/>
              </a:rPr>
              <a:t>算数的主要原因是：厉行节约，严控公务用车运行费支出。当年</a:t>
            </a:r>
            <a:r>
              <a:rPr sz="1550" spc="-30" dirty="0">
                <a:latin typeface="宋体" panose="02010600030101010101" pitchFamily="2" charset="-122"/>
                <a:cs typeface="宋体" panose="02010600030101010101" pitchFamily="2" charset="-122"/>
              </a:rPr>
              <a:t>决算数小于上年决算数的主要原因是：严控公务用车运行费</a:t>
            </a:r>
            <a:endParaRPr sz="1550">
              <a:latin typeface="宋体" panose="02010600030101010101" pitchFamily="2" charset="-122"/>
              <a:cs typeface="宋体" panose="02010600030101010101" pitchFamily="2" charset="-122"/>
            </a:endParaRPr>
          </a:p>
          <a:p>
            <a:pPr marL="12700" marR="209550">
              <a:lnSpc>
                <a:spcPct val="162000"/>
              </a:lnSpc>
            </a:pPr>
            <a:r>
              <a:rPr sz="1550" spc="-10" dirty="0">
                <a:latin typeface="宋体" panose="02010600030101010101" pitchFamily="2" charset="-122"/>
                <a:cs typeface="宋体" panose="02010600030101010101" pitchFamily="2" charset="-122"/>
              </a:rPr>
              <a:t>支出。截至 </a:t>
            </a:r>
            <a:r>
              <a:rPr sz="1550" dirty="0">
                <a:latin typeface="宋体" panose="02010600030101010101" pitchFamily="2" charset="-122"/>
                <a:cs typeface="宋体" panose="02010600030101010101" pitchFamily="2" charset="-122"/>
              </a:rPr>
              <a:t>2024</a:t>
            </a:r>
            <a:r>
              <a:rPr sz="1550" spc="-175" dirty="0">
                <a:latin typeface="宋体" panose="02010600030101010101" pitchFamily="2" charset="-122"/>
                <a:cs typeface="宋体" panose="02010600030101010101" pitchFamily="2" charset="-122"/>
              </a:rPr>
              <a:t> 年 </a:t>
            </a:r>
            <a:r>
              <a:rPr sz="1550" dirty="0">
                <a:latin typeface="宋体" panose="02010600030101010101" pitchFamily="2" charset="-122"/>
                <a:cs typeface="宋体" panose="02010600030101010101" pitchFamily="2" charset="-122"/>
              </a:rPr>
              <a:t>12</a:t>
            </a:r>
            <a:r>
              <a:rPr sz="1550" spc="-150" dirty="0">
                <a:latin typeface="宋体" panose="02010600030101010101" pitchFamily="2" charset="-122"/>
                <a:cs typeface="宋体" panose="02010600030101010101" pitchFamily="2" charset="-122"/>
              </a:rPr>
              <a:t> 月 </a:t>
            </a:r>
            <a:r>
              <a:rPr sz="1550" dirty="0">
                <a:latin typeface="宋体" panose="02010600030101010101" pitchFamily="2" charset="-122"/>
                <a:cs typeface="宋体" panose="02010600030101010101" pitchFamily="2" charset="-122"/>
              </a:rPr>
              <a:t>31</a:t>
            </a:r>
            <a:r>
              <a:rPr sz="1550" spc="-30" dirty="0">
                <a:latin typeface="宋体" panose="02010600030101010101" pitchFamily="2" charset="-122"/>
                <a:cs typeface="宋体" panose="02010600030101010101" pitchFamily="2" charset="-122"/>
              </a:rPr>
              <a:t> 日，本部门公务用车保有量为 </a:t>
            </a:r>
            <a:r>
              <a:rPr sz="1550" spc="-50" dirty="0">
                <a:latin typeface="宋体" panose="02010600030101010101" pitchFamily="2" charset="-122"/>
                <a:cs typeface="宋体" panose="02010600030101010101" pitchFamily="2" charset="-122"/>
              </a:rPr>
              <a:t>3</a:t>
            </a:r>
            <a:r>
              <a:rPr sz="1550" spc="65" dirty="0">
                <a:latin typeface="宋体" panose="02010600030101010101" pitchFamily="2" charset="-122"/>
                <a:cs typeface="宋体" panose="02010600030101010101" pitchFamily="2" charset="-122"/>
              </a:rPr>
              <a:t>辆。</a:t>
            </a:r>
            <a:endParaRPr sz="1550">
              <a:latin typeface="宋体" panose="02010600030101010101" pitchFamily="2" charset="-122"/>
              <a:cs typeface="宋体" panose="02010600030101010101" pitchFamily="2" charset="-122"/>
            </a:endParaRPr>
          </a:p>
          <a:p>
            <a:pPr marL="12700" marR="5080" indent="305435">
              <a:lnSpc>
                <a:spcPct val="161000"/>
              </a:lnSpc>
            </a:pPr>
            <a:r>
              <a:rPr sz="1550" spc="85" dirty="0">
                <a:latin typeface="宋体" panose="02010600030101010101" pitchFamily="2" charset="-122"/>
                <a:cs typeface="宋体" panose="02010600030101010101" pitchFamily="2" charset="-122"/>
              </a:rPr>
              <a:t>（</a:t>
            </a:r>
            <a:r>
              <a:rPr sz="1550" dirty="0">
                <a:latin typeface="宋体" panose="02010600030101010101" pitchFamily="2" charset="-122"/>
                <a:cs typeface="宋体" panose="02010600030101010101" pitchFamily="2" charset="-122"/>
              </a:rPr>
              <a:t>三</a:t>
            </a:r>
            <a:r>
              <a:rPr sz="1550" spc="-740" dirty="0">
                <a:latin typeface="宋体" panose="02010600030101010101" pitchFamily="2" charset="-122"/>
                <a:cs typeface="宋体" panose="02010600030101010101" pitchFamily="2" charset="-122"/>
              </a:rPr>
              <a:t>）</a:t>
            </a:r>
            <a:r>
              <a:rPr sz="1550" spc="-30" dirty="0">
                <a:latin typeface="宋体" panose="02010600030101010101" pitchFamily="2" charset="-122"/>
                <a:cs typeface="宋体" panose="02010600030101010101" pitchFamily="2" charset="-122"/>
              </a:rPr>
              <a:t>公务接待费支出 </a:t>
            </a:r>
            <a:r>
              <a:rPr sz="1550" dirty="0">
                <a:latin typeface="宋体" panose="02010600030101010101" pitchFamily="2" charset="-122"/>
                <a:cs typeface="宋体" panose="02010600030101010101" pitchFamily="2" charset="-122"/>
              </a:rPr>
              <a:t>3.80</a:t>
            </a:r>
            <a:r>
              <a:rPr sz="1550" spc="-125" dirty="0">
                <a:latin typeface="宋体" panose="02010600030101010101" pitchFamily="2" charset="-122"/>
                <a:cs typeface="宋体" panose="02010600030101010101" pitchFamily="2" charset="-122"/>
              </a:rPr>
              <a:t> 万元，完成全年预算的 </a:t>
            </a:r>
            <a:r>
              <a:rPr sz="1550" spc="-10" dirty="0">
                <a:latin typeface="宋体" panose="02010600030101010101" pitchFamily="2" charset="-122"/>
                <a:cs typeface="宋体" panose="02010600030101010101" pitchFamily="2" charset="-122"/>
              </a:rPr>
              <a:t>100.00%；</a:t>
            </a:r>
            <a:r>
              <a:rPr sz="1550" spc="20" dirty="0">
                <a:latin typeface="宋体" panose="02010600030101010101" pitchFamily="2" charset="-122"/>
                <a:cs typeface="宋体" panose="02010600030101010101" pitchFamily="2" charset="-122"/>
              </a:rPr>
              <a:t>较上年减少 </a:t>
            </a:r>
            <a:r>
              <a:rPr sz="1550" dirty="0">
                <a:latin typeface="宋体" panose="02010600030101010101" pitchFamily="2" charset="-122"/>
                <a:cs typeface="宋体" panose="02010600030101010101" pitchFamily="2" charset="-122"/>
              </a:rPr>
              <a:t>0.03</a:t>
            </a:r>
            <a:r>
              <a:rPr sz="1550" spc="-65" dirty="0">
                <a:latin typeface="宋体" panose="02010600030101010101" pitchFamily="2" charset="-122"/>
                <a:cs typeface="宋体" panose="02010600030101010101" pitchFamily="2" charset="-122"/>
              </a:rPr>
              <a:t> 万元，下降 </a:t>
            </a:r>
            <a:r>
              <a:rPr sz="1550" dirty="0">
                <a:latin typeface="宋体" panose="02010600030101010101" pitchFamily="2" charset="-122"/>
                <a:cs typeface="宋体" panose="02010600030101010101" pitchFamily="2" charset="-122"/>
              </a:rPr>
              <a:t>0.78</a:t>
            </a:r>
            <a:r>
              <a:rPr sz="1550" spc="10" dirty="0">
                <a:latin typeface="宋体" panose="02010600030101010101" pitchFamily="2" charset="-122"/>
                <a:cs typeface="宋体" panose="02010600030101010101" pitchFamily="2" charset="-122"/>
              </a:rPr>
              <a:t>%。当年决算数等于全年预</a:t>
            </a:r>
            <a:r>
              <a:rPr sz="1550" spc="500" dirty="0">
                <a:latin typeface="宋体" panose="02010600030101010101" pitchFamily="2" charset="-122"/>
                <a:cs typeface="宋体" panose="02010600030101010101" pitchFamily="2" charset="-122"/>
              </a:rPr>
              <a:t> </a:t>
            </a:r>
            <a:r>
              <a:rPr sz="1550" spc="-20" dirty="0">
                <a:latin typeface="宋体" panose="02010600030101010101" pitchFamily="2" charset="-122"/>
                <a:cs typeface="宋体" panose="02010600030101010101" pitchFamily="2" charset="-122"/>
              </a:rPr>
              <a:t>算数的主要原因是：严格贯彻落实中央八项规定精神及过紧日子</a:t>
            </a:r>
            <a:r>
              <a:rPr sz="1550" spc="-15" dirty="0">
                <a:latin typeface="宋体" panose="02010600030101010101" pitchFamily="2" charset="-122"/>
                <a:cs typeface="宋体" panose="02010600030101010101" pitchFamily="2" charset="-122"/>
              </a:rPr>
              <a:t>要求、厉行节约严控公务接待费支出。当年决算数小于上年决算</a:t>
            </a:r>
            <a:r>
              <a:rPr sz="1550" spc="-10" dirty="0">
                <a:latin typeface="宋体" panose="02010600030101010101" pitchFamily="2" charset="-122"/>
                <a:cs typeface="宋体" panose="02010600030101010101" pitchFamily="2" charset="-122"/>
              </a:rPr>
              <a:t>数的主要原因是：严控公务接待费支出。累计接待 </a:t>
            </a:r>
            <a:r>
              <a:rPr sz="1550" spc="-20" dirty="0">
                <a:latin typeface="宋体" panose="02010600030101010101" pitchFamily="2" charset="-122"/>
                <a:cs typeface="宋体" panose="02010600030101010101" pitchFamily="2" charset="-122"/>
              </a:rPr>
              <a:t>76</a:t>
            </a:r>
            <a:r>
              <a:rPr sz="1550" spc="-55" dirty="0">
                <a:latin typeface="宋体" panose="02010600030101010101" pitchFamily="2" charset="-122"/>
                <a:cs typeface="宋体" panose="02010600030101010101" pitchFamily="2" charset="-122"/>
              </a:rPr>
              <a:t> 批次、</a:t>
            </a:r>
            <a:r>
              <a:rPr sz="1550" dirty="0">
                <a:latin typeface="宋体" panose="02010600030101010101" pitchFamily="2" charset="-122"/>
                <a:cs typeface="宋体" panose="02010600030101010101" pitchFamily="2" charset="-122"/>
              </a:rPr>
              <a:t>506</a:t>
            </a:r>
            <a:r>
              <a:rPr sz="1550" spc="-20" dirty="0">
                <a:latin typeface="宋体" panose="02010600030101010101" pitchFamily="2" charset="-122"/>
                <a:cs typeface="宋体" panose="02010600030101010101" pitchFamily="2" charset="-122"/>
              </a:rPr>
              <a:t> 人次。</a:t>
            </a:r>
            <a:endParaRPr sz="1550">
              <a:latin typeface="宋体" panose="02010600030101010101" pitchFamily="2" charset="-122"/>
              <a:cs typeface="宋体" panose="02010600030101010101" pitchFamily="2" charset="-122"/>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p:nvPr/>
        </p:nvSpPr>
        <p:spPr>
          <a:xfrm>
            <a:off x="3691001" y="9930765"/>
            <a:ext cx="203200" cy="139700"/>
          </a:xfrm>
          <a:prstGeom prst="rect">
            <a:avLst/>
          </a:prstGeom>
        </p:spPr>
        <p:txBody>
          <a:bodyPr vert="horz" wrap="square" lIns="0" tIns="0" rIns="0" bIns="0" rtlCol="0">
            <a:spAutoFit/>
          </a:bodyPr>
          <a:lstStyle/>
          <a:p>
            <a:pPr marL="38100">
              <a:lnSpc>
                <a:spcPts val="955"/>
              </a:lnSpc>
            </a:pPr>
            <a:r>
              <a:rPr sz="900" spc="-25" dirty="0">
                <a:latin typeface="Calibri" panose="020F0502020204030204"/>
                <a:cs typeface="Calibri" panose="020F0502020204030204"/>
              </a:rPr>
              <a:t>30</a:t>
            </a:r>
            <a:endParaRPr sz="900">
              <a:latin typeface="Calibri" panose="020F0502020204030204"/>
              <a:cs typeface="Calibri" panose="020F0502020204030204"/>
            </a:endParaRPr>
          </a:p>
        </p:txBody>
      </p:sp>
      <p:sp>
        <p:nvSpPr>
          <p:cNvPr id="2" name="object 2"/>
          <p:cNvSpPr txBox="1"/>
          <p:nvPr/>
        </p:nvSpPr>
        <p:spPr>
          <a:xfrm>
            <a:off x="1064894" y="1140777"/>
            <a:ext cx="5443220" cy="8188325"/>
          </a:xfrm>
          <a:prstGeom prst="rect">
            <a:avLst/>
          </a:prstGeom>
        </p:spPr>
        <p:txBody>
          <a:bodyPr vert="horz" wrap="square" lIns="0" tIns="15875" rIns="0" bIns="0" rtlCol="0">
            <a:spAutoFit/>
          </a:bodyPr>
          <a:lstStyle/>
          <a:p>
            <a:pPr marL="12700">
              <a:lnSpc>
                <a:spcPct val="100000"/>
              </a:lnSpc>
              <a:spcBef>
                <a:spcPts val="125"/>
              </a:spcBef>
            </a:pPr>
            <a:r>
              <a:rPr sz="1550" spc="40" dirty="0">
                <a:latin typeface="宋体" panose="02010600030101010101" pitchFamily="2" charset="-122"/>
                <a:cs typeface="宋体" panose="02010600030101010101" pitchFamily="2" charset="-122"/>
              </a:rPr>
              <a:t>八、预算绩效情况说明</a:t>
            </a:r>
            <a:endParaRPr sz="1550">
              <a:latin typeface="宋体" panose="02010600030101010101" pitchFamily="2" charset="-122"/>
              <a:cs typeface="宋体" panose="02010600030101010101" pitchFamily="2" charset="-122"/>
            </a:endParaRPr>
          </a:p>
          <a:p>
            <a:pPr>
              <a:lnSpc>
                <a:spcPct val="100000"/>
              </a:lnSpc>
              <a:spcBef>
                <a:spcPts val="505"/>
              </a:spcBef>
            </a:pPr>
            <a:endParaRPr sz="1550">
              <a:latin typeface="宋体" panose="02010600030101010101" pitchFamily="2" charset="-122"/>
              <a:cs typeface="宋体" panose="02010600030101010101" pitchFamily="2" charset="-122"/>
            </a:endParaRPr>
          </a:p>
          <a:p>
            <a:pPr marL="422910">
              <a:lnSpc>
                <a:spcPct val="100000"/>
              </a:lnSpc>
            </a:pPr>
            <a:r>
              <a:rPr sz="1550" spc="-10" dirty="0">
                <a:latin typeface="宋体" panose="02010600030101010101" pitchFamily="2" charset="-122"/>
                <a:cs typeface="宋体" panose="02010600030101010101" pitchFamily="2" charset="-122"/>
              </a:rPr>
              <a:t>根据全面实施预算绩效管理要求，本部门组织对 </a:t>
            </a:r>
            <a:r>
              <a:rPr sz="1550" dirty="0">
                <a:latin typeface="宋体" panose="02010600030101010101" pitchFamily="2" charset="-122"/>
                <a:cs typeface="宋体" panose="02010600030101010101" pitchFamily="2" charset="-122"/>
              </a:rPr>
              <a:t>2024</a:t>
            </a:r>
            <a:r>
              <a:rPr sz="1550" spc="-100" dirty="0">
                <a:latin typeface="宋体" panose="02010600030101010101" pitchFamily="2" charset="-122"/>
                <a:cs typeface="宋体" panose="02010600030101010101" pitchFamily="2" charset="-122"/>
              </a:rPr>
              <a:t> 年</a:t>
            </a:r>
            <a:endParaRPr sz="1550">
              <a:latin typeface="宋体" panose="02010600030101010101" pitchFamily="2" charset="-122"/>
              <a:cs typeface="宋体" panose="02010600030101010101" pitchFamily="2" charset="-122"/>
            </a:endParaRPr>
          </a:p>
          <a:p>
            <a:pPr marL="12700">
              <a:lnSpc>
                <a:spcPct val="100000"/>
              </a:lnSpc>
              <a:spcBef>
                <a:spcPts val="1295"/>
              </a:spcBef>
            </a:pPr>
            <a:r>
              <a:rPr sz="1550" spc="-135" dirty="0">
                <a:latin typeface="宋体" panose="02010600030101010101" pitchFamily="2" charset="-122"/>
                <a:cs typeface="宋体" panose="02010600030101010101" pitchFamily="2" charset="-122"/>
              </a:rPr>
              <a:t>度 </a:t>
            </a:r>
            <a:r>
              <a:rPr sz="1550" dirty="0">
                <a:latin typeface="宋体" panose="02010600030101010101" pitchFamily="2" charset="-122"/>
                <a:cs typeface="宋体" panose="02010600030101010101" pitchFamily="2" charset="-122"/>
              </a:rPr>
              <a:t>20</a:t>
            </a:r>
            <a:r>
              <a:rPr sz="1550" spc="-5" dirty="0">
                <a:latin typeface="宋体" panose="02010600030101010101" pitchFamily="2" charset="-122"/>
                <a:cs typeface="宋体" panose="02010600030101010101" pitchFamily="2" charset="-122"/>
              </a:rPr>
              <a:t> 个项目实施单位自评。</a:t>
            </a:r>
            <a:endParaRPr sz="1550">
              <a:latin typeface="宋体" panose="02010600030101010101" pitchFamily="2" charset="-122"/>
              <a:cs typeface="宋体" panose="02010600030101010101" pitchFamily="2" charset="-122"/>
            </a:endParaRPr>
          </a:p>
          <a:p>
            <a:pPr marL="422910">
              <a:lnSpc>
                <a:spcPct val="100000"/>
              </a:lnSpc>
              <a:spcBef>
                <a:spcPts val="1290"/>
              </a:spcBef>
            </a:pPr>
            <a:r>
              <a:rPr sz="1550" spc="-130" dirty="0">
                <a:latin typeface="宋体" panose="02010600030101010101" pitchFamily="2" charset="-122"/>
                <a:cs typeface="宋体" panose="02010600030101010101" pitchFamily="2" charset="-122"/>
              </a:rPr>
              <a:t>对 </a:t>
            </a:r>
            <a:r>
              <a:rPr sz="1550" dirty="0">
                <a:latin typeface="宋体" panose="02010600030101010101" pitchFamily="2" charset="-122"/>
                <a:cs typeface="宋体" panose="02010600030101010101" pitchFamily="2" charset="-122"/>
              </a:rPr>
              <a:t>1</a:t>
            </a:r>
            <a:r>
              <a:rPr sz="1550" spc="-20" dirty="0">
                <a:latin typeface="宋体" panose="02010600030101010101" pitchFamily="2" charset="-122"/>
                <a:cs typeface="宋体" panose="02010600030101010101" pitchFamily="2" charset="-122"/>
              </a:rPr>
              <a:t> 个项目实施部门评价，分别是 </a:t>
            </a:r>
            <a:r>
              <a:rPr sz="1550" dirty="0">
                <a:latin typeface="宋体" panose="02010600030101010101" pitchFamily="2" charset="-122"/>
                <a:cs typeface="宋体" panose="02010600030101010101" pitchFamily="2" charset="-122"/>
              </a:rPr>
              <a:t>2023</a:t>
            </a:r>
            <a:r>
              <a:rPr sz="1550" spc="-30" dirty="0">
                <a:latin typeface="宋体" panose="02010600030101010101" pitchFamily="2" charset="-122"/>
                <a:cs typeface="宋体" panose="02010600030101010101" pitchFamily="2" charset="-122"/>
              </a:rPr>
              <a:t> 年产业振兴示范</a:t>
            </a:r>
            <a:endParaRPr sz="1550">
              <a:latin typeface="宋体" panose="02010600030101010101" pitchFamily="2" charset="-122"/>
              <a:cs typeface="宋体" panose="02010600030101010101" pitchFamily="2" charset="-122"/>
            </a:endParaRPr>
          </a:p>
          <a:p>
            <a:pPr marL="12700">
              <a:lnSpc>
                <a:spcPct val="100000"/>
              </a:lnSpc>
              <a:spcBef>
                <a:spcPts val="1220"/>
              </a:spcBef>
            </a:pPr>
            <a:r>
              <a:rPr sz="1550" dirty="0">
                <a:latin typeface="宋体" panose="02010600030101010101" pitchFamily="2" charset="-122"/>
                <a:cs typeface="宋体" panose="02010600030101010101" pitchFamily="2" charset="-122"/>
              </a:rPr>
              <a:t>村等项目，涉及财政拨款资金共计 150.00</a:t>
            </a:r>
            <a:r>
              <a:rPr sz="1550" spc="-10" dirty="0">
                <a:latin typeface="宋体" panose="02010600030101010101" pitchFamily="2" charset="-122"/>
                <a:cs typeface="宋体" panose="02010600030101010101" pitchFamily="2" charset="-122"/>
              </a:rPr>
              <a:t> 万元，评价结果等</a:t>
            </a:r>
            <a:endParaRPr sz="1550">
              <a:latin typeface="宋体" panose="02010600030101010101" pitchFamily="2" charset="-122"/>
              <a:cs typeface="宋体" panose="02010600030101010101" pitchFamily="2" charset="-122"/>
            </a:endParaRPr>
          </a:p>
          <a:p>
            <a:pPr marL="12700" marR="9525">
              <a:lnSpc>
                <a:spcPct val="166000"/>
              </a:lnSpc>
              <a:spcBef>
                <a:spcPts val="75"/>
              </a:spcBef>
            </a:pPr>
            <a:r>
              <a:rPr sz="1550" spc="-5" dirty="0">
                <a:latin typeface="宋体" panose="02010600030101010101" pitchFamily="2" charset="-122"/>
                <a:cs typeface="宋体" panose="02010600030101010101" pitchFamily="2" charset="-122"/>
              </a:rPr>
              <a:t>次为“优”“良”“中”“差”的项目分别是 </a:t>
            </a:r>
            <a:r>
              <a:rPr sz="1550" dirty="0">
                <a:latin typeface="宋体" panose="02010600030101010101" pitchFamily="2" charset="-122"/>
                <a:cs typeface="宋体" panose="02010600030101010101" pitchFamily="2" charset="-122"/>
              </a:rPr>
              <a:t>1</a:t>
            </a:r>
            <a:r>
              <a:rPr sz="1550" spc="-20" dirty="0">
                <a:latin typeface="宋体" panose="02010600030101010101" pitchFamily="2" charset="-122"/>
                <a:cs typeface="宋体" panose="02010600030101010101" pitchFamily="2" charset="-122"/>
              </a:rPr>
              <a:t> 个、</a:t>
            </a:r>
            <a:r>
              <a:rPr sz="1550" dirty="0">
                <a:latin typeface="宋体" panose="02010600030101010101" pitchFamily="2" charset="-122"/>
                <a:cs typeface="宋体" panose="02010600030101010101" pitchFamily="2" charset="-122"/>
              </a:rPr>
              <a:t>0</a:t>
            </a:r>
            <a:r>
              <a:rPr sz="1550" spc="-20" dirty="0">
                <a:latin typeface="宋体" panose="02010600030101010101" pitchFamily="2" charset="-122"/>
                <a:cs typeface="宋体" panose="02010600030101010101" pitchFamily="2" charset="-122"/>
              </a:rPr>
              <a:t> 个、</a:t>
            </a:r>
            <a:r>
              <a:rPr sz="1550" spc="-50" dirty="0">
                <a:latin typeface="宋体" panose="02010600030101010101" pitchFamily="2" charset="-122"/>
                <a:cs typeface="宋体" panose="02010600030101010101" pitchFamily="2" charset="-122"/>
              </a:rPr>
              <a:t>0</a:t>
            </a:r>
            <a:r>
              <a:rPr sz="1550" spc="90" dirty="0">
                <a:latin typeface="宋体" panose="02010600030101010101" pitchFamily="2" charset="-122"/>
                <a:cs typeface="宋体" panose="02010600030101010101" pitchFamily="2" charset="-122"/>
              </a:rPr>
              <a:t>个、</a:t>
            </a:r>
            <a:r>
              <a:rPr sz="1550" dirty="0">
                <a:latin typeface="宋体" panose="02010600030101010101" pitchFamily="2" charset="-122"/>
                <a:cs typeface="宋体" panose="02010600030101010101" pitchFamily="2" charset="-122"/>
              </a:rPr>
              <a:t>0</a:t>
            </a:r>
            <a:r>
              <a:rPr sz="1550" spc="-5" dirty="0">
                <a:latin typeface="宋体" panose="02010600030101010101" pitchFamily="2" charset="-122"/>
                <a:cs typeface="宋体" panose="02010600030101010101" pitchFamily="2" charset="-122"/>
              </a:rPr>
              <a:t> 个。</a:t>
            </a:r>
            <a:r>
              <a:rPr sz="1550" spc="85" dirty="0">
                <a:latin typeface="宋体" panose="02010600030101010101" pitchFamily="2" charset="-122"/>
                <a:cs typeface="宋体" panose="02010600030101010101" pitchFamily="2" charset="-122"/>
              </a:rPr>
              <a:t>（</a:t>
            </a:r>
            <a:r>
              <a:rPr sz="1550" spc="5" dirty="0">
                <a:latin typeface="宋体" panose="02010600030101010101" pitchFamily="2" charset="-122"/>
                <a:cs typeface="宋体" panose="02010600030101010101" pitchFamily="2" charset="-122"/>
              </a:rPr>
              <a:t>《项目支出绩效评价报告》详见附件二</a:t>
            </a:r>
            <a:r>
              <a:rPr sz="1550" spc="-50" dirty="0">
                <a:latin typeface="宋体" panose="02010600030101010101" pitchFamily="2" charset="-122"/>
                <a:cs typeface="宋体" panose="02010600030101010101" pitchFamily="2" charset="-122"/>
              </a:rPr>
              <a:t>）</a:t>
            </a:r>
            <a:endParaRPr sz="1550">
              <a:latin typeface="宋体" panose="02010600030101010101" pitchFamily="2" charset="-122"/>
              <a:cs typeface="宋体" panose="02010600030101010101" pitchFamily="2" charset="-122"/>
            </a:endParaRPr>
          </a:p>
          <a:p>
            <a:pPr marL="422910">
              <a:lnSpc>
                <a:spcPct val="100000"/>
              </a:lnSpc>
              <a:spcBef>
                <a:spcPts val="1295"/>
              </a:spcBef>
            </a:pPr>
            <a:r>
              <a:rPr sz="1550" spc="-10" dirty="0">
                <a:latin typeface="宋体" panose="02010600030101010101" pitchFamily="2" charset="-122"/>
                <a:cs typeface="宋体" panose="02010600030101010101" pitchFamily="2" charset="-122"/>
              </a:rPr>
              <a:t>按要求对 </a:t>
            </a:r>
            <a:r>
              <a:rPr sz="1550" dirty="0">
                <a:latin typeface="宋体" panose="02010600030101010101" pitchFamily="2" charset="-122"/>
                <a:cs typeface="宋体" panose="02010600030101010101" pitchFamily="2" charset="-122"/>
              </a:rPr>
              <a:t>2024</a:t>
            </a:r>
            <a:r>
              <a:rPr sz="1550" spc="-5" dirty="0">
                <a:latin typeface="宋体" panose="02010600030101010101" pitchFamily="2" charset="-122"/>
                <a:cs typeface="宋体" panose="02010600030101010101" pitchFamily="2" charset="-122"/>
              </a:rPr>
              <a:t> 年度部门整体支出开展绩效自评，涉及财</a:t>
            </a:r>
            <a:endParaRPr sz="1550">
              <a:latin typeface="宋体" panose="02010600030101010101" pitchFamily="2" charset="-122"/>
              <a:cs typeface="宋体" panose="02010600030101010101" pitchFamily="2" charset="-122"/>
            </a:endParaRPr>
          </a:p>
          <a:p>
            <a:pPr marL="12700">
              <a:lnSpc>
                <a:spcPct val="100000"/>
              </a:lnSpc>
              <a:spcBef>
                <a:spcPts val="1290"/>
              </a:spcBef>
            </a:pPr>
            <a:r>
              <a:rPr sz="1550" spc="20" dirty="0">
                <a:latin typeface="宋体" panose="02010600030101010101" pitchFamily="2" charset="-122"/>
                <a:cs typeface="宋体" panose="02010600030101010101" pitchFamily="2" charset="-122"/>
              </a:rPr>
              <a:t>政拨款资金共计 </a:t>
            </a:r>
            <a:r>
              <a:rPr sz="1550" dirty="0">
                <a:latin typeface="宋体" panose="02010600030101010101" pitchFamily="2" charset="-122"/>
                <a:cs typeface="宋体" panose="02010600030101010101" pitchFamily="2" charset="-122"/>
              </a:rPr>
              <a:t>1277.27</a:t>
            </a:r>
            <a:r>
              <a:rPr sz="1550" spc="-85" dirty="0">
                <a:latin typeface="宋体" panose="02010600030101010101" pitchFamily="2" charset="-122"/>
                <a:cs typeface="宋体" panose="02010600030101010101" pitchFamily="2" charset="-122"/>
              </a:rPr>
              <a:t> 万元。</a:t>
            </a:r>
            <a:endParaRPr sz="1550">
              <a:latin typeface="宋体" panose="02010600030101010101" pitchFamily="2" charset="-122"/>
              <a:cs typeface="宋体" panose="02010600030101010101" pitchFamily="2" charset="-122"/>
            </a:endParaRPr>
          </a:p>
          <a:p>
            <a:pPr>
              <a:lnSpc>
                <a:spcPct val="100000"/>
              </a:lnSpc>
              <a:spcBef>
                <a:spcPts val="580"/>
              </a:spcBef>
            </a:pPr>
            <a:endParaRPr sz="1550">
              <a:latin typeface="宋体" panose="02010600030101010101" pitchFamily="2" charset="-122"/>
              <a:cs typeface="宋体" panose="02010600030101010101" pitchFamily="2" charset="-122"/>
            </a:endParaRPr>
          </a:p>
          <a:p>
            <a:pPr marL="12700">
              <a:lnSpc>
                <a:spcPct val="100000"/>
              </a:lnSpc>
              <a:spcBef>
                <a:spcPts val="5"/>
              </a:spcBef>
            </a:pPr>
            <a:r>
              <a:rPr sz="1550" spc="40" dirty="0">
                <a:latin typeface="宋体" panose="02010600030101010101" pitchFamily="2" charset="-122"/>
                <a:cs typeface="宋体" panose="02010600030101010101" pitchFamily="2" charset="-122"/>
              </a:rPr>
              <a:t>九、其他重要事项情况说明</a:t>
            </a:r>
            <a:endParaRPr sz="1550">
              <a:latin typeface="宋体" panose="02010600030101010101" pitchFamily="2" charset="-122"/>
              <a:cs typeface="宋体" panose="02010600030101010101" pitchFamily="2" charset="-122"/>
            </a:endParaRPr>
          </a:p>
          <a:p>
            <a:pPr>
              <a:lnSpc>
                <a:spcPct val="100000"/>
              </a:lnSpc>
              <a:spcBef>
                <a:spcPts val="805"/>
              </a:spcBef>
            </a:pPr>
            <a:endParaRPr sz="1550">
              <a:latin typeface="宋体" panose="02010600030101010101" pitchFamily="2" charset="-122"/>
              <a:cs typeface="宋体" panose="02010600030101010101" pitchFamily="2" charset="-122"/>
            </a:endParaRPr>
          </a:p>
          <a:p>
            <a:pPr marL="422910">
              <a:lnSpc>
                <a:spcPct val="100000"/>
              </a:lnSpc>
            </a:pPr>
            <a:r>
              <a:rPr sz="1550" b="1" dirty="0">
                <a:latin typeface="Microsoft JhengHei" panose="020B0604030504040204" charset="-120"/>
                <a:cs typeface="Microsoft JhengHei" panose="020B0604030504040204" charset="-120"/>
              </a:rPr>
              <a:t>（</a:t>
            </a:r>
            <a:r>
              <a:rPr sz="1550" b="1" spc="-50" dirty="0">
                <a:latin typeface="Microsoft JhengHei" panose="020B0604030504040204" charset="-120"/>
                <a:cs typeface="Microsoft JhengHei" panose="020B0604030504040204" charset="-120"/>
              </a:rPr>
              <a:t> 一</a:t>
            </a:r>
            <a:r>
              <a:rPr sz="1550" b="1" spc="85" dirty="0">
                <a:latin typeface="Microsoft JhengHei" panose="020B0604030504040204" charset="-120"/>
                <a:cs typeface="Microsoft JhengHei" panose="020B0604030504040204" charset="-120"/>
              </a:rPr>
              <a:t>）</a:t>
            </a:r>
            <a:r>
              <a:rPr sz="1550" b="1" spc="15" dirty="0">
                <a:latin typeface="Microsoft JhengHei" panose="020B0604030504040204" charset="-120"/>
                <a:cs typeface="Microsoft JhengHei" panose="020B0604030504040204" charset="-120"/>
              </a:rPr>
              <a:t>机关运行经费</a:t>
            </a:r>
            <a:endParaRPr sz="1550">
              <a:latin typeface="Microsoft JhengHei" panose="020B0604030504040204" charset="-120"/>
              <a:cs typeface="Microsoft JhengHei" panose="020B0604030504040204" charset="-120"/>
            </a:endParaRPr>
          </a:p>
          <a:p>
            <a:pPr marL="12700" marR="5080" indent="410210" algn="just">
              <a:lnSpc>
                <a:spcPct val="161000"/>
              </a:lnSpc>
            </a:pPr>
            <a:r>
              <a:rPr sz="1550" dirty="0">
                <a:latin typeface="宋体" panose="02010600030101010101" pitchFamily="2" charset="-122"/>
                <a:cs typeface="宋体" panose="02010600030101010101" pitchFamily="2" charset="-122"/>
              </a:rPr>
              <a:t>2024</a:t>
            </a:r>
            <a:r>
              <a:rPr sz="1550" spc="-5" dirty="0">
                <a:latin typeface="宋体" panose="02010600030101010101" pitchFamily="2" charset="-122"/>
                <a:cs typeface="宋体" panose="02010600030101010101" pitchFamily="2" charset="-122"/>
              </a:rPr>
              <a:t> 年度机关运行经费支出 </a:t>
            </a:r>
            <a:r>
              <a:rPr sz="1550" dirty="0">
                <a:latin typeface="宋体" panose="02010600030101010101" pitchFamily="2" charset="-122"/>
                <a:cs typeface="宋体" panose="02010600030101010101" pitchFamily="2" charset="-122"/>
              </a:rPr>
              <a:t>45.10 万元，比上年决算数增加 4.76</a:t>
            </a:r>
            <a:r>
              <a:rPr sz="1550" spc="-5" dirty="0">
                <a:latin typeface="宋体" panose="02010600030101010101" pitchFamily="2" charset="-122"/>
                <a:cs typeface="宋体" panose="02010600030101010101" pitchFamily="2" charset="-122"/>
              </a:rPr>
              <a:t> 万元，增长 </a:t>
            </a:r>
            <a:r>
              <a:rPr sz="1550" dirty="0">
                <a:latin typeface="宋体" panose="02010600030101010101" pitchFamily="2" charset="-122"/>
                <a:cs typeface="宋体" panose="02010600030101010101" pitchFamily="2" charset="-122"/>
              </a:rPr>
              <a:t>11.80</a:t>
            </a:r>
            <a:r>
              <a:rPr sz="1550" spc="-5" dirty="0">
                <a:latin typeface="宋体" panose="02010600030101010101" pitchFamily="2" charset="-122"/>
                <a:cs typeface="宋体" panose="02010600030101010101" pitchFamily="2" charset="-122"/>
              </a:rPr>
              <a:t>%，主要原因是:办公设施经费增</a:t>
            </a:r>
            <a:r>
              <a:rPr sz="1550" spc="65" dirty="0">
                <a:latin typeface="宋体" panose="02010600030101010101" pitchFamily="2" charset="-122"/>
                <a:cs typeface="宋体" panose="02010600030101010101" pitchFamily="2" charset="-122"/>
              </a:rPr>
              <a:t>加。</a:t>
            </a:r>
            <a:endParaRPr sz="1550">
              <a:latin typeface="宋体" panose="02010600030101010101" pitchFamily="2" charset="-122"/>
              <a:cs typeface="宋体" panose="02010600030101010101" pitchFamily="2" charset="-122"/>
            </a:endParaRPr>
          </a:p>
          <a:p>
            <a:pPr marL="422910">
              <a:lnSpc>
                <a:spcPct val="100000"/>
              </a:lnSpc>
              <a:spcBef>
                <a:spcPts val="1145"/>
              </a:spcBef>
            </a:pPr>
            <a:r>
              <a:rPr sz="1550" b="1" dirty="0">
                <a:latin typeface="Microsoft JhengHei" panose="020B0604030504040204" charset="-120"/>
                <a:cs typeface="Microsoft JhengHei" panose="020B0604030504040204" charset="-120"/>
              </a:rPr>
              <a:t>（</a:t>
            </a:r>
            <a:r>
              <a:rPr sz="1550" b="1" spc="-50" dirty="0">
                <a:latin typeface="Microsoft JhengHei" panose="020B0604030504040204" charset="-120"/>
                <a:cs typeface="Microsoft JhengHei" panose="020B0604030504040204" charset="-120"/>
              </a:rPr>
              <a:t> 二</a:t>
            </a:r>
            <a:r>
              <a:rPr sz="1550" b="1" spc="85" dirty="0">
                <a:latin typeface="Microsoft JhengHei" panose="020B0604030504040204" charset="-120"/>
                <a:cs typeface="Microsoft JhengHei" panose="020B0604030504040204" charset="-120"/>
              </a:rPr>
              <a:t>）</a:t>
            </a:r>
            <a:r>
              <a:rPr sz="1550" b="1" spc="15" dirty="0">
                <a:latin typeface="Microsoft JhengHei" panose="020B0604030504040204" charset="-120"/>
                <a:cs typeface="Microsoft JhengHei" panose="020B0604030504040204" charset="-120"/>
              </a:rPr>
              <a:t>政府采购情况</a:t>
            </a:r>
            <a:endParaRPr sz="1550">
              <a:latin typeface="Microsoft JhengHei" panose="020B0604030504040204" charset="-120"/>
              <a:cs typeface="Microsoft JhengHei" panose="020B0604030504040204" charset="-120"/>
            </a:endParaRPr>
          </a:p>
          <a:p>
            <a:pPr marL="12700" marR="5080" indent="410210" algn="just">
              <a:lnSpc>
                <a:spcPct val="162000"/>
              </a:lnSpc>
            </a:pPr>
            <a:r>
              <a:rPr sz="1550" spc="55" dirty="0">
                <a:latin typeface="宋体" panose="02010600030101010101" pitchFamily="2" charset="-122"/>
                <a:cs typeface="宋体" panose="02010600030101010101" pitchFamily="2" charset="-122"/>
              </a:rPr>
              <a:t>本部门</a:t>
            </a:r>
            <a:r>
              <a:rPr sz="1550" dirty="0">
                <a:latin typeface="宋体" panose="02010600030101010101" pitchFamily="2" charset="-122"/>
                <a:cs typeface="宋体" panose="02010600030101010101" pitchFamily="2" charset="-122"/>
              </a:rPr>
              <a:t>2024</a:t>
            </a:r>
            <a:r>
              <a:rPr sz="1550" spc="20" dirty="0">
                <a:latin typeface="宋体" panose="02010600030101010101" pitchFamily="2" charset="-122"/>
                <a:cs typeface="宋体" panose="02010600030101010101" pitchFamily="2" charset="-122"/>
              </a:rPr>
              <a:t>年度政府采购支出总额</a:t>
            </a:r>
            <a:r>
              <a:rPr sz="1550" dirty="0">
                <a:latin typeface="宋体" panose="02010600030101010101" pitchFamily="2" charset="-122"/>
                <a:cs typeface="宋体" panose="02010600030101010101" pitchFamily="2" charset="-122"/>
              </a:rPr>
              <a:t>475.00</a:t>
            </a:r>
            <a:r>
              <a:rPr sz="1550" spc="-80" dirty="0">
                <a:latin typeface="宋体" panose="02010600030101010101" pitchFamily="2" charset="-122"/>
                <a:cs typeface="宋体" panose="02010600030101010101" pitchFamily="2" charset="-122"/>
              </a:rPr>
              <a:t>万元，其中：政</a:t>
            </a:r>
            <a:r>
              <a:rPr sz="1550" spc="30" dirty="0">
                <a:latin typeface="宋体" panose="02010600030101010101" pitchFamily="2" charset="-122"/>
                <a:cs typeface="宋体" panose="02010600030101010101" pitchFamily="2" charset="-122"/>
              </a:rPr>
              <a:t>府采购货物支出</a:t>
            </a:r>
            <a:r>
              <a:rPr sz="1550" dirty="0">
                <a:latin typeface="宋体" panose="02010600030101010101" pitchFamily="2" charset="-122"/>
                <a:cs typeface="宋体" panose="02010600030101010101" pitchFamily="2" charset="-122"/>
              </a:rPr>
              <a:t>475.00</a:t>
            </a:r>
            <a:r>
              <a:rPr sz="1550" spc="-10" dirty="0">
                <a:latin typeface="宋体" panose="02010600030101010101" pitchFamily="2" charset="-122"/>
                <a:cs typeface="宋体" panose="02010600030101010101" pitchFamily="2" charset="-122"/>
              </a:rPr>
              <a:t>万元、政府采购工程支出</a:t>
            </a:r>
            <a:r>
              <a:rPr sz="1550" dirty="0">
                <a:latin typeface="宋体" panose="02010600030101010101" pitchFamily="2" charset="-122"/>
                <a:cs typeface="宋体" panose="02010600030101010101" pitchFamily="2" charset="-122"/>
              </a:rPr>
              <a:t>0.00</a:t>
            </a:r>
            <a:r>
              <a:rPr sz="1550" spc="-85" dirty="0">
                <a:latin typeface="宋体" panose="02010600030101010101" pitchFamily="2" charset="-122"/>
                <a:cs typeface="宋体" panose="02010600030101010101" pitchFamily="2" charset="-122"/>
              </a:rPr>
              <a:t>万元、政</a:t>
            </a:r>
            <a:r>
              <a:rPr sz="1550" spc="60" dirty="0">
                <a:latin typeface="宋体" panose="02010600030101010101" pitchFamily="2" charset="-122"/>
                <a:cs typeface="宋体" panose="02010600030101010101" pitchFamily="2" charset="-122"/>
              </a:rPr>
              <a:t>府采购服务支出</a:t>
            </a:r>
            <a:r>
              <a:rPr sz="1550" dirty="0">
                <a:latin typeface="宋体" panose="02010600030101010101" pitchFamily="2" charset="-122"/>
                <a:cs typeface="宋体" panose="02010600030101010101" pitchFamily="2" charset="-122"/>
              </a:rPr>
              <a:t>0.00</a:t>
            </a:r>
            <a:r>
              <a:rPr sz="1550" spc="15" dirty="0">
                <a:latin typeface="宋体" panose="02010600030101010101" pitchFamily="2" charset="-122"/>
                <a:cs typeface="宋体" panose="02010600030101010101" pitchFamily="2" charset="-122"/>
              </a:rPr>
              <a:t>万元。授予中小企业合同金额</a:t>
            </a:r>
            <a:r>
              <a:rPr sz="1550" dirty="0">
                <a:latin typeface="宋体" panose="02010600030101010101" pitchFamily="2" charset="-122"/>
                <a:cs typeface="宋体" panose="02010600030101010101" pitchFamily="2" charset="-122"/>
              </a:rPr>
              <a:t>475.00</a:t>
            </a:r>
            <a:r>
              <a:rPr sz="1550" spc="-25" dirty="0">
                <a:latin typeface="宋体" panose="02010600030101010101" pitchFamily="2" charset="-122"/>
                <a:cs typeface="宋体" panose="02010600030101010101" pitchFamily="2" charset="-122"/>
              </a:rPr>
              <a:t> 万</a:t>
            </a:r>
            <a:r>
              <a:rPr sz="1550" spc="40" dirty="0">
                <a:latin typeface="宋体" panose="02010600030101010101" pitchFamily="2" charset="-122"/>
                <a:cs typeface="宋体" panose="02010600030101010101" pitchFamily="2" charset="-122"/>
              </a:rPr>
              <a:t>元，占政府采购支出总额的</a:t>
            </a:r>
            <a:r>
              <a:rPr sz="1550" dirty="0">
                <a:latin typeface="宋体" panose="02010600030101010101" pitchFamily="2" charset="-122"/>
                <a:cs typeface="宋体" panose="02010600030101010101" pitchFamily="2" charset="-122"/>
              </a:rPr>
              <a:t>100.00</a:t>
            </a:r>
            <a:r>
              <a:rPr sz="1550" spc="-5" dirty="0">
                <a:latin typeface="宋体" panose="02010600030101010101" pitchFamily="2" charset="-122"/>
                <a:cs typeface="宋体" panose="02010600030101010101" pitchFamily="2" charset="-122"/>
              </a:rPr>
              <a:t>%，其中：授予小微企业合</a:t>
            </a:r>
            <a:r>
              <a:rPr sz="1550" spc="90" dirty="0">
                <a:latin typeface="宋体" panose="02010600030101010101" pitchFamily="2" charset="-122"/>
                <a:cs typeface="宋体" panose="02010600030101010101" pitchFamily="2" charset="-122"/>
              </a:rPr>
              <a:t>同金额</a:t>
            </a:r>
            <a:r>
              <a:rPr sz="1550" dirty="0">
                <a:latin typeface="宋体" panose="02010600030101010101" pitchFamily="2" charset="-122"/>
                <a:cs typeface="宋体" panose="02010600030101010101" pitchFamily="2" charset="-122"/>
              </a:rPr>
              <a:t>475.00</a:t>
            </a:r>
            <a:r>
              <a:rPr sz="1550" spc="5" dirty="0">
                <a:latin typeface="宋体" panose="02010600030101010101" pitchFamily="2" charset="-122"/>
                <a:cs typeface="宋体" panose="02010600030101010101" pitchFamily="2" charset="-122"/>
              </a:rPr>
              <a:t>万元，占授予中小企业合同金额的</a:t>
            </a:r>
            <a:r>
              <a:rPr sz="1550" dirty="0">
                <a:latin typeface="宋体" panose="02010600030101010101" pitchFamily="2" charset="-122"/>
                <a:cs typeface="宋体" panose="02010600030101010101" pitchFamily="2" charset="-122"/>
              </a:rPr>
              <a:t>100.00</a:t>
            </a:r>
            <a:r>
              <a:rPr sz="1550" spc="-20" dirty="0">
                <a:latin typeface="宋体" panose="02010600030101010101" pitchFamily="2" charset="-122"/>
                <a:cs typeface="宋体" panose="02010600030101010101" pitchFamily="2" charset="-122"/>
              </a:rPr>
              <a:t>%；货</a:t>
            </a:r>
            <a:endParaRPr sz="1550">
              <a:latin typeface="宋体" panose="02010600030101010101" pitchFamily="2" charset="-122"/>
              <a:cs typeface="宋体" panose="02010600030101010101" pitchFamily="2" charset="-122"/>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p:nvPr/>
        </p:nvSpPr>
        <p:spPr>
          <a:xfrm>
            <a:off x="3691001" y="9930765"/>
            <a:ext cx="203200" cy="139700"/>
          </a:xfrm>
          <a:prstGeom prst="rect">
            <a:avLst/>
          </a:prstGeom>
        </p:spPr>
        <p:txBody>
          <a:bodyPr vert="horz" wrap="square" lIns="0" tIns="0" rIns="0" bIns="0" rtlCol="0">
            <a:spAutoFit/>
          </a:bodyPr>
          <a:lstStyle/>
          <a:p>
            <a:pPr marL="38100">
              <a:lnSpc>
                <a:spcPts val="955"/>
              </a:lnSpc>
            </a:pPr>
            <a:r>
              <a:rPr sz="900" spc="-25" dirty="0">
                <a:latin typeface="Calibri" panose="020F0502020204030204"/>
                <a:cs typeface="Calibri" panose="020F0502020204030204"/>
              </a:rPr>
              <a:t>31</a:t>
            </a:r>
            <a:endParaRPr sz="900">
              <a:latin typeface="Calibri" panose="020F0502020204030204"/>
              <a:cs typeface="Calibri" panose="020F0502020204030204"/>
            </a:endParaRPr>
          </a:p>
        </p:txBody>
      </p:sp>
      <p:sp>
        <p:nvSpPr>
          <p:cNvPr id="2" name="object 2"/>
          <p:cNvSpPr txBox="1"/>
          <p:nvPr/>
        </p:nvSpPr>
        <p:spPr>
          <a:xfrm>
            <a:off x="1064894" y="1028508"/>
            <a:ext cx="5538470" cy="3457575"/>
          </a:xfrm>
          <a:prstGeom prst="rect">
            <a:avLst/>
          </a:prstGeom>
        </p:spPr>
        <p:txBody>
          <a:bodyPr vert="horz" wrap="square" lIns="0" tIns="12065" rIns="0" bIns="0" rtlCol="0">
            <a:spAutoFit/>
          </a:bodyPr>
          <a:lstStyle/>
          <a:p>
            <a:pPr marL="12700" marR="109220" algn="just">
              <a:lnSpc>
                <a:spcPct val="161000"/>
              </a:lnSpc>
              <a:spcBef>
                <a:spcPts val="95"/>
              </a:spcBef>
            </a:pPr>
            <a:r>
              <a:rPr sz="1550" spc="10" dirty="0">
                <a:latin typeface="宋体" panose="02010600030101010101" pitchFamily="2" charset="-122"/>
                <a:cs typeface="宋体" panose="02010600030101010101" pitchFamily="2" charset="-122"/>
              </a:rPr>
              <a:t>物采购授予中小企业合同金额占货物支出金额的</a:t>
            </a:r>
            <a:r>
              <a:rPr sz="1550" dirty="0">
                <a:latin typeface="宋体" panose="02010600030101010101" pitchFamily="2" charset="-122"/>
                <a:cs typeface="宋体" panose="02010600030101010101" pitchFamily="2" charset="-122"/>
              </a:rPr>
              <a:t>100.00%</a:t>
            </a:r>
            <a:r>
              <a:rPr sz="1550" spc="-25" dirty="0">
                <a:latin typeface="宋体" panose="02010600030101010101" pitchFamily="2" charset="-122"/>
                <a:cs typeface="宋体" panose="02010600030101010101" pitchFamily="2" charset="-122"/>
              </a:rPr>
              <a:t>，工</a:t>
            </a:r>
            <a:r>
              <a:rPr sz="1550" spc="10" dirty="0">
                <a:latin typeface="宋体" panose="02010600030101010101" pitchFamily="2" charset="-122"/>
                <a:cs typeface="宋体" panose="02010600030101010101" pitchFamily="2" charset="-122"/>
              </a:rPr>
              <a:t>程采购授予中小企业合同金额占工程支出金额的</a:t>
            </a:r>
            <a:r>
              <a:rPr sz="1550" dirty="0">
                <a:latin typeface="宋体" panose="02010600030101010101" pitchFamily="2" charset="-122"/>
                <a:cs typeface="宋体" panose="02010600030101010101" pitchFamily="2" charset="-122"/>
              </a:rPr>
              <a:t>0.00</a:t>
            </a:r>
            <a:r>
              <a:rPr sz="1550" spc="-15" dirty="0">
                <a:latin typeface="宋体" panose="02010600030101010101" pitchFamily="2" charset="-122"/>
                <a:cs typeface="宋体" panose="02010600030101010101" pitchFamily="2" charset="-122"/>
              </a:rPr>
              <a:t>%，服务</a:t>
            </a:r>
            <a:r>
              <a:rPr sz="1550" spc="15" dirty="0">
                <a:latin typeface="宋体" panose="02010600030101010101" pitchFamily="2" charset="-122"/>
                <a:cs typeface="宋体" panose="02010600030101010101" pitchFamily="2" charset="-122"/>
              </a:rPr>
              <a:t>采购授予中小企业合同金额占服务支出金额的</a:t>
            </a:r>
            <a:r>
              <a:rPr sz="1550" dirty="0">
                <a:latin typeface="宋体" panose="02010600030101010101" pitchFamily="2" charset="-122"/>
                <a:cs typeface="宋体" panose="02010600030101010101" pitchFamily="2" charset="-122"/>
              </a:rPr>
              <a:t>0.00</a:t>
            </a:r>
            <a:r>
              <a:rPr sz="1550" spc="-25" dirty="0">
                <a:latin typeface="宋体" panose="02010600030101010101" pitchFamily="2" charset="-122"/>
                <a:cs typeface="宋体" panose="02010600030101010101" pitchFamily="2" charset="-122"/>
              </a:rPr>
              <a:t>%。</a:t>
            </a:r>
            <a:endParaRPr sz="1550">
              <a:latin typeface="宋体" panose="02010600030101010101" pitchFamily="2" charset="-122"/>
              <a:cs typeface="宋体" panose="02010600030101010101" pitchFamily="2" charset="-122"/>
            </a:endParaRPr>
          </a:p>
          <a:p>
            <a:pPr marL="461010">
              <a:lnSpc>
                <a:spcPct val="100000"/>
              </a:lnSpc>
              <a:spcBef>
                <a:spcPts val="1140"/>
              </a:spcBef>
            </a:pPr>
            <a:r>
              <a:rPr sz="1550" b="1" dirty="0">
                <a:latin typeface="Microsoft JhengHei" panose="020B0604030504040204" charset="-120"/>
                <a:cs typeface="Microsoft JhengHei" panose="020B0604030504040204" charset="-120"/>
              </a:rPr>
              <a:t>（</a:t>
            </a:r>
            <a:r>
              <a:rPr sz="1550" b="1" spc="-30" dirty="0">
                <a:latin typeface="Microsoft JhengHei" panose="020B0604030504040204" charset="-120"/>
                <a:cs typeface="Microsoft JhengHei" panose="020B0604030504040204" charset="-120"/>
              </a:rPr>
              <a:t> 三</a:t>
            </a:r>
            <a:r>
              <a:rPr sz="1550" b="1" spc="85" dirty="0">
                <a:latin typeface="Microsoft JhengHei" panose="020B0604030504040204" charset="-120"/>
                <a:cs typeface="Microsoft JhengHei" panose="020B0604030504040204" charset="-120"/>
              </a:rPr>
              <a:t>）</a:t>
            </a:r>
            <a:r>
              <a:rPr sz="1550" b="1" spc="20" dirty="0">
                <a:latin typeface="Microsoft JhengHei" panose="020B0604030504040204" charset="-120"/>
                <a:cs typeface="Microsoft JhengHei" panose="020B0604030504040204" charset="-120"/>
              </a:rPr>
              <a:t>国有资产占用使用情况</a:t>
            </a:r>
            <a:endParaRPr sz="1550">
              <a:latin typeface="Microsoft JhengHei" panose="020B0604030504040204" charset="-120"/>
              <a:cs typeface="Microsoft JhengHei" panose="020B0604030504040204" charset="-120"/>
            </a:endParaRPr>
          </a:p>
          <a:p>
            <a:pPr marL="461010">
              <a:lnSpc>
                <a:spcPct val="100000"/>
              </a:lnSpc>
              <a:spcBef>
                <a:spcPts val="1145"/>
              </a:spcBef>
            </a:pPr>
            <a:r>
              <a:rPr sz="1550" spc="-40" dirty="0">
                <a:latin typeface="宋体" panose="02010600030101010101" pitchFamily="2" charset="-122"/>
                <a:cs typeface="宋体" panose="02010600030101010101" pitchFamily="2" charset="-122"/>
              </a:rPr>
              <a:t>截至 </a:t>
            </a:r>
            <a:r>
              <a:rPr sz="1550" dirty="0">
                <a:latin typeface="宋体" panose="02010600030101010101" pitchFamily="2" charset="-122"/>
                <a:cs typeface="宋体" panose="02010600030101010101" pitchFamily="2" charset="-122"/>
              </a:rPr>
              <a:t>2024</a:t>
            </a:r>
            <a:r>
              <a:rPr sz="1550" spc="-180" dirty="0">
                <a:latin typeface="宋体" panose="02010600030101010101" pitchFamily="2" charset="-122"/>
                <a:cs typeface="宋体" panose="02010600030101010101" pitchFamily="2" charset="-122"/>
              </a:rPr>
              <a:t> 年 </a:t>
            </a:r>
            <a:r>
              <a:rPr sz="1550" dirty="0">
                <a:latin typeface="宋体" panose="02010600030101010101" pitchFamily="2" charset="-122"/>
                <a:cs typeface="宋体" panose="02010600030101010101" pitchFamily="2" charset="-122"/>
              </a:rPr>
              <a:t>12</a:t>
            </a:r>
            <a:r>
              <a:rPr sz="1550" spc="-150" dirty="0">
                <a:latin typeface="宋体" panose="02010600030101010101" pitchFamily="2" charset="-122"/>
                <a:cs typeface="宋体" panose="02010600030101010101" pitchFamily="2" charset="-122"/>
              </a:rPr>
              <a:t> 月 </a:t>
            </a:r>
            <a:r>
              <a:rPr sz="1550" dirty="0">
                <a:latin typeface="宋体" panose="02010600030101010101" pitchFamily="2" charset="-122"/>
                <a:cs typeface="宋体" panose="02010600030101010101" pitchFamily="2" charset="-122"/>
              </a:rPr>
              <a:t>31</a:t>
            </a:r>
            <a:r>
              <a:rPr sz="1550" spc="-40" dirty="0">
                <a:latin typeface="宋体" panose="02010600030101010101" pitchFamily="2" charset="-122"/>
                <a:cs typeface="宋体" panose="02010600030101010101" pitchFamily="2" charset="-122"/>
              </a:rPr>
              <a:t> 日，本部门共有车辆 </a:t>
            </a:r>
            <a:r>
              <a:rPr sz="1550" dirty="0">
                <a:latin typeface="宋体" panose="02010600030101010101" pitchFamily="2" charset="-122"/>
                <a:cs typeface="宋体" panose="02010600030101010101" pitchFamily="2" charset="-122"/>
              </a:rPr>
              <a:t>3</a:t>
            </a:r>
            <a:r>
              <a:rPr sz="1550" spc="-45" dirty="0">
                <a:latin typeface="宋体" panose="02010600030101010101" pitchFamily="2" charset="-122"/>
                <a:cs typeface="宋体" panose="02010600030101010101" pitchFamily="2" charset="-122"/>
              </a:rPr>
              <a:t> 辆，其中：</a:t>
            </a:r>
            <a:endParaRPr sz="1550">
              <a:latin typeface="宋体" panose="02010600030101010101" pitchFamily="2" charset="-122"/>
              <a:cs typeface="宋体" panose="02010600030101010101" pitchFamily="2" charset="-122"/>
            </a:endParaRPr>
          </a:p>
          <a:p>
            <a:pPr marL="12700" algn="just">
              <a:lnSpc>
                <a:spcPct val="100000"/>
              </a:lnSpc>
              <a:spcBef>
                <a:spcPts val="1140"/>
              </a:spcBef>
            </a:pPr>
            <a:r>
              <a:rPr sz="1550" spc="-30" dirty="0">
                <a:latin typeface="宋体" panose="02010600030101010101" pitchFamily="2" charset="-122"/>
                <a:cs typeface="宋体" panose="02010600030101010101" pitchFamily="2" charset="-122"/>
              </a:rPr>
              <a:t>副部</a:t>
            </a:r>
            <a:r>
              <a:rPr sz="1550" dirty="0">
                <a:latin typeface="宋体" panose="02010600030101010101" pitchFamily="2" charset="-122"/>
                <a:cs typeface="宋体" panose="02010600030101010101" pitchFamily="2" charset="-122"/>
              </a:rPr>
              <a:t>（省</a:t>
            </a:r>
            <a:r>
              <a:rPr sz="1550" spc="-70" dirty="0">
                <a:latin typeface="宋体" panose="02010600030101010101" pitchFamily="2" charset="-122"/>
                <a:cs typeface="宋体" panose="02010600030101010101" pitchFamily="2" charset="-122"/>
              </a:rPr>
              <a:t>）</a:t>
            </a:r>
            <a:r>
              <a:rPr sz="1550" spc="-20" dirty="0">
                <a:latin typeface="宋体" panose="02010600030101010101" pitchFamily="2" charset="-122"/>
                <a:cs typeface="宋体" panose="02010600030101010101" pitchFamily="2" charset="-122"/>
              </a:rPr>
              <a:t>级以上领导用车 </a:t>
            </a:r>
            <a:r>
              <a:rPr sz="1550" dirty="0">
                <a:latin typeface="宋体" panose="02010600030101010101" pitchFamily="2" charset="-122"/>
                <a:cs typeface="宋体" panose="02010600030101010101" pitchFamily="2" charset="-122"/>
              </a:rPr>
              <a:t>0</a:t>
            </a:r>
            <a:r>
              <a:rPr sz="1550" spc="-60" dirty="0">
                <a:latin typeface="宋体" panose="02010600030101010101" pitchFamily="2" charset="-122"/>
                <a:cs typeface="宋体" panose="02010600030101010101" pitchFamily="2" charset="-122"/>
              </a:rPr>
              <a:t> 辆、主要领导干部用车 </a:t>
            </a:r>
            <a:r>
              <a:rPr sz="1550" dirty="0">
                <a:latin typeface="宋体" panose="02010600030101010101" pitchFamily="2" charset="-122"/>
                <a:cs typeface="宋体" panose="02010600030101010101" pitchFamily="2" charset="-122"/>
              </a:rPr>
              <a:t>0</a:t>
            </a:r>
            <a:r>
              <a:rPr sz="1550" spc="-125" dirty="0">
                <a:latin typeface="宋体" panose="02010600030101010101" pitchFamily="2" charset="-122"/>
                <a:cs typeface="宋体" panose="02010600030101010101" pitchFamily="2" charset="-122"/>
              </a:rPr>
              <a:t> 辆、机</a:t>
            </a:r>
            <a:endParaRPr sz="1550">
              <a:latin typeface="宋体" panose="02010600030101010101" pitchFamily="2" charset="-122"/>
              <a:cs typeface="宋体" panose="02010600030101010101" pitchFamily="2" charset="-122"/>
            </a:endParaRPr>
          </a:p>
          <a:p>
            <a:pPr marL="12700" algn="just">
              <a:lnSpc>
                <a:spcPct val="100000"/>
              </a:lnSpc>
              <a:spcBef>
                <a:spcPts val="1145"/>
              </a:spcBef>
            </a:pPr>
            <a:r>
              <a:rPr sz="1550" spc="-25" dirty="0">
                <a:latin typeface="宋体" panose="02010600030101010101" pitchFamily="2" charset="-122"/>
                <a:cs typeface="宋体" panose="02010600030101010101" pitchFamily="2" charset="-122"/>
              </a:rPr>
              <a:t>要通信用车 </a:t>
            </a:r>
            <a:r>
              <a:rPr sz="1550" dirty="0">
                <a:latin typeface="宋体" panose="02010600030101010101" pitchFamily="2" charset="-122"/>
                <a:cs typeface="宋体" panose="02010600030101010101" pitchFamily="2" charset="-122"/>
              </a:rPr>
              <a:t>0</a:t>
            </a:r>
            <a:r>
              <a:rPr sz="1550" spc="-75" dirty="0">
                <a:latin typeface="宋体" panose="02010600030101010101" pitchFamily="2" charset="-122"/>
                <a:cs typeface="宋体" panose="02010600030101010101" pitchFamily="2" charset="-122"/>
              </a:rPr>
              <a:t> 辆、应急保障用车 </a:t>
            </a:r>
            <a:r>
              <a:rPr sz="1550" dirty="0">
                <a:latin typeface="宋体" panose="02010600030101010101" pitchFamily="2" charset="-122"/>
                <a:cs typeface="宋体" panose="02010600030101010101" pitchFamily="2" charset="-122"/>
              </a:rPr>
              <a:t>3</a:t>
            </a:r>
            <a:r>
              <a:rPr sz="1550" spc="-75" dirty="0">
                <a:latin typeface="宋体" panose="02010600030101010101" pitchFamily="2" charset="-122"/>
                <a:cs typeface="宋体" panose="02010600030101010101" pitchFamily="2" charset="-122"/>
              </a:rPr>
              <a:t> 辆、执法执勤用车 </a:t>
            </a:r>
            <a:r>
              <a:rPr sz="1550" dirty="0">
                <a:latin typeface="宋体" panose="02010600030101010101" pitchFamily="2" charset="-122"/>
                <a:cs typeface="宋体" panose="02010600030101010101" pitchFamily="2" charset="-122"/>
              </a:rPr>
              <a:t>0</a:t>
            </a:r>
            <a:r>
              <a:rPr sz="1550" spc="-155" dirty="0">
                <a:latin typeface="宋体" panose="02010600030101010101" pitchFamily="2" charset="-122"/>
                <a:cs typeface="宋体" panose="02010600030101010101" pitchFamily="2" charset="-122"/>
              </a:rPr>
              <a:t> 辆、特</a:t>
            </a:r>
            <a:endParaRPr sz="1550">
              <a:latin typeface="宋体" panose="02010600030101010101" pitchFamily="2" charset="-122"/>
              <a:cs typeface="宋体" panose="02010600030101010101" pitchFamily="2" charset="-122"/>
            </a:endParaRPr>
          </a:p>
          <a:p>
            <a:pPr marL="12700" marR="109855" algn="just">
              <a:lnSpc>
                <a:spcPct val="161000"/>
              </a:lnSpc>
            </a:pPr>
            <a:r>
              <a:rPr sz="1550" spc="-10" dirty="0">
                <a:latin typeface="宋体" panose="02010600030101010101" pitchFamily="2" charset="-122"/>
                <a:cs typeface="宋体" panose="02010600030101010101" pitchFamily="2" charset="-122"/>
              </a:rPr>
              <a:t>种专业技术用车 </a:t>
            </a:r>
            <a:r>
              <a:rPr sz="1550" spc="5" dirty="0">
                <a:latin typeface="宋体" panose="02010600030101010101" pitchFamily="2" charset="-122"/>
                <a:cs typeface="宋体" panose="02010600030101010101" pitchFamily="2" charset="-122"/>
              </a:rPr>
              <a:t>0</a:t>
            </a:r>
            <a:r>
              <a:rPr sz="1550" spc="-120" dirty="0">
                <a:latin typeface="宋体" panose="02010600030101010101" pitchFamily="2" charset="-122"/>
                <a:cs typeface="宋体" panose="02010600030101010101" pitchFamily="2" charset="-122"/>
              </a:rPr>
              <a:t> 辆、离退休干部用车 </a:t>
            </a:r>
            <a:r>
              <a:rPr sz="1550" spc="5" dirty="0">
                <a:latin typeface="宋体" panose="02010600030101010101" pitchFamily="2" charset="-122"/>
                <a:cs typeface="宋体" panose="02010600030101010101" pitchFamily="2" charset="-122"/>
              </a:rPr>
              <a:t>0</a:t>
            </a:r>
            <a:r>
              <a:rPr sz="1550" spc="-160" dirty="0">
                <a:latin typeface="宋体" panose="02010600030101010101" pitchFamily="2" charset="-122"/>
                <a:cs typeface="宋体" panose="02010600030101010101" pitchFamily="2" charset="-122"/>
              </a:rPr>
              <a:t> 辆、其他用车 </a:t>
            </a:r>
            <a:r>
              <a:rPr sz="1550" spc="5" dirty="0">
                <a:latin typeface="宋体" panose="02010600030101010101" pitchFamily="2" charset="-122"/>
                <a:cs typeface="宋体" panose="02010600030101010101" pitchFamily="2" charset="-122"/>
              </a:rPr>
              <a:t>0</a:t>
            </a:r>
            <a:r>
              <a:rPr sz="1550" spc="-95" dirty="0">
                <a:latin typeface="宋体" panose="02010600030101010101" pitchFamily="2" charset="-122"/>
                <a:cs typeface="宋体" panose="02010600030101010101" pitchFamily="2" charset="-122"/>
              </a:rPr>
              <a:t> 辆 ；</a:t>
            </a:r>
            <a:r>
              <a:rPr sz="1550" spc="-10" dirty="0">
                <a:latin typeface="宋体" panose="02010600030101010101" pitchFamily="2" charset="-122"/>
                <a:cs typeface="宋体" panose="02010600030101010101" pitchFamily="2" charset="-122"/>
              </a:rPr>
              <a:t>单位价值 </a:t>
            </a:r>
            <a:r>
              <a:rPr sz="1550" spc="30" dirty="0">
                <a:latin typeface="宋体" panose="02010600030101010101" pitchFamily="2" charset="-122"/>
                <a:cs typeface="宋体" panose="02010600030101010101" pitchFamily="2" charset="-122"/>
              </a:rPr>
              <a:t>100</a:t>
            </a:r>
            <a:r>
              <a:rPr sz="1550" spc="-25" dirty="0">
                <a:latin typeface="宋体" panose="02010600030101010101" pitchFamily="2" charset="-122"/>
                <a:cs typeface="宋体" panose="02010600030101010101" pitchFamily="2" charset="-122"/>
              </a:rPr>
              <a:t> 万元以上设备</a:t>
            </a:r>
            <a:r>
              <a:rPr sz="1550" spc="15" dirty="0">
                <a:latin typeface="宋体" panose="02010600030101010101" pitchFamily="2" charset="-122"/>
                <a:cs typeface="宋体" panose="02010600030101010101" pitchFamily="2" charset="-122"/>
              </a:rPr>
              <a:t>（</a:t>
            </a:r>
            <a:r>
              <a:rPr sz="1550" spc="45" dirty="0">
                <a:latin typeface="宋体" panose="02010600030101010101" pitchFamily="2" charset="-122"/>
                <a:cs typeface="宋体" panose="02010600030101010101" pitchFamily="2" charset="-122"/>
              </a:rPr>
              <a:t>不含车辆</a:t>
            </a:r>
            <a:r>
              <a:rPr sz="1550" spc="5" dirty="0">
                <a:latin typeface="宋体" panose="02010600030101010101" pitchFamily="2" charset="-122"/>
                <a:cs typeface="宋体" panose="02010600030101010101" pitchFamily="2" charset="-122"/>
              </a:rPr>
              <a:t>）0</a:t>
            </a:r>
            <a:r>
              <a:rPr sz="1550" spc="-140" dirty="0">
                <a:latin typeface="宋体" panose="02010600030101010101" pitchFamily="2" charset="-122"/>
                <a:cs typeface="宋体" panose="02010600030101010101" pitchFamily="2" charset="-122"/>
              </a:rPr>
              <a:t> 台</a:t>
            </a:r>
            <a:r>
              <a:rPr sz="1550" spc="15" dirty="0">
                <a:latin typeface="宋体" panose="02010600030101010101" pitchFamily="2" charset="-122"/>
                <a:cs typeface="宋体" panose="02010600030101010101" pitchFamily="2" charset="-122"/>
              </a:rPr>
              <a:t>（套</a:t>
            </a:r>
            <a:r>
              <a:rPr sz="1550" spc="85" dirty="0">
                <a:latin typeface="宋体" panose="02010600030101010101" pitchFamily="2" charset="-122"/>
                <a:cs typeface="宋体" panose="02010600030101010101" pitchFamily="2" charset="-122"/>
              </a:rPr>
              <a:t>）</a:t>
            </a:r>
            <a:r>
              <a:rPr sz="1550" spc="15" dirty="0">
                <a:latin typeface="宋体" panose="02010600030101010101" pitchFamily="2" charset="-122"/>
                <a:cs typeface="宋体" panose="02010600030101010101" pitchFamily="2" charset="-122"/>
              </a:rPr>
              <a:t>。</a:t>
            </a:r>
            <a:endParaRPr sz="1550">
              <a:latin typeface="宋体" panose="02010600030101010101" pitchFamily="2" charset="-122"/>
              <a:cs typeface="宋体" panose="02010600030101010101" pitchFamily="2" charset="-122"/>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p:nvPr/>
        </p:nvSpPr>
        <p:spPr>
          <a:xfrm>
            <a:off x="3691001" y="9930765"/>
            <a:ext cx="203200" cy="139700"/>
          </a:xfrm>
          <a:prstGeom prst="rect">
            <a:avLst/>
          </a:prstGeom>
        </p:spPr>
        <p:txBody>
          <a:bodyPr vert="horz" wrap="square" lIns="0" tIns="0" rIns="0" bIns="0" rtlCol="0">
            <a:spAutoFit/>
          </a:bodyPr>
          <a:lstStyle/>
          <a:p>
            <a:pPr marL="38100">
              <a:lnSpc>
                <a:spcPts val="955"/>
              </a:lnSpc>
            </a:pPr>
            <a:r>
              <a:rPr sz="900" spc="-25" dirty="0">
                <a:latin typeface="Calibri" panose="020F0502020204030204"/>
                <a:cs typeface="Calibri" panose="020F0502020204030204"/>
              </a:rPr>
              <a:t>32</a:t>
            </a:r>
            <a:endParaRPr sz="900">
              <a:latin typeface="Calibri" panose="020F0502020204030204"/>
              <a:cs typeface="Calibri" panose="020F0502020204030204"/>
            </a:endParaRPr>
          </a:p>
        </p:txBody>
      </p:sp>
      <p:sp>
        <p:nvSpPr>
          <p:cNvPr id="2" name="object 2"/>
          <p:cNvSpPr txBox="1"/>
          <p:nvPr/>
        </p:nvSpPr>
        <p:spPr>
          <a:xfrm>
            <a:off x="1131887" y="4271581"/>
            <a:ext cx="3496945" cy="1341120"/>
          </a:xfrm>
          <a:prstGeom prst="rect">
            <a:avLst/>
          </a:prstGeom>
        </p:spPr>
        <p:txBody>
          <a:bodyPr vert="horz" wrap="square" lIns="0" tIns="250190" rIns="0" bIns="0" rtlCol="0">
            <a:spAutoFit/>
          </a:bodyPr>
          <a:lstStyle/>
          <a:p>
            <a:pPr marL="12700">
              <a:lnSpc>
                <a:spcPct val="100000"/>
              </a:lnSpc>
              <a:spcBef>
                <a:spcPts val="1970"/>
              </a:spcBef>
            </a:pPr>
            <a:r>
              <a:rPr sz="2750" b="1" spc="70" dirty="0">
                <a:latin typeface="Microsoft JhengHei" panose="020B0604030504040204" charset="-120"/>
                <a:cs typeface="Microsoft JhengHei" panose="020B0604030504040204" charset="-120"/>
              </a:rPr>
              <a:t>第四部分</a:t>
            </a:r>
            <a:endParaRPr sz="2750">
              <a:latin typeface="Microsoft JhengHei" panose="020B0604030504040204" charset="-120"/>
              <a:cs typeface="Microsoft JhengHei" panose="020B0604030504040204" charset="-120"/>
            </a:endParaRPr>
          </a:p>
          <a:p>
            <a:pPr marL="1996440">
              <a:lnSpc>
                <a:spcPct val="100000"/>
              </a:lnSpc>
              <a:spcBef>
                <a:spcPts val="1880"/>
              </a:spcBef>
            </a:pPr>
            <a:r>
              <a:rPr sz="2750" b="1" spc="160" dirty="0">
                <a:latin typeface="Microsoft JhengHei" panose="020B0604030504040204" charset="-120"/>
                <a:cs typeface="Microsoft JhengHei" panose="020B0604030504040204" charset="-120"/>
              </a:rPr>
              <a:t>名词解释</a:t>
            </a:r>
            <a:endParaRPr sz="2750">
              <a:latin typeface="Microsoft JhengHei" panose="020B0604030504040204" charset="-120"/>
              <a:cs typeface="Microsoft JhengHei" panose="020B0604030504040204" charset="-12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p:nvPr/>
        </p:nvSpPr>
        <p:spPr>
          <a:xfrm>
            <a:off x="3691001" y="9930765"/>
            <a:ext cx="203200" cy="139700"/>
          </a:xfrm>
          <a:prstGeom prst="rect">
            <a:avLst/>
          </a:prstGeom>
        </p:spPr>
        <p:txBody>
          <a:bodyPr vert="horz" wrap="square" lIns="0" tIns="0" rIns="0" bIns="0" rtlCol="0">
            <a:spAutoFit/>
          </a:bodyPr>
          <a:lstStyle/>
          <a:p>
            <a:pPr marL="38100">
              <a:lnSpc>
                <a:spcPts val="955"/>
              </a:lnSpc>
            </a:pPr>
            <a:r>
              <a:rPr sz="900" spc="-25" dirty="0">
                <a:latin typeface="Calibri" panose="020F0502020204030204"/>
                <a:cs typeface="Calibri" panose="020F0502020204030204"/>
              </a:rPr>
              <a:t>33</a:t>
            </a:r>
            <a:endParaRPr sz="900">
              <a:latin typeface="Calibri" panose="020F0502020204030204"/>
              <a:cs typeface="Calibri" panose="020F0502020204030204"/>
            </a:endParaRPr>
          </a:p>
        </p:txBody>
      </p:sp>
      <p:sp>
        <p:nvSpPr>
          <p:cNvPr id="2" name="object 2"/>
          <p:cNvSpPr txBox="1"/>
          <p:nvPr/>
        </p:nvSpPr>
        <p:spPr>
          <a:xfrm>
            <a:off x="1131887" y="1485836"/>
            <a:ext cx="5510530" cy="7652384"/>
          </a:xfrm>
          <a:prstGeom prst="rect">
            <a:avLst/>
          </a:prstGeom>
        </p:spPr>
        <p:txBody>
          <a:bodyPr vert="horz" wrap="square" lIns="0" tIns="12065" rIns="0" bIns="0" rtlCol="0">
            <a:spAutoFit/>
          </a:bodyPr>
          <a:lstStyle/>
          <a:p>
            <a:pPr marL="12700" marR="205105" indent="447675" algn="just">
              <a:lnSpc>
                <a:spcPct val="161000"/>
              </a:lnSpc>
              <a:spcBef>
                <a:spcPts val="95"/>
              </a:spcBef>
            </a:pPr>
            <a:r>
              <a:rPr sz="1550" b="1" spc="-20" dirty="0">
                <a:latin typeface="Microsoft JhengHei" panose="020B0604030504040204" charset="-120"/>
                <a:cs typeface="Microsoft JhengHei" panose="020B0604030504040204" charset="-120"/>
              </a:rPr>
              <a:t>一、财政拨款收入：</a:t>
            </a:r>
            <a:r>
              <a:rPr sz="1550" spc="5" dirty="0">
                <a:latin typeface="宋体" panose="02010600030101010101" pitchFamily="2" charset="-122"/>
                <a:cs typeface="宋体" panose="02010600030101010101" pitchFamily="2" charset="-122"/>
              </a:rPr>
              <a:t>指单位从本级财政部门取得的财政</a:t>
            </a:r>
            <a:r>
              <a:rPr sz="1550" spc="-5" dirty="0">
                <a:latin typeface="宋体" panose="02010600030101010101" pitchFamily="2" charset="-122"/>
                <a:cs typeface="宋体" panose="02010600030101010101" pitchFamily="2" charset="-122"/>
              </a:rPr>
              <a:t>预算资金，包括一般公共预算财政拨款、政府性基金预算财</a:t>
            </a:r>
            <a:r>
              <a:rPr sz="1550" spc="25" dirty="0">
                <a:latin typeface="宋体" panose="02010600030101010101" pitchFamily="2" charset="-122"/>
                <a:cs typeface="宋体" panose="02010600030101010101" pitchFamily="2" charset="-122"/>
              </a:rPr>
              <a:t>政拨款和国有资本经营预算财政拨款。</a:t>
            </a:r>
            <a:endParaRPr sz="1550">
              <a:latin typeface="宋体" panose="02010600030101010101" pitchFamily="2" charset="-122"/>
              <a:cs typeface="宋体" panose="02010600030101010101" pitchFamily="2" charset="-122"/>
            </a:endParaRPr>
          </a:p>
          <a:p>
            <a:pPr marL="12700" marR="205105" indent="447675">
              <a:lnSpc>
                <a:spcPct val="161000"/>
              </a:lnSpc>
            </a:pPr>
            <a:r>
              <a:rPr sz="1550" b="1" spc="-20" dirty="0">
                <a:latin typeface="Microsoft JhengHei" panose="020B0604030504040204" charset="-120"/>
                <a:cs typeface="Microsoft JhengHei" panose="020B0604030504040204" charset="-120"/>
              </a:rPr>
              <a:t>二、事业收入：</a:t>
            </a:r>
            <a:r>
              <a:rPr sz="1550" dirty="0">
                <a:latin typeface="宋体" panose="02010600030101010101" pitchFamily="2" charset="-122"/>
                <a:cs typeface="宋体" panose="02010600030101010101" pitchFamily="2" charset="-122"/>
              </a:rPr>
              <a:t>指事业单位开展专业业务活动及辅助活</a:t>
            </a:r>
            <a:r>
              <a:rPr sz="1550" spc="45" dirty="0">
                <a:latin typeface="宋体" panose="02010600030101010101" pitchFamily="2" charset="-122"/>
                <a:cs typeface="宋体" panose="02010600030101010101" pitchFamily="2" charset="-122"/>
              </a:rPr>
              <a:t>动所取得的收入。</a:t>
            </a:r>
            <a:endParaRPr sz="1550">
              <a:latin typeface="宋体" panose="02010600030101010101" pitchFamily="2" charset="-122"/>
              <a:cs typeface="宋体" panose="02010600030101010101" pitchFamily="2" charset="-122"/>
            </a:endParaRPr>
          </a:p>
          <a:p>
            <a:pPr marL="12700" marR="205105" indent="447675">
              <a:lnSpc>
                <a:spcPct val="162000"/>
              </a:lnSpc>
            </a:pPr>
            <a:r>
              <a:rPr sz="1550" b="1" spc="-20" dirty="0">
                <a:latin typeface="Microsoft JhengHei" panose="020B0604030504040204" charset="-120"/>
                <a:cs typeface="Microsoft JhengHei" panose="020B0604030504040204" charset="-120"/>
              </a:rPr>
              <a:t>三、经营收入：</a:t>
            </a:r>
            <a:r>
              <a:rPr sz="1550" dirty="0">
                <a:latin typeface="宋体" panose="02010600030101010101" pitchFamily="2" charset="-122"/>
                <a:cs typeface="宋体" panose="02010600030101010101" pitchFamily="2" charset="-122"/>
              </a:rPr>
              <a:t>指事业单位在专业业务活动及其辅助活</a:t>
            </a:r>
            <a:r>
              <a:rPr sz="1550" spc="15" dirty="0">
                <a:latin typeface="宋体" panose="02010600030101010101" pitchFamily="2" charset="-122"/>
                <a:cs typeface="宋体" panose="02010600030101010101" pitchFamily="2" charset="-122"/>
              </a:rPr>
              <a:t>动之外开展非独立核算经营活动取得的收入。</a:t>
            </a:r>
            <a:endParaRPr sz="1550">
              <a:latin typeface="宋体" panose="02010600030101010101" pitchFamily="2" charset="-122"/>
              <a:cs typeface="宋体" panose="02010600030101010101" pitchFamily="2" charset="-122"/>
            </a:endParaRPr>
          </a:p>
          <a:p>
            <a:pPr marL="12700" marR="120650" indent="447675" algn="just">
              <a:lnSpc>
                <a:spcPts val="3000"/>
              </a:lnSpc>
              <a:spcBef>
                <a:spcPts val="290"/>
              </a:spcBef>
            </a:pPr>
            <a:r>
              <a:rPr sz="1550" b="1" spc="-70" dirty="0">
                <a:latin typeface="Microsoft JhengHei" panose="020B0604030504040204" charset="-120"/>
                <a:cs typeface="Microsoft JhengHei" panose="020B0604030504040204" charset="-120"/>
              </a:rPr>
              <a:t>四、其他收入：</a:t>
            </a:r>
            <a:r>
              <a:rPr sz="1550" spc="-65" dirty="0">
                <a:latin typeface="宋体" panose="02010600030101010101" pitchFamily="2" charset="-122"/>
                <a:cs typeface="宋体" panose="02010600030101010101" pitchFamily="2" charset="-122"/>
              </a:rPr>
              <a:t>指除上述“财政拨款收入”“事业收入”</a:t>
            </a:r>
            <a:r>
              <a:rPr sz="1550" spc="-50" dirty="0">
                <a:latin typeface="宋体" panose="02010600030101010101" pitchFamily="2" charset="-122"/>
                <a:cs typeface="宋体" panose="02010600030101010101" pitchFamily="2" charset="-122"/>
              </a:rPr>
              <a:t> </a:t>
            </a:r>
            <a:r>
              <a:rPr sz="1550" spc="-5" dirty="0">
                <a:latin typeface="宋体" panose="02010600030101010101" pitchFamily="2" charset="-122"/>
                <a:cs typeface="宋体" panose="02010600030101010101" pitchFamily="2" charset="-122"/>
              </a:rPr>
              <a:t>“上级补助收入”“附属单位上缴收入”“经营收入”等以</a:t>
            </a:r>
            <a:r>
              <a:rPr sz="1550" spc="15" dirty="0">
                <a:latin typeface="宋体" panose="02010600030101010101" pitchFamily="2" charset="-122"/>
                <a:cs typeface="宋体" panose="02010600030101010101" pitchFamily="2" charset="-122"/>
              </a:rPr>
              <a:t>外取得的各项收入。主要是事业单位固定资产出租收入等。</a:t>
            </a:r>
            <a:endParaRPr sz="1550">
              <a:latin typeface="宋体" panose="02010600030101010101" pitchFamily="2" charset="-122"/>
              <a:cs typeface="宋体" panose="02010600030101010101" pitchFamily="2" charset="-122"/>
            </a:endParaRPr>
          </a:p>
          <a:p>
            <a:pPr marL="12700" marR="205740" indent="447675">
              <a:lnSpc>
                <a:spcPts val="3000"/>
              </a:lnSpc>
              <a:spcBef>
                <a:spcPts val="10"/>
              </a:spcBef>
            </a:pPr>
            <a:r>
              <a:rPr sz="1550" b="1" spc="-10" dirty="0">
                <a:latin typeface="Microsoft JhengHei" panose="020B0604030504040204" charset="-120"/>
                <a:cs typeface="Microsoft JhengHei" panose="020B0604030504040204" charset="-120"/>
              </a:rPr>
              <a:t>五、使用非财政拨款结余：</a:t>
            </a:r>
            <a:r>
              <a:rPr sz="1550" spc="5" dirty="0">
                <a:latin typeface="宋体" panose="02010600030101010101" pitchFamily="2" charset="-122"/>
                <a:cs typeface="宋体" panose="02010600030101010101" pitchFamily="2" charset="-122"/>
              </a:rPr>
              <a:t>指事业单位使用以前年度积</a:t>
            </a:r>
            <a:r>
              <a:rPr sz="1550" spc="10" dirty="0">
                <a:latin typeface="宋体" panose="02010600030101010101" pitchFamily="2" charset="-122"/>
                <a:cs typeface="宋体" panose="02010600030101010101" pitchFamily="2" charset="-122"/>
              </a:rPr>
              <a:t>累的非财政拨款结余弥补当年收支差额的金额。</a:t>
            </a:r>
            <a:endParaRPr sz="1550">
              <a:latin typeface="宋体" panose="02010600030101010101" pitchFamily="2" charset="-122"/>
              <a:cs typeface="宋体" panose="02010600030101010101" pitchFamily="2" charset="-122"/>
            </a:endParaRPr>
          </a:p>
          <a:p>
            <a:pPr marL="12700" marR="205105" indent="447675" algn="just">
              <a:lnSpc>
                <a:spcPts val="3000"/>
              </a:lnSpc>
              <a:spcBef>
                <a:spcPts val="5"/>
              </a:spcBef>
            </a:pPr>
            <a:r>
              <a:rPr sz="1550" b="1" dirty="0">
                <a:latin typeface="Microsoft JhengHei" panose="020B0604030504040204" charset="-120"/>
                <a:cs typeface="Microsoft JhengHei" panose="020B0604030504040204" charset="-120"/>
              </a:rPr>
              <a:t>六、年初结转和结余：</a:t>
            </a:r>
            <a:r>
              <a:rPr sz="1550" spc="-5" dirty="0">
                <a:latin typeface="宋体" panose="02010600030101010101" pitchFamily="2" charset="-122"/>
                <a:cs typeface="宋体" panose="02010600030101010101" pitchFamily="2" charset="-122"/>
              </a:rPr>
              <a:t>指单位以前年度尚未完成、结转到本年仍按原规定用途继续使用的资金，或项目已完成等产</a:t>
            </a:r>
            <a:r>
              <a:rPr sz="1550" spc="50" dirty="0">
                <a:latin typeface="宋体" panose="02010600030101010101" pitchFamily="2" charset="-122"/>
                <a:cs typeface="宋体" panose="02010600030101010101" pitchFamily="2" charset="-122"/>
              </a:rPr>
              <a:t>生的结余资金。</a:t>
            </a:r>
            <a:endParaRPr sz="1550">
              <a:latin typeface="宋体" panose="02010600030101010101" pitchFamily="2" charset="-122"/>
              <a:cs typeface="宋体" panose="02010600030101010101" pitchFamily="2" charset="-122"/>
            </a:endParaRPr>
          </a:p>
          <a:p>
            <a:pPr marL="12700" marR="120650" indent="409575">
              <a:lnSpc>
                <a:spcPts val="3000"/>
              </a:lnSpc>
              <a:spcBef>
                <a:spcPts val="10"/>
              </a:spcBef>
            </a:pPr>
            <a:r>
              <a:rPr sz="1550" b="1" spc="15" dirty="0">
                <a:latin typeface="Microsoft JhengHei" panose="020B0604030504040204" charset="-120"/>
                <a:cs typeface="Microsoft JhengHei" panose="020B0604030504040204" charset="-120"/>
              </a:rPr>
              <a:t>七、结余分配：</a:t>
            </a:r>
            <a:r>
              <a:rPr sz="1550" spc="-5" dirty="0">
                <a:latin typeface="宋体" panose="02010600030101010101" pitchFamily="2" charset="-122"/>
                <a:cs typeface="宋体" panose="02010600030101010101" pitchFamily="2" charset="-122"/>
              </a:rPr>
              <a:t>指事业单位按照会计制度规定缴纳的所</a:t>
            </a:r>
            <a:r>
              <a:rPr sz="1550" spc="15" dirty="0">
                <a:latin typeface="宋体" panose="02010600030101010101" pitchFamily="2" charset="-122"/>
                <a:cs typeface="宋体" panose="02010600030101010101" pitchFamily="2" charset="-122"/>
              </a:rPr>
              <a:t>得税、提取的专用结余以及转入非财政拨款结余的金额等。</a:t>
            </a:r>
            <a:endParaRPr sz="1550">
              <a:latin typeface="宋体" panose="02010600030101010101" pitchFamily="2" charset="-122"/>
              <a:cs typeface="宋体" panose="02010600030101010101" pitchFamily="2" charset="-122"/>
            </a:endParaRPr>
          </a:p>
          <a:p>
            <a:pPr marL="12700" marR="5080" indent="409575">
              <a:lnSpc>
                <a:spcPts val="3000"/>
              </a:lnSpc>
              <a:spcBef>
                <a:spcPts val="5"/>
              </a:spcBef>
            </a:pPr>
            <a:r>
              <a:rPr sz="1550" b="1" spc="30" dirty="0">
                <a:latin typeface="Microsoft JhengHei" panose="020B0604030504040204" charset="-120"/>
                <a:cs typeface="Microsoft JhengHei" panose="020B0604030504040204" charset="-120"/>
              </a:rPr>
              <a:t>八、年末结转和结余：</a:t>
            </a:r>
            <a:r>
              <a:rPr sz="1550" spc="15" dirty="0">
                <a:latin typeface="宋体" panose="02010600030101010101" pitchFamily="2" charset="-122"/>
                <a:cs typeface="宋体" panose="02010600030101010101" pitchFamily="2" charset="-122"/>
              </a:rPr>
              <a:t>指单位按有关规定结转到下年或以后年度继续使用的资金，或项目已完成等产生的结余资金。</a:t>
            </a:r>
            <a:endParaRPr sz="1550">
              <a:latin typeface="宋体" panose="02010600030101010101" pitchFamily="2" charset="-122"/>
              <a:cs typeface="宋体" panose="02010600030101010101" pitchFamily="2" charset="-122"/>
            </a:endParaRPr>
          </a:p>
          <a:p>
            <a:pPr marL="422275">
              <a:lnSpc>
                <a:spcPct val="100000"/>
              </a:lnSpc>
              <a:spcBef>
                <a:spcPts val="855"/>
              </a:spcBef>
            </a:pPr>
            <a:r>
              <a:rPr sz="1550" b="1" spc="30" dirty="0">
                <a:latin typeface="Microsoft JhengHei" panose="020B0604030504040204" charset="-120"/>
                <a:cs typeface="Microsoft JhengHei" panose="020B0604030504040204" charset="-120"/>
              </a:rPr>
              <a:t>九、基本支出：</a:t>
            </a:r>
            <a:r>
              <a:rPr sz="1550" spc="-5" dirty="0">
                <a:latin typeface="宋体" panose="02010600030101010101" pitchFamily="2" charset="-122"/>
                <a:cs typeface="宋体" panose="02010600030101010101" pitchFamily="2" charset="-122"/>
              </a:rPr>
              <a:t>指为保障机构正常运转、完成日常工作</a:t>
            </a:r>
            <a:endParaRPr sz="1550">
              <a:latin typeface="宋体" panose="02010600030101010101" pitchFamily="2" charset="-122"/>
              <a:cs typeface="宋体" panose="02010600030101010101" pitchFamily="2" charset="-122"/>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p:nvPr/>
        </p:nvSpPr>
        <p:spPr>
          <a:xfrm>
            <a:off x="3691001" y="9930765"/>
            <a:ext cx="203200" cy="139700"/>
          </a:xfrm>
          <a:prstGeom prst="rect">
            <a:avLst/>
          </a:prstGeom>
        </p:spPr>
        <p:txBody>
          <a:bodyPr vert="horz" wrap="square" lIns="0" tIns="0" rIns="0" bIns="0" rtlCol="0">
            <a:spAutoFit/>
          </a:bodyPr>
          <a:lstStyle/>
          <a:p>
            <a:pPr marL="38100">
              <a:lnSpc>
                <a:spcPts val="955"/>
              </a:lnSpc>
            </a:pPr>
            <a:r>
              <a:rPr sz="900" spc="-25" dirty="0">
                <a:latin typeface="Calibri" panose="020F0502020204030204"/>
                <a:cs typeface="Calibri" panose="020F0502020204030204"/>
              </a:rPr>
              <a:t>34</a:t>
            </a:r>
            <a:endParaRPr sz="900">
              <a:latin typeface="Calibri" panose="020F0502020204030204"/>
              <a:cs typeface="Calibri" panose="020F0502020204030204"/>
            </a:endParaRPr>
          </a:p>
        </p:txBody>
      </p:sp>
      <p:sp>
        <p:nvSpPr>
          <p:cNvPr id="2" name="object 2"/>
          <p:cNvSpPr txBox="1"/>
          <p:nvPr/>
        </p:nvSpPr>
        <p:spPr>
          <a:xfrm>
            <a:off x="1131887" y="1028508"/>
            <a:ext cx="5403850" cy="7690484"/>
          </a:xfrm>
          <a:prstGeom prst="rect">
            <a:avLst/>
          </a:prstGeom>
        </p:spPr>
        <p:txBody>
          <a:bodyPr vert="horz" wrap="square" lIns="0" tIns="156845" rIns="0" bIns="0" rtlCol="0">
            <a:spAutoFit/>
          </a:bodyPr>
          <a:lstStyle/>
          <a:p>
            <a:pPr marL="12700">
              <a:lnSpc>
                <a:spcPct val="100000"/>
              </a:lnSpc>
              <a:spcBef>
                <a:spcPts val="1235"/>
              </a:spcBef>
            </a:pPr>
            <a:r>
              <a:rPr sz="1550" spc="25" dirty="0">
                <a:latin typeface="宋体" panose="02010600030101010101" pitchFamily="2" charset="-122"/>
                <a:cs typeface="宋体" panose="02010600030101010101" pitchFamily="2" charset="-122"/>
              </a:rPr>
              <a:t>任务而发生的人员支出和公用支出。</a:t>
            </a:r>
            <a:endParaRPr sz="1550">
              <a:latin typeface="宋体" panose="02010600030101010101" pitchFamily="2" charset="-122"/>
              <a:cs typeface="宋体" panose="02010600030101010101" pitchFamily="2" charset="-122"/>
            </a:endParaRPr>
          </a:p>
          <a:p>
            <a:pPr marL="12700" marR="99060" indent="409575">
              <a:lnSpc>
                <a:spcPts val="3000"/>
              </a:lnSpc>
              <a:spcBef>
                <a:spcPts val="290"/>
              </a:spcBef>
            </a:pPr>
            <a:r>
              <a:rPr sz="1550" b="1" spc="15" dirty="0">
                <a:latin typeface="Microsoft JhengHei" panose="020B0604030504040204" charset="-120"/>
                <a:cs typeface="Microsoft JhengHei" panose="020B0604030504040204" charset="-120"/>
              </a:rPr>
              <a:t>十、项目支出：</a:t>
            </a:r>
            <a:r>
              <a:rPr sz="1550" spc="-5" dirty="0">
                <a:latin typeface="宋体" panose="02010600030101010101" pitchFamily="2" charset="-122"/>
                <a:cs typeface="宋体" panose="02010600030101010101" pitchFamily="2" charset="-122"/>
              </a:rPr>
              <a:t>指在基本支出之外为完成特定行政任务</a:t>
            </a:r>
            <a:r>
              <a:rPr sz="1550" spc="25" dirty="0">
                <a:latin typeface="宋体" panose="02010600030101010101" pitchFamily="2" charset="-122"/>
                <a:cs typeface="宋体" panose="02010600030101010101" pitchFamily="2" charset="-122"/>
              </a:rPr>
              <a:t>和事业发展目标所发生的支出。</a:t>
            </a:r>
            <a:endParaRPr sz="1550">
              <a:latin typeface="宋体" panose="02010600030101010101" pitchFamily="2" charset="-122"/>
              <a:cs typeface="宋体" panose="02010600030101010101" pitchFamily="2" charset="-122"/>
            </a:endParaRPr>
          </a:p>
          <a:p>
            <a:pPr marL="12700" marR="99060" indent="409575">
              <a:lnSpc>
                <a:spcPts val="3000"/>
              </a:lnSpc>
              <a:spcBef>
                <a:spcPts val="5"/>
              </a:spcBef>
            </a:pPr>
            <a:r>
              <a:rPr sz="1550" b="1" spc="20" dirty="0">
                <a:latin typeface="Microsoft JhengHei" panose="020B0604030504040204" charset="-120"/>
                <a:cs typeface="Microsoft JhengHei" panose="020B0604030504040204" charset="-120"/>
              </a:rPr>
              <a:t>十一、经营支出：</a:t>
            </a:r>
            <a:r>
              <a:rPr sz="1550" spc="-5" dirty="0">
                <a:latin typeface="宋体" panose="02010600030101010101" pitchFamily="2" charset="-122"/>
                <a:cs typeface="宋体" panose="02010600030101010101" pitchFamily="2" charset="-122"/>
              </a:rPr>
              <a:t>指事业单位在专业业务活动及其辅助</a:t>
            </a:r>
            <a:r>
              <a:rPr sz="1550" spc="10" dirty="0">
                <a:latin typeface="宋体" panose="02010600030101010101" pitchFamily="2" charset="-122"/>
                <a:cs typeface="宋体" panose="02010600030101010101" pitchFamily="2" charset="-122"/>
              </a:rPr>
              <a:t>活动之外开展非独立核算经营活动发生的支出。</a:t>
            </a:r>
            <a:endParaRPr sz="1550">
              <a:latin typeface="宋体" panose="02010600030101010101" pitchFamily="2" charset="-122"/>
              <a:cs typeface="宋体" panose="02010600030101010101" pitchFamily="2" charset="-122"/>
            </a:endParaRPr>
          </a:p>
          <a:p>
            <a:pPr marL="12700" marR="98425" indent="409575" algn="just">
              <a:lnSpc>
                <a:spcPts val="3000"/>
              </a:lnSpc>
              <a:spcBef>
                <a:spcPts val="5"/>
              </a:spcBef>
            </a:pPr>
            <a:r>
              <a:rPr sz="1550" b="1" spc="25" dirty="0">
                <a:latin typeface="Microsoft JhengHei" panose="020B0604030504040204" charset="-120"/>
                <a:cs typeface="Microsoft JhengHei" panose="020B0604030504040204" charset="-120"/>
              </a:rPr>
              <a:t>十二、“三公”经费：</a:t>
            </a:r>
            <a:r>
              <a:rPr sz="1550" spc="-5" dirty="0">
                <a:latin typeface="宋体" panose="02010600030101010101" pitchFamily="2" charset="-122"/>
                <a:cs typeface="宋体" panose="02010600030101010101" pitchFamily="2" charset="-122"/>
              </a:rPr>
              <a:t>纳入本级财政预决算管理的“三公”经费，是指本级部门用一般公共预算财政拨款安排的因</a:t>
            </a:r>
            <a:r>
              <a:rPr sz="1550" spc="25" dirty="0">
                <a:latin typeface="宋体" panose="02010600030101010101" pitchFamily="2" charset="-122"/>
                <a:cs typeface="宋体" panose="02010600030101010101" pitchFamily="2" charset="-122"/>
              </a:rPr>
              <a:t>公出国</a:t>
            </a:r>
            <a:r>
              <a:rPr sz="1550" dirty="0">
                <a:latin typeface="宋体" panose="02010600030101010101" pitchFamily="2" charset="-122"/>
                <a:cs typeface="宋体" panose="02010600030101010101" pitchFamily="2" charset="-122"/>
              </a:rPr>
              <a:t>（</a:t>
            </a:r>
            <a:r>
              <a:rPr sz="1550" spc="85" dirty="0">
                <a:latin typeface="宋体" panose="02010600030101010101" pitchFamily="2" charset="-122"/>
                <a:cs typeface="宋体" panose="02010600030101010101" pitchFamily="2" charset="-122"/>
              </a:rPr>
              <a:t>境</a:t>
            </a:r>
            <a:r>
              <a:rPr sz="1550" dirty="0">
                <a:latin typeface="宋体" panose="02010600030101010101" pitchFamily="2" charset="-122"/>
                <a:cs typeface="宋体" panose="02010600030101010101" pitchFamily="2" charset="-122"/>
              </a:rPr>
              <a:t>）</a:t>
            </a:r>
            <a:r>
              <a:rPr sz="1550" spc="-5" dirty="0">
                <a:latin typeface="宋体" panose="02010600030101010101" pitchFamily="2" charset="-122"/>
                <a:cs typeface="宋体" panose="02010600030101010101" pitchFamily="2" charset="-122"/>
              </a:rPr>
              <a:t>费、公务用车购置及运行费和公务接待费。其</a:t>
            </a:r>
            <a:r>
              <a:rPr sz="1550" spc="-80" dirty="0">
                <a:latin typeface="宋体" panose="02010600030101010101" pitchFamily="2" charset="-122"/>
                <a:cs typeface="宋体" panose="02010600030101010101" pitchFamily="2" charset="-122"/>
              </a:rPr>
              <a:t>中，因公出国</a:t>
            </a:r>
            <a:r>
              <a:rPr sz="1550" dirty="0">
                <a:latin typeface="宋体" panose="02010600030101010101" pitchFamily="2" charset="-122"/>
                <a:cs typeface="宋体" panose="02010600030101010101" pitchFamily="2" charset="-122"/>
              </a:rPr>
              <a:t>（境</a:t>
            </a:r>
            <a:r>
              <a:rPr sz="1550" spc="-285" dirty="0">
                <a:latin typeface="宋体" panose="02010600030101010101" pitchFamily="2" charset="-122"/>
                <a:cs typeface="宋体" panose="02010600030101010101" pitchFamily="2" charset="-122"/>
              </a:rPr>
              <a:t>）</a:t>
            </a:r>
            <a:r>
              <a:rPr sz="1550" spc="-15" dirty="0">
                <a:latin typeface="宋体" panose="02010600030101010101" pitchFamily="2" charset="-122"/>
                <a:cs typeface="宋体" panose="02010600030101010101" pitchFamily="2" charset="-122"/>
              </a:rPr>
              <a:t>费反映单位公务出国</a:t>
            </a:r>
            <a:r>
              <a:rPr sz="1550" dirty="0">
                <a:latin typeface="宋体" panose="02010600030101010101" pitchFamily="2" charset="-122"/>
                <a:cs typeface="宋体" panose="02010600030101010101" pitchFamily="2" charset="-122"/>
              </a:rPr>
              <a:t>（境</a:t>
            </a:r>
            <a:r>
              <a:rPr sz="1550" spc="-285" dirty="0">
                <a:latin typeface="宋体" panose="02010600030101010101" pitchFamily="2" charset="-122"/>
                <a:cs typeface="宋体" panose="02010600030101010101" pitchFamily="2" charset="-122"/>
              </a:rPr>
              <a:t>）</a:t>
            </a:r>
            <a:r>
              <a:rPr sz="1550" spc="15" dirty="0">
                <a:latin typeface="宋体" panose="02010600030101010101" pitchFamily="2" charset="-122"/>
                <a:cs typeface="宋体" panose="02010600030101010101" pitchFamily="2" charset="-122"/>
              </a:rPr>
              <a:t>的国际旅费、</a:t>
            </a:r>
            <a:r>
              <a:rPr sz="1550" spc="-5" dirty="0">
                <a:latin typeface="宋体" panose="02010600030101010101" pitchFamily="2" charset="-122"/>
                <a:cs typeface="宋体" panose="02010600030101010101" pitchFamily="2" charset="-122"/>
              </a:rPr>
              <a:t>国外城市间交通费、住宿费、伙食费、培训费、公杂费等支出；公务用车购置及运行费反映单位公务用车车辆购置支出</a:t>
            </a:r>
            <a:endParaRPr sz="1550">
              <a:latin typeface="宋体" panose="02010600030101010101" pitchFamily="2" charset="-122"/>
              <a:cs typeface="宋体" panose="02010600030101010101" pitchFamily="2" charset="-122"/>
            </a:endParaRPr>
          </a:p>
          <a:p>
            <a:pPr marL="12700" marR="99060" algn="just">
              <a:lnSpc>
                <a:spcPts val="3000"/>
              </a:lnSpc>
              <a:spcBef>
                <a:spcPts val="15"/>
              </a:spcBef>
            </a:pPr>
            <a:r>
              <a:rPr sz="1550" spc="85" dirty="0">
                <a:latin typeface="宋体" panose="02010600030101010101" pitchFamily="2" charset="-122"/>
                <a:cs typeface="宋体" panose="02010600030101010101" pitchFamily="2" charset="-122"/>
              </a:rPr>
              <a:t>（</a:t>
            </a:r>
            <a:r>
              <a:rPr sz="1550" spc="-25" dirty="0">
                <a:latin typeface="宋体" panose="02010600030101010101" pitchFamily="2" charset="-122"/>
                <a:cs typeface="宋体" panose="02010600030101010101" pitchFamily="2" charset="-122"/>
              </a:rPr>
              <a:t>含车辆购置税、牌照费</a:t>
            </a:r>
            <a:r>
              <a:rPr sz="1550" spc="-434" dirty="0">
                <a:latin typeface="宋体" panose="02010600030101010101" pitchFamily="2" charset="-122"/>
                <a:cs typeface="宋体" panose="02010600030101010101" pitchFamily="2" charset="-122"/>
              </a:rPr>
              <a:t>）</a:t>
            </a:r>
            <a:r>
              <a:rPr sz="1550" spc="-45" dirty="0">
                <a:latin typeface="宋体" panose="02010600030101010101" pitchFamily="2" charset="-122"/>
                <a:cs typeface="宋体" panose="02010600030101010101" pitchFamily="2" charset="-122"/>
              </a:rPr>
              <a:t>及燃料费、维修费、过桥过路费、</a:t>
            </a:r>
            <a:r>
              <a:rPr sz="1550" spc="-5" dirty="0">
                <a:latin typeface="宋体" panose="02010600030101010101" pitchFamily="2" charset="-122"/>
                <a:cs typeface="宋体" panose="02010600030101010101" pitchFamily="2" charset="-122"/>
              </a:rPr>
              <a:t>保险费、安全奖励费用等支出；公务接待费反映单位按规定</a:t>
            </a:r>
            <a:r>
              <a:rPr sz="1550" spc="50" dirty="0">
                <a:latin typeface="宋体" panose="02010600030101010101" pitchFamily="2" charset="-122"/>
                <a:cs typeface="宋体" panose="02010600030101010101" pitchFamily="2" charset="-122"/>
              </a:rPr>
              <a:t>开支的各类公务接待</a:t>
            </a:r>
            <a:r>
              <a:rPr sz="1550" dirty="0">
                <a:latin typeface="宋体" panose="02010600030101010101" pitchFamily="2" charset="-122"/>
                <a:cs typeface="宋体" panose="02010600030101010101" pitchFamily="2" charset="-122"/>
              </a:rPr>
              <a:t>（</a:t>
            </a:r>
            <a:r>
              <a:rPr sz="1550" spc="30" dirty="0">
                <a:latin typeface="宋体" panose="02010600030101010101" pitchFamily="2" charset="-122"/>
                <a:cs typeface="宋体" panose="02010600030101010101" pitchFamily="2" charset="-122"/>
              </a:rPr>
              <a:t>含外宾接待</a:t>
            </a:r>
            <a:r>
              <a:rPr sz="1550" spc="85" dirty="0">
                <a:latin typeface="宋体" panose="02010600030101010101" pitchFamily="2" charset="-122"/>
                <a:cs typeface="宋体" panose="02010600030101010101" pitchFamily="2" charset="-122"/>
              </a:rPr>
              <a:t>）</a:t>
            </a:r>
            <a:r>
              <a:rPr sz="1550" spc="-20" dirty="0">
                <a:latin typeface="宋体" panose="02010600030101010101" pitchFamily="2" charset="-122"/>
                <a:cs typeface="宋体" panose="02010600030101010101" pitchFamily="2" charset="-122"/>
              </a:rPr>
              <a:t>支出。</a:t>
            </a:r>
            <a:endParaRPr sz="1550">
              <a:latin typeface="宋体" panose="02010600030101010101" pitchFamily="2" charset="-122"/>
              <a:cs typeface="宋体" panose="02010600030101010101" pitchFamily="2" charset="-122"/>
            </a:endParaRPr>
          </a:p>
          <a:p>
            <a:pPr marL="422275">
              <a:lnSpc>
                <a:spcPct val="100000"/>
              </a:lnSpc>
              <a:spcBef>
                <a:spcPts val="560"/>
              </a:spcBef>
            </a:pPr>
            <a:r>
              <a:rPr sz="1550" b="1" spc="25" dirty="0">
                <a:latin typeface="Microsoft JhengHei" panose="020B0604030504040204" charset="-120"/>
                <a:cs typeface="Microsoft JhengHei" panose="020B0604030504040204" charset="-120"/>
              </a:rPr>
              <a:t>十三、机关运行经费：</a:t>
            </a:r>
            <a:r>
              <a:rPr sz="1550" spc="5" dirty="0">
                <a:latin typeface="宋体" panose="02010600030101010101" pitchFamily="2" charset="-122"/>
                <a:cs typeface="宋体" panose="02010600030101010101" pitchFamily="2" charset="-122"/>
              </a:rPr>
              <a:t>为保障行政单位</a:t>
            </a:r>
            <a:r>
              <a:rPr sz="1550" dirty="0">
                <a:latin typeface="宋体" panose="02010600030101010101" pitchFamily="2" charset="-122"/>
                <a:cs typeface="宋体" panose="02010600030101010101" pitchFamily="2" charset="-122"/>
              </a:rPr>
              <a:t>（</a:t>
            </a:r>
            <a:r>
              <a:rPr sz="1550" spc="15" dirty="0">
                <a:latin typeface="宋体" panose="02010600030101010101" pitchFamily="2" charset="-122"/>
                <a:cs typeface="宋体" panose="02010600030101010101" pitchFamily="2" charset="-122"/>
              </a:rPr>
              <a:t>含参照公务员</a:t>
            </a:r>
            <a:endParaRPr sz="1550">
              <a:latin typeface="宋体" panose="02010600030101010101" pitchFamily="2" charset="-122"/>
              <a:cs typeface="宋体" panose="02010600030101010101" pitchFamily="2" charset="-122"/>
            </a:endParaRPr>
          </a:p>
          <a:p>
            <a:pPr marL="12700" marR="5080">
              <a:lnSpc>
                <a:spcPct val="168000"/>
              </a:lnSpc>
              <a:spcBef>
                <a:spcPts val="40"/>
              </a:spcBef>
            </a:pPr>
            <a:r>
              <a:rPr sz="1550" spc="25" dirty="0">
                <a:latin typeface="宋体" panose="02010600030101010101" pitchFamily="2" charset="-122"/>
                <a:cs typeface="宋体" panose="02010600030101010101" pitchFamily="2" charset="-122"/>
              </a:rPr>
              <a:t>法管理的事业单位</a:t>
            </a:r>
            <a:r>
              <a:rPr sz="1550" dirty="0">
                <a:latin typeface="宋体" panose="02010600030101010101" pitchFamily="2" charset="-122"/>
                <a:cs typeface="宋体" panose="02010600030101010101" pitchFamily="2" charset="-122"/>
              </a:rPr>
              <a:t>）</a:t>
            </a:r>
            <a:r>
              <a:rPr sz="1550" spc="45" dirty="0">
                <a:latin typeface="宋体" panose="02010600030101010101" pitchFamily="2" charset="-122"/>
                <a:cs typeface="宋体" panose="02010600030101010101" pitchFamily="2" charset="-122"/>
              </a:rPr>
              <a:t>运行用于购买货物和服务的各项资金，</a:t>
            </a:r>
            <a:r>
              <a:rPr sz="1550" spc="-5" dirty="0">
                <a:latin typeface="宋体" panose="02010600030101010101" pitchFamily="2" charset="-122"/>
                <a:cs typeface="宋体" panose="02010600030101010101" pitchFamily="2" charset="-122"/>
              </a:rPr>
              <a:t>包括办公及印刷费、邮电费、差旅费、会议费、福利费、日</a:t>
            </a:r>
            <a:r>
              <a:rPr sz="1550" spc="20" dirty="0">
                <a:latin typeface="宋体" panose="02010600030101010101" pitchFamily="2" charset="-122"/>
                <a:cs typeface="宋体" panose="02010600030101010101" pitchFamily="2" charset="-122"/>
              </a:rPr>
              <a:t>常维修费、专用材料及一般设备购置费、办公用房水电费、</a:t>
            </a:r>
            <a:r>
              <a:rPr sz="1550" spc="-5" dirty="0">
                <a:latin typeface="宋体" panose="02010600030101010101" pitchFamily="2" charset="-122"/>
                <a:cs typeface="宋体" panose="02010600030101010101" pitchFamily="2" charset="-122"/>
              </a:rPr>
              <a:t>办公用房取暖费、办公用房物业管理费、公务用车运行维护</a:t>
            </a:r>
            <a:r>
              <a:rPr sz="1550" spc="45" dirty="0">
                <a:latin typeface="宋体" panose="02010600030101010101" pitchFamily="2" charset="-122"/>
                <a:cs typeface="宋体" panose="02010600030101010101" pitchFamily="2" charset="-122"/>
              </a:rPr>
              <a:t>费以及其他费用。</a:t>
            </a:r>
            <a:endParaRPr sz="1550">
              <a:latin typeface="宋体" panose="02010600030101010101" pitchFamily="2" charset="-122"/>
              <a:cs typeface="宋体" panose="02010600030101010101" pitchFamily="2" charset="-122"/>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txBox="1">
            <a:spLocks noGrp="1"/>
          </p:cNvSpPr>
          <p:nvPr>
            <p:ph type="sldNum" sz="quarter" idx="7"/>
          </p:nvPr>
        </p:nvSpPr>
        <p:spPr>
          <a:prstGeom prst="rect">
            <a:avLst/>
          </a:prstGeom>
        </p:spPr>
        <p:txBody>
          <a:bodyPr vert="horz" wrap="square" lIns="0" tIns="0" rIns="0" bIns="0" rtlCol="0">
            <a:spAutoFit/>
          </a:bodyPr>
          <a:lstStyle/>
          <a:p>
            <a:pPr marL="38100">
              <a:lnSpc>
                <a:spcPts val="955"/>
              </a:lnSpc>
            </a:pPr>
            <a:r>
              <a:rPr spc="-25" dirty="0"/>
              <a:t>35</a:t>
            </a:r>
            <a:endParaRPr spc="-25" dirty="0"/>
          </a:p>
        </p:txBody>
      </p:sp>
      <p:sp>
        <p:nvSpPr>
          <p:cNvPr id="2" name="object 2"/>
          <p:cNvSpPr txBox="1"/>
          <p:nvPr/>
        </p:nvSpPr>
        <p:spPr>
          <a:xfrm>
            <a:off x="1130935" y="3457638"/>
            <a:ext cx="1473835" cy="448945"/>
          </a:xfrm>
          <a:prstGeom prst="rect">
            <a:avLst/>
          </a:prstGeom>
        </p:spPr>
        <p:txBody>
          <a:bodyPr vert="horz" wrap="square" lIns="0" tIns="15875" rIns="0" bIns="0" rtlCol="0">
            <a:spAutoFit/>
          </a:bodyPr>
          <a:lstStyle/>
          <a:p>
            <a:pPr marL="12700">
              <a:lnSpc>
                <a:spcPct val="100000"/>
              </a:lnSpc>
              <a:spcBef>
                <a:spcPts val="125"/>
              </a:spcBef>
            </a:pPr>
            <a:r>
              <a:rPr sz="2750" b="1" spc="70" dirty="0">
                <a:latin typeface="Microsoft JhengHei" panose="020B0604030504040204" charset="-120"/>
                <a:cs typeface="Microsoft JhengHei" panose="020B0604030504040204" charset="-120"/>
              </a:rPr>
              <a:t>第五部分</a:t>
            </a:r>
            <a:endParaRPr sz="2750">
              <a:latin typeface="Microsoft JhengHei" panose="020B0604030504040204" charset="-120"/>
              <a:cs typeface="Microsoft JhengHei" panose="020B0604030504040204" charset="-120"/>
            </a:endParaRPr>
          </a:p>
        </p:txBody>
      </p:sp>
      <p:sp>
        <p:nvSpPr>
          <p:cNvPr id="3" name="object 3"/>
          <p:cNvSpPr txBox="1"/>
          <p:nvPr/>
        </p:nvSpPr>
        <p:spPr>
          <a:xfrm>
            <a:off x="7173594" y="3981767"/>
            <a:ext cx="768985" cy="448945"/>
          </a:xfrm>
          <a:prstGeom prst="rect">
            <a:avLst/>
          </a:prstGeom>
        </p:spPr>
        <p:txBody>
          <a:bodyPr vert="horz" wrap="square" lIns="0" tIns="15875" rIns="0" bIns="0" rtlCol="0">
            <a:spAutoFit/>
          </a:bodyPr>
          <a:lstStyle/>
          <a:p>
            <a:pPr marL="12700">
              <a:lnSpc>
                <a:spcPct val="100000"/>
              </a:lnSpc>
              <a:spcBef>
                <a:spcPts val="125"/>
              </a:spcBef>
            </a:pPr>
            <a:r>
              <a:rPr sz="2750" b="1" spc="150" dirty="0">
                <a:latin typeface="Microsoft JhengHei" panose="020B0604030504040204" charset="-120"/>
                <a:cs typeface="Microsoft JhengHei" panose="020B0604030504040204" charset="-120"/>
              </a:rPr>
              <a:t>附件</a:t>
            </a:r>
            <a:endParaRPr sz="2750">
              <a:latin typeface="Microsoft JhengHei" panose="020B0604030504040204" charset="-120"/>
              <a:cs typeface="Microsoft JhengHei" panose="020B0604030504040204" charset="-120"/>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txBox="1">
            <a:spLocks noGrp="1"/>
          </p:cNvSpPr>
          <p:nvPr>
            <p:ph type="sldNum" sz="quarter" idx="7"/>
          </p:nvPr>
        </p:nvSpPr>
        <p:spPr>
          <a:prstGeom prst="rect">
            <a:avLst/>
          </a:prstGeom>
        </p:spPr>
        <p:txBody>
          <a:bodyPr vert="horz" wrap="square" lIns="0" tIns="0" rIns="0" bIns="0" rtlCol="0">
            <a:spAutoFit/>
          </a:bodyPr>
          <a:lstStyle/>
          <a:p>
            <a:pPr marL="38100">
              <a:lnSpc>
                <a:spcPts val="955"/>
              </a:lnSpc>
            </a:pPr>
            <a:r>
              <a:rPr spc="-25" dirty="0"/>
              <a:t>36</a:t>
            </a:r>
            <a:endParaRPr spc="-25" dirty="0"/>
          </a:p>
        </p:txBody>
      </p:sp>
      <p:sp>
        <p:nvSpPr>
          <p:cNvPr id="2" name="object 2"/>
          <p:cNvSpPr txBox="1"/>
          <p:nvPr/>
        </p:nvSpPr>
        <p:spPr>
          <a:xfrm>
            <a:off x="1130935" y="1350327"/>
            <a:ext cx="2691765" cy="266065"/>
          </a:xfrm>
          <a:prstGeom prst="rect">
            <a:avLst/>
          </a:prstGeom>
        </p:spPr>
        <p:txBody>
          <a:bodyPr vert="horz" wrap="square" lIns="0" tIns="15875" rIns="0" bIns="0" rtlCol="0">
            <a:spAutoFit/>
          </a:bodyPr>
          <a:lstStyle/>
          <a:p>
            <a:pPr marL="12700">
              <a:lnSpc>
                <a:spcPct val="100000"/>
              </a:lnSpc>
              <a:spcBef>
                <a:spcPts val="125"/>
              </a:spcBef>
            </a:pPr>
            <a:r>
              <a:rPr sz="1550" spc="30" dirty="0">
                <a:latin typeface="宋体" panose="02010600030101010101" pitchFamily="2" charset="-122"/>
                <a:cs typeface="宋体" panose="02010600030101010101" pitchFamily="2" charset="-122"/>
              </a:rPr>
              <a:t>一、《项目支出绩效自评表》</a:t>
            </a:r>
            <a:endParaRPr sz="1550">
              <a:latin typeface="宋体" panose="02010600030101010101" pitchFamily="2" charset="-122"/>
              <a:cs typeface="宋体" panose="02010600030101010101" pitchFamily="2" charset="-122"/>
            </a:endParaRPr>
          </a:p>
        </p:txBody>
      </p:sp>
      <p:graphicFrame>
        <p:nvGraphicFramePr>
          <p:cNvPr id="3" name="object 3"/>
          <p:cNvGraphicFramePr>
            <a:graphicFrameLocks noGrp="1"/>
          </p:cNvGraphicFramePr>
          <p:nvPr/>
        </p:nvGraphicFramePr>
        <p:xfrm>
          <a:off x="1067435" y="1792223"/>
          <a:ext cx="12981305" cy="6734175"/>
        </p:xfrm>
        <a:graphic>
          <a:graphicData uri="http://schemas.openxmlformats.org/drawingml/2006/table">
            <a:tbl>
              <a:tblPr firstRow="1" bandRow="1">
                <a:tableStyleId>{2D5ABB26-0587-4C30-8999-92F81FD0307C}</a:tableStyleId>
              </a:tblPr>
              <a:tblGrid>
                <a:gridCol w="1287145"/>
                <a:gridCol w="1286509"/>
                <a:gridCol w="1296035"/>
                <a:gridCol w="1286510"/>
                <a:gridCol w="1287145"/>
                <a:gridCol w="1296034"/>
                <a:gridCol w="1287145"/>
                <a:gridCol w="1286509"/>
                <a:gridCol w="1296670"/>
                <a:gridCol w="1286509"/>
              </a:tblGrid>
              <a:tr h="333375">
                <a:tc gridSpan="10">
                  <a:txBody>
                    <a:bodyPr/>
                    <a:lstStyle/>
                    <a:p>
                      <a:pPr marL="8255" algn="ctr">
                        <a:lnSpc>
                          <a:spcPts val="2050"/>
                        </a:lnSpc>
                      </a:pPr>
                      <a:r>
                        <a:rPr sz="1800" b="1" spc="60" dirty="0">
                          <a:latin typeface="Microsoft JhengHei" panose="020B0604030504040204" charset="-120"/>
                          <a:cs typeface="Microsoft JhengHei" panose="020B0604030504040204" charset="-120"/>
                        </a:rPr>
                        <a:t>专项资金绩效自评表</a:t>
                      </a:r>
                      <a:endParaRPr sz="1800">
                        <a:latin typeface="Microsoft JhengHei" panose="020B0604030504040204" charset="-120"/>
                        <a:cs typeface="Microsoft JhengHei" panose="020B0604030504040204" charset="-120"/>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228600">
                <a:tc gridSpan="10">
                  <a:txBody>
                    <a:bodyPr/>
                    <a:lstStyle/>
                    <a:p>
                      <a:pPr algn="ctr">
                        <a:lnSpc>
                          <a:spcPts val="1405"/>
                        </a:lnSpc>
                      </a:pPr>
                      <a:r>
                        <a:rPr sz="1200" dirty="0">
                          <a:latin typeface="宋体" panose="02010600030101010101" pitchFamily="2" charset="-122"/>
                          <a:cs typeface="宋体" panose="02010600030101010101" pitchFamily="2" charset="-122"/>
                        </a:rPr>
                        <a:t>（2024</a:t>
                      </a:r>
                      <a:r>
                        <a:rPr sz="1200" spc="-100" dirty="0">
                          <a:latin typeface="宋体" panose="02010600030101010101" pitchFamily="2" charset="-122"/>
                          <a:cs typeface="宋体" panose="02010600030101010101" pitchFamily="2" charset="-122"/>
                        </a:rPr>
                        <a:t> 年度</a:t>
                      </a:r>
                      <a:r>
                        <a:rPr sz="1200" spc="-50" dirty="0">
                          <a:latin typeface="宋体" panose="02010600030101010101" pitchFamily="2" charset="-122"/>
                          <a:cs typeface="宋体" panose="02010600030101010101" pitchFamily="2" charset="-122"/>
                        </a:rPr>
                        <a:t>）</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228600">
                <a:tc gridSpan="3">
                  <a:txBody>
                    <a:bodyPr/>
                    <a:lstStyle/>
                    <a:p>
                      <a:pPr marL="8890" algn="ctr">
                        <a:lnSpc>
                          <a:spcPts val="1405"/>
                        </a:lnSpc>
                      </a:pPr>
                      <a:r>
                        <a:rPr sz="1200" spc="-15" dirty="0">
                          <a:latin typeface="宋体" panose="02010600030101010101" pitchFamily="2" charset="-122"/>
                          <a:cs typeface="宋体" panose="02010600030101010101" pitchFamily="2" charset="-122"/>
                        </a:rPr>
                        <a:t>专项名称</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c hMerge="1">
                  <a:tcPr marL="0" marR="0" marT="0" marB="0"/>
                </a:tc>
                <a:tc hMerge="1">
                  <a:tcPr marL="0" marR="0" marT="0" marB="0"/>
                </a:tc>
                <a:tc gridSpan="7">
                  <a:txBody>
                    <a:bodyPr/>
                    <a:lstStyle/>
                    <a:p>
                      <a:pPr algn="ctr">
                        <a:lnSpc>
                          <a:spcPts val="1405"/>
                        </a:lnSpc>
                      </a:pPr>
                      <a:r>
                        <a:rPr sz="1200" dirty="0">
                          <a:latin typeface="宋体" panose="02010600030101010101" pitchFamily="2" charset="-122"/>
                          <a:cs typeface="宋体" panose="02010600030101010101" pitchFamily="2" charset="-122"/>
                        </a:rPr>
                        <a:t>2023</a:t>
                      </a:r>
                      <a:r>
                        <a:rPr sz="1200" spc="-45" dirty="0">
                          <a:latin typeface="宋体" panose="02010600030101010101" pitchFamily="2" charset="-122"/>
                          <a:cs typeface="宋体" panose="02010600030101010101" pitchFamily="2" charset="-122"/>
                        </a:rPr>
                        <a:t> 年第三批农村公益事业建设财政奖补建设项目</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228600">
                <a:tc gridSpan="3">
                  <a:txBody>
                    <a:bodyPr/>
                    <a:lstStyle/>
                    <a:p>
                      <a:pPr marL="8890" algn="ctr">
                        <a:lnSpc>
                          <a:spcPts val="1405"/>
                        </a:lnSpc>
                      </a:pPr>
                      <a:r>
                        <a:rPr sz="1200" spc="-15" dirty="0">
                          <a:latin typeface="宋体" panose="02010600030101010101" pitchFamily="2" charset="-122"/>
                          <a:cs typeface="宋体" panose="02010600030101010101" pitchFamily="2" charset="-122"/>
                        </a:rPr>
                        <a:t>主管部门</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gridSpan="2">
                  <a:txBody>
                    <a:bodyPr/>
                    <a:lstStyle/>
                    <a:p>
                      <a:pPr marL="528320">
                        <a:lnSpc>
                          <a:spcPts val="1405"/>
                        </a:lnSpc>
                      </a:pPr>
                      <a:r>
                        <a:rPr sz="1200" spc="-5" dirty="0">
                          <a:latin typeface="宋体" panose="02010600030101010101" pitchFamily="2" charset="-122"/>
                          <a:cs typeface="宋体" panose="02010600030101010101" pitchFamily="2" charset="-122"/>
                        </a:rPr>
                        <a:t>永春县一都镇人民政府</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2">
                  <a:txBody>
                    <a:bodyPr/>
                    <a:lstStyle/>
                    <a:p>
                      <a:pPr marL="18415" algn="ctr">
                        <a:lnSpc>
                          <a:spcPts val="1405"/>
                        </a:lnSpc>
                      </a:pPr>
                      <a:r>
                        <a:rPr sz="1200" spc="-15" dirty="0">
                          <a:latin typeface="宋体" panose="02010600030101010101" pitchFamily="2" charset="-122"/>
                          <a:cs typeface="宋体" panose="02010600030101010101" pitchFamily="2" charset="-122"/>
                        </a:rPr>
                        <a:t>实施单位</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3">
                  <a:txBody>
                    <a:bodyPr/>
                    <a:lstStyle/>
                    <a:p>
                      <a:pPr marL="1176655">
                        <a:lnSpc>
                          <a:spcPts val="1405"/>
                        </a:lnSpc>
                      </a:pPr>
                      <a:r>
                        <a:rPr sz="1200" spc="-5" dirty="0">
                          <a:latin typeface="宋体" panose="02010600030101010101" pitchFamily="2" charset="-122"/>
                          <a:cs typeface="宋体" panose="02010600030101010101" pitchFamily="2" charset="-122"/>
                        </a:rPr>
                        <a:t>永春县一都镇人民政府</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r>
              <a:tr h="228600">
                <a:tc gridSpan="3">
                  <a:txBody>
                    <a:bodyPr/>
                    <a:lstStyle/>
                    <a:p>
                      <a:pPr marL="8890" algn="ctr">
                        <a:lnSpc>
                          <a:spcPts val="1405"/>
                        </a:lnSpc>
                      </a:pPr>
                      <a:r>
                        <a:rPr sz="1200" spc="-15" dirty="0">
                          <a:latin typeface="宋体" panose="02010600030101010101" pitchFamily="2" charset="-122"/>
                          <a:cs typeface="宋体" panose="02010600030101010101" pitchFamily="2" charset="-122"/>
                        </a:rPr>
                        <a:t>项目概况</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gridSpan="7">
                  <a:txBody>
                    <a:bodyPr/>
                    <a:lstStyle/>
                    <a:p>
                      <a:pPr marL="71120">
                        <a:lnSpc>
                          <a:spcPts val="1405"/>
                        </a:lnSpc>
                      </a:pPr>
                      <a:r>
                        <a:rPr sz="1200" dirty="0">
                          <a:latin typeface="宋体" panose="02010600030101010101" pitchFamily="2" charset="-122"/>
                          <a:cs typeface="宋体" panose="02010600030101010101" pitchFamily="2" charset="-122"/>
                        </a:rPr>
                        <a:t>2023</a:t>
                      </a:r>
                      <a:r>
                        <a:rPr sz="1200" spc="-45" dirty="0">
                          <a:latin typeface="宋体" panose="02010600030101010101" pitchFamily="2" charset="-122"/>
                          <a:cs typeface="宋体" panose="02010600030101010101" pitchFamily="2" charset="-122"/>
                        </a:rPr>
                        <a:t> 年第三批农村公益事业建设财政奖补建设项目</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228600">
                <a:tc gridSpan="3">
                  <a:txBody>
                    <a:bodyPr/>
                    <a:lstStyle/>
                    <a:p>
                      <a:pPr marL="8890" algn="ctr">
                        <a:lnSpc>
                          <a:spcPts val="1405"/>
                        </a:lnSpc>
                      </a:pPr>
                      <a:r>
                        <a:rPr sz="1200" spc="-15" dirty="0">
                          <a:latin typeface="宋体" panose="02010600030101010101" pitchFamily="2" charset="-122"/>
                          <a:cs typeface="宋体" panose="02010600030101010101" pitchFamily="2" charset="-122"/>
                        </a:rPr>
                        <a:t>主要成效</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gridSpan="7">
                  <a:txBody>
                    <a:bodyPr/>
                    <a:lstStyle/>
                    <a:p>
                      <a:pPr marL="71120">
                        <a:lnSpc>
                          <a:spcPts val="1405"/>
                        </a:lnSpc>
                      </a:pPr>
                      <a:r>
                        <a:rPr sz="1200" spc="-5" dirty="0">
                          <a:latin typeface="宋体" panose="02010600030101010101" pitchFamily="2" charset="-122"/>
                          <a:cs typeface="宋体" panose="02010600030101010101" pitchFamily="2" charset="-122"/>
                        </a:rPr>
                        <a:t>保障村级基础设施完善。</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228600">
                <a:tc rowSpan="5">
                  <a:txBody>
                    <a:bodyPr/>
                    <a:lstStyle/>
                    <a:p>
                      <a:pPr>
                        <a:lnSpc>
                          <a:spcPct val="100000"/>
                        </a:lnSpc>
                      </a:pPr>
                      <a:endParaRPr sz="1200">
                        <a:latin typeface="Times New Roman" panose="02020603050405020304"/>
                        <a:cs typeface="Times New Roman" panose="02020603050405020304"/>
                      </a:endParaRPr>
                    </a:p>
                    <a:p>
                      <a:pPr>
                        <a:lnSpc>
                          <a:spcPct val="100000"/>
                        </a:lnSpc>
                        <a:spcBef>
                          <a:spcPts val="730"/>
                        </a:spcBef>
                      </a:pPr>
                      <a:endParaRPr sz="1200">
                        <a:latin typeface="Times New Roman" panose="02020603050405020304"/>
                        <a:cs typeface="Times New Roman" panose="02020603050405020304"/>
                      </a:endParaRPr>
                    </a:p>
                    <a:p>
                      <a:pPr marL="109220">
                        <a:lnSpc>
                          <a:spcPct val="100000"/>
                        </a:lnSpc>
                      </a:pPr>
                      <a:r>
                        <a:rPr sz="1200" spc="-10" dirty="0">
                          <a:latin typeface="宋体" panose="02010600030101010101" pitchFamily="2" charset="-122"/>
                          <a:cs typeface="宋体" panose="02010600030101010101" pitchFamily="2" charset="-122"/>
                        </a:rPr>
                        <a:t>项目资金(万元)</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L="261620">
                        <a:lnSpc>
                          <a:spcPts val="1400"/>
                        </a:lnSpc>
                      </a:pPr>
                      <a:r>
                        <a:rPr sz="1200" spc="-10" dirty="0">
                          <a:latin typeface="宋体" panose="02010600030101010101" pitchFamily="2" charset="-122"/>
                          <a:cs typeface="宋体" panose="02010600030101010101" pitchFamily="2" charset="-122"/>
                        </a:rPr>
                        <a:t>年初预算数</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0"/>
                        </a:lnSpc>
                      </a:pPr>
                      <a:r>
                        <a:rPr sz="1200" spc="-10" dirty="0">
                          <a:latin typeface="宋体" panose="02010600030101010101" pitchFamily="2" charset="-122"/>
                          <a:cs typeface="宋体" panose="02010600030101010101" pitchFamily="2" charset="-122"/>
                        </a:rPr>
                        <a:t>全年预算数</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8890" algn="ctr">
                        <a:lnSpc>
                          <a:spcPts val="1400"/>
                        </a:lnSpc>
                      </a:pPr>
                      <a:r>
                        <a:rPr sz="1200" spc="-10" dirty="0">
                          <a:latin typeface="宋体" panose="02010600030101010101" pitchFamily="2" charset="-122"/>
                          <a:cs typeface="宋体" panose="02010600030101010101" pitchFamily="2" charset="-122"/>
                        </a:rPr>
                        <a:t>全年执行数</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0"/>
                        </a:lnSpc>
                      </a:pPr>
                      <a:r>
                        <a:rPr sz="1200" spc="-25" dirty="0">
                          <a:latin typeface="宋体" panose="02010600030101010101" pitchFamily="2" charset="-122"/>
                          <a:cs typeface="宋体" panose="02010600030101010101" pitchFamily="2" charset="-122"/>
                        </a:rPr>
                        <a:t>分值</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ts val="1400"/>
                        </a:lnSpc>
                      </a:pPr>
                      <a:r>
                        <a:rPr sz="1200" dirty="0">
                          <a:latin typeface="宋体" panose="02010600030101010101" pitchFamily="2" charset="-122"/>
                          <a:cs typeface="宋体" panose="02010600030101010101" pitchFamily="2" charset="-122"/>
                        </a:rPr>
                        <a:t>执行率</a:t>
                      </a:r>
                      <a:r>
                        <a:rPr sz="1200" spc="-25" dirty="0">
                          <a:latin typeface="宋体" panose="02010600030101010101" pitchFamily="2" charset="-122"/>
                          <a:cs typeface="宋体" panose="02010600030101010101" pitchFamily="2" charset="-122"/>
                        </a:rPr>
                        <a:t>（%）</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0"/>
                        </a:lnSpc>
                      </a:pPr>
                      <a:r>
                        <a:rPr sz="1200" spc="-25" dirty="0">
                          <a:latin typeface="宋体" panose="02010600030101010101" pitchFamily="2" charset="-122"/>
                          <a:cs typeface="宋体" panose="02010600030101010101" pitchFamily="2" charset="-122"/>
                        </a:rPr>
                        <a:t>得分</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19075">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71120">
                        <a:lnSpc>
                          <a:spcPts val="1400"/>
                        </a:lnSpc>
                      </a:pPr>
                      <a:r>
                        <a:rPr sz="1200" spc="-10" dirty="0">
                          <a:latin typeface="宋体" panose="02010600030101010101" pitchFamily="2" charset="-122"/>
                          <a:cs typeface="宋体" panose="02010600030101010101" pitchFamily="2" charset="-122"/>
                        </a:rPr>
                        <a:t>年度资金总额</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0"/>
                        </a:lnSpc>
                      </a:pPr>
                      <a:r>
                        <a:rPr sz="1200" spc="-10" dirty="0">
                          <a:latin typeface="宋体" panose="02010600030101010101" pitchFamily="2" charset="-122"/>
                          <a:cs typeface="宋体" panose="02010600030101010101" pitchFamily="2" charset="-122"/>
                        </a:rPr>
                        <a:t>40.00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0"/>
                        </a:lnSpc>
                      </a:pPr>
                      <a:r>
                        <a:rPr sz="1200" spc="-10" dirty="0">
                          <a:latin typeface="宋体" panose="02010600030101010101" pitchFamily="2" charset="-122"/>
                          <a:cs typeface="宋体" panose="02010600030101010101" pitchFamily="2" charset="-122"/>
                        </a:rPr>
                        <a:t>40.00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9525" algn="ctr">
                        <a:lnSpc>
                          <a:spcPts val="1400"/>
                        </a:lnSpc>
                      </a:pPr>
                      <a:r>
                        <a:rPr sz="1200" spc="-10" dirty="0">
                          <a:latin typeface="宋体" panose="02010600030101010101" pitchFamily="2" charset="-122"/>
                          <a:cs typeface="宋体" panose="02010600030101010101" pitchFamily="2" charset="-122"/>
                        </a:rPr>
                        <a:t>40.00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0"/>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ts val="1400"/>
                        </a:lnSpc>
                      </a:pPr>
                      <a:r>
                        <a:rPr sz="1200" spc="-10" dirty="0">
                          <a:latin typeface="宋体" panose="02010600030101010101" pitchFamily="2" charset="-122"/>
                          <a:cs typeface="宋体" panose="02010600030101010101" pitchFamily="2" charset="-122"/>
                        </a:rPr>
                        <a:t>100.00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0"/>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71120">
                        <a:lnSpc>
                          <a:spcPts val="1405"/>
                        </a:lnSpc>
                      </a:pPr>
                      <a:r>
                        <a:rPr sz="1200" spc="-10" dirty="0">
                          <a:latin typeface="宋体" panose="02010600030101010101" pitchFamily="2" charset="-122"/>
                          <a:cs typeface="宋体" panose="02010600030101010101" pitchFamily="2" charset="-122"/>
                        </a:rPr>
                        <a:t>其中：当年财政拨款</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5"/>
                        </a:lnSpc>
                      </a:pPr>
                      <a:r>
                        <a:rPr sz="1200" spc="-10" dirty="0">
                          <a:latin typeface="宋体" panose="02010600030101010101" pitchFamily="2" charset="-122"/>
                          <a:cs typeface="宋体" panose="02010600030101010101" pitchFamily="2" charset="-122"/>
                        </a:rPr>
                        <a:t>40.00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10" dirty="0">
                          <a:latin typeface="宋体" panose="02010600030101010101" pitchFamily="2" charset="-122"/>
                          <a:cs typeface="宋体" panose="02010600030101010101" pitchFamily="2" charset="-122"/>
                        </a:rPr>
                        <a:t>40.00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9525" algn="ctr">
                        <a:lnSpc>
                          <a:spcPts val="1405"/>
                        </a:lnSpc>
                      </a:pPr>
                      <a:r>
                        <a:rPr sz="1200" spc="-10" dirty="0">
                          <a:latin typeface="宋体" panose="02010600030101010101" pitchFamily="2" charset="-122"/>
                          <a:cs typeface="宋体" panose="02010600030101010101" pitchFamily="2" charset="-122"/>
                        </a:rPr>
                        <a:t>40.00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8890" algn="ctr">
                        <a:lnSpc>
                          <a:spcPts val="1310"/>
                        </a:lnSpc>
                      </a:pPr>
                      <a:r>
                        <a:rPr sz="1100" spc="-50" dirty="0">
                          <a:latin typeface="宋体" panose="02010600030101010101" pitchFamily="2" charset="-122"/>
                          <a:cs typeface="宋体" panose="02010600030101010101" pitchFamily="2" charset="-122"/>
                        </a:rPr>
                        <a:t>—</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ts val="1405"/>
                        </a:lnSpc>
                      </a:pPr>
                      <a:r>
                        <a:rPr sz="1200" spc="-10" dirty="0">
                          <a:latin typeface="宋体" panose="02010600030101010101" pitchFamily="2" charset="-122"/>
                          <a:cs typeface="宋体" panose="02010600030101010101" pitchFamily="2" charset="-122"/>
                        </a:rPr>
                        <a:t>100.00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71120">
                        <a:lnSpc>
                          <a:spcPts val="1405"/>
                        </a:lnSpc>
                      </a:pPr>
                      <a:r>
                        <a:rPr sz="1200" spc="-15" dirty="0">
                          <a:latin typeface="宋体" panose="02010600030101010101" pitchFamily="2" charset="-122"/>
                          <a:cs typeface="宋体" panose="02010600030101010101" pitchFamily="2" charset="-122"/>
                        </a:rPr>
                        <a:t>其他资金</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5"/>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9525" algn="ctr">
                        <a:lnSpc>
                          <a:spcPts val="1405"/>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50" dirty="0">
                          <a:latin typeface="宋体" panose="02010600030101010101" pitchFamily="2" charset="-122"/>
                          <a:cs typeface="宋体" panose="02010600030101010101" pitchFamily="2" charset="-122"/>
                        </a:rPr>
                        <a:t>—</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ts val="1405"/>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71120">
                        <a:lnSpc>
                          <a:spcPts val="1400"/>
                        </a:lnSpc>
                      </a:pPr>
                      <a:r>
                        <a:rPr sz="1200" spc="-10" dirty="0">
                          <a:latin typeface="宋体" panose="02010600030101010101" pitchFamily="2" charset="-122"/>
                          <a:cs typeface="宋体" panose="02010600030101010101" pitchFamily="2" charset="-122"/>
                        </a:rPr>
                        <a:t>上年结转资金</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9525"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0"/>
                        </a:lnSpc>
                      </a:pPr>
                      <a:r>
                        <a:rPr sz="1200" spc="-50" dirty="0">
                          <a:latin typeface="宋体" panose="02010600030101010101" pitchFamily="2" charset="-122"/>
                          <a:cs typeface="宋体" panose="02010600030101010101" pitchFamily="2" charset="-122"/>
                        </a:rPr>
                        <a:t>—</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rowSpan="2">
                  <a:txBody>
                    <a:bodyPr/>
                    <a:lstStyle/>
                    <a:p>
                      <a:pPr marL="185420">
                        <a:lnSpc>
                          <a:spcPct val="100000"/>
                        </a:lnSpc>
                        <a:spcBef>
                          <a:spcPts val="865"/>
                        </a:spcBef>
                      </a:pPr>
                      <a:r>
                        <a:rPr sz="1200" spc="-10" dirty="0">
                          <a:latin typeface="宋体" panose="02010600030101010101" pitchFamily="2" charset="-122"/>
                          <a:cs typeface="宋体" panose="02010600030101010101" pitchFamily="2" charset="-122"/>
                        </a:rPr>
                        <a:t>年度总体目标</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4">
                  <a:txBody>
                    <a:bodyPr/>
                    <a:lstStyle/>
                    <a:p>
                      <a:pPr algn="ctr">
                        <a:lnSpc>
                          <a:spcPts val="1405"/>
                        </a:lnSpc>
                      </a:pPr>
                      <a:r>
                        <a:rPr sz="1200" spc="-15" dirty="0">
                          <a:latin typeface="宋体" panose="02010600030101010101" pitchFamily="2" charset="-122"/>
                          <a:cs typeface="宋体" panose="02010600030101010101" pitchFamily="2" charset="-122"/>
                        </a:rPr>
                        <a:t>预期目标</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gridSpan="5">
                  <a:txBody>
                    <a:bodyPr/>
                    <a:lstStyle/>
                    <a:p>
                      <a:pPr marL="17780" algn="ctr">
                        <a:lnSpc>
                          <a:spcPts val="1405"/>
                        </a:lnSpc>
                      </a:pPr>
                      <a:r>
                        <a:rPr sz="1200" spc="-10" dirty="0">
                          <a:latin typeface="宋体" panose="02010600030101010101" pitchFamily="2" charset="-122"/>
                          <a:cs typeface="宋体" panose="02010600030101010101" pitchFamily="2" charset="-122"/>
                        </a:rPr>
                        <a:t>实际完成情况</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r>
              <a:tr h="228600">
                <a:tc vMerge="1">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4">
                  <a:txBody>
                    <a:bodyPr/>
                    <a:lstStyle/>
                    <a:p>
                      <a:pPr marL="71120">
                        <a:lnSpc>
                          <a:spcPts val="1400"/>
                        </a:lnSpc>
                      </a:pPr>
                      <a:r>
                        <a:rPr sz="1200" spc="-5" dirty="0">
                          <a:latin typeface="宋体" panose="02010600030101010101" pitchFamily="2" charset="-122"/>
                          <a:cs typeface="宋体" panose="02010600030101010101" pitchFamily="2" charset="-122"/>
                        </a:rPr>
                        <a:t>保障村级基础设施完善。</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gridSpan="5">
                  <a:txBody>
                    <a:bodyPr/>
                    <a:lstStyle/>
                    <a:p>
                      <a:pPr marL="80645">
                        <a:lnSpc>
                          <a:spcPts val="1400"/>
                        </a:lnSpc>
                      </a:pPr>
                      <a:r>
                        <a:rPr sz="1200" spc="-5" dirty="0">
                          <a:latin typeface="宋体" panose="02010600030101010101" pitchFamily="2" charset="-122"/>
                          <a:cs typeface="宋体" panose="02010600030101010101" pitchFamily="2" charset="-122"/>
                        </a:rPr>
                        <a:t>保障村级基础设施完善。</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r>
              <a:tr h="457200">
                <a:tc rowSpan="8">
                  <a:txBody>
                    <a:bodyPr/>
                    <a:lstStyle/>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spcBef>
                          <a:spcPts val="435"/>
                        </a:spcBef>
                      </a:pPr>
                      <a:endParaRPr sz="1200">
                        <a:latin typeface="Times New Roman" panose="02020603050405020304"/>
                        <a:cs typeface="Times New Roman" panose="02020603050405020304"/>
                      </a:endParaRPr>
                    </a:p>
                    <a:p>
                      <a:pPr marL="537845">
                        <a:lnSpc>
                          <a:spcPct val="100000"/>
                        </a:lnSpc>
                      </a:pPr>
                      <a:r>
                        <a:rPr sz="1200" spc="-10" dirty="0">
                          <a:latin typeface="宋体" panose="02010600030101010101" pitchFamily="2" charset="-122"/>
                          <a:cs typeface="宋体" panose="02010600030101010101" pitchFamily="2" charset="-122"/>
                        </a:rPr>
                        <a:t>绩效 指标</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865"/>
                        </a:spcBef>
                      </a:pPr>
                      <a:r>
                        <a:rPr sz="1200" spc="-15" dirty="0">
                          <a:latin typeface="宋体" panose="02010600030101010101" pitchFamily="2" charset="-122"/>
                          <a:cs typeface="宋体" panose="02010600030101010101" pitchFamily="2" charset="-122"/>
                        </a:rPr>
                        <a:t>一级指标</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865"/>
                        </a:spcBef>
                      </a:pPr>
                      <a:r>
                        <a:rPr sz="1200" spc="-15" dirty="0">
                          <a:latin typeface="宋体" panose="02010600030101010101" pitchFamily="2" charset="-122"/>
                          <a:cs typeface="宋体" panose="02010600030101010101" pitchFamily="2" charset="-122"/>
                        </a:rPr>
                        <a:t>二级指标</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337820">
                        <a:lnSpc>
                          <a:spcPct val="100000"/>
                        </a:lnSpc>
                        <a:spcBef>
                          <a:spcPts val="865"/>
                        </a:spcBef>
                      </a:pPr>
                      <a:r>
                        <a:rPr sz="1200" spc="-15" dirty="0">
                          <a:latin typeface="宋体" panose="02010600030101010101" pitchFamily="2" charset="-122"/>
                          <a:cs typeface="宋体" panose="02010600030101010101" pitchFamily="2" charset="-122"/>
                        </a:rPr>
                        <a:t>三级指标</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ct val="100000"/>
                        </a:lnSpc>
                        <a:spcBef>
                          <a:spcPts val="865"/>
                        </a:spcBef>
                      </a:pPr>
                      <a:r>
                        <a:rPr sz="1200" spc="-10" dirty="0">
                          <a:latin typeface="宋体" panose="02010600030101010101" pitchFamily="2" charset="-122"/>
                          <a:cs typeface="宋体" panose="02010600030101010101" pitchFamily="2" charset="-122"/>
                        </a:rPr>
                        <a:t>年度指标值</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ct val="100000"/>
                        </a:lnSpc>
                        <a:spcBef>
                          <a:spcPts val="865"/>
                        </a:spcBef>
                      </a:pPr>
                      <a:r>
                        <a:rPr sz="1200" spc="-10" dirty="0">
                          <a:latin typeface="宋体" panose="02010600030101010101" pitchFamily="2" charset="-122"/>
                          <a:cs typeface="宋体" panose="02010600030101010101" pitchFamily="2" charset="-122"/>
                        </a:rPr>
                        <a:t>实际完成值</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865"/>
                        </a:spcBef>
                      </a:pPr>
                      <a:r>
                        <a:rPr sz="1200" spc="-15" dirty="0">
                          <a:latin typeface="宋体" panose="02010600030101010101" pitchFamily="2" charset="-122"/>
                          <a:cs typeface="宋体" panose="02010600030101010101" pitchFamily="2" charset="-122"/>
                        </a:rPr>
                        <a:t>指标分值</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865"/>
                        </a:spcBef>
                      </a:pPr>
                      <a:r>
                        <a:rPr sz="1200" spc="-15" dirty="0">
                          <a:latin typeface="宋体" panose="02010600030101010101" pitchFamily="2" charset="-122"/>
                          <a:cs typeface="宋体" panose="02010600030101010101" pitchFamily="2" charset="-122"/>
                        </a:rPr>
                        <a:t>自评得分</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10" dirty="0">
                          <a:latin typeface="宋体" panose="02010600030101010101" pitchFamily="2" charset="-122"/>
                          <a:cs typeface="宋体" panose="02010600030101010101" pitchFamily="2" charset="-122"/>
                        </a:rPr>
                        <a:t>偏差原因分析及</a:t>
                      </a:r>
                      <a:endParaRPr sz="1200">
                        <a:latin typeface="宋体" panose="02010600030101010101" pitchFamily="2" charset="-122"/>
                        <a:cs typeface="宋体" panose="02010600030101010101" pitchFamily="2" charset="-122"/>
                      </a:endParaRPr>
                    </a:p>
                    <a:p>
                      <a:pPr algn="ctr">
                        <a:lnSpc>
                          <a:spcPct val="100000"/>
                        </a:lnSpc>
                        <a:spcBef>
                          <a:spcPts val="360"/>
                        </a:spcBef>
                      </a:pPr>
                      <a:r>
                        <a:rPr sz="1200" spc="-15" dirty="0">
                          <a:latin typeface="宋体" panose="02010600030101010101" pitchFamily="2" charset="-122"/>
                          <a:cs typeface="宋体" panose="02010600030101010101" pitchFamily="2" charset="-122"/>
                        </a:rPr>
                        <a:t>改进措施</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19075">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rowSpan="3">
                  <a:txBody>
                    <a:bodyPr/>
                    <a:lstStyle/>
                    <a:p>
                      <a:pPr>
                        <a:lnSpc>
                          <a:spcPct val="100000"/>
                        </a:lnSpc>
                        <a:spcBef>
                          <a:spcPts val="1200"/>
                        </a:spcBef>
                      </a:pPr>
                      <a:endParaRPr sz="1100">
                        <a:latin typeface="Times New Roman" panose="02020603050405020304"/>
                        <a:cs typeface="Times New Roman" panose="02020603050405020304"/>
                      </a:endParaRPr>
                    </a:p>
                    <a:p>
                      <a:pPr marL="652145">
                        <a:lnSpc>
                          <a:spcPct val="100000"/>
                        </a:lnSpc>
                      </a:pPr>
                      <a:r>
                        <a:rPr sz="1100" spc="-15" dirty="0">
                          <a:latin typeface="宋体" panose="02010600030101010101" pitchFamily="2" charset="-122"/>
                          <a:cs typeface="宋体" panose="02010600030101010101" pitchFamily="2" charset="-122"/>
                        </a:rPr>
                        <a:t>产出指标</a:t>
                      </a:r>
                      <a:endParaRPr sz="1100">
                        <a:latin typeface="宋体" panose="02010600030101010101" pitchFamily="2" charset="-122"/>
                        <a:cs typeface="宋体" panose="02010600030101010101" pitchFamily="2" charset="-122"/>
                      </a:endParaRPr>
                    </a:p>
                  </a:txBody>
                  <a:tcPr marL="0" marR="0" marT="15240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230"/>
                        </a:lnSpc>
                      </a:pPr>
                      <a:r>
                        <a:rPr sz="1100" spc="-15" dirty="0">
                          <a:latin typeface="宋体" panose="02010600030101010101" pitchFamily="2" charset="-122"/>
                          <a:cs typeface="宋体" panose="02010600030101010101" pitchFamily="2" charset="-122"/>
                        </a:rPr>
                        <a:t>数量指标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230"/>
                        </a:lnSpc>
                      </a:pPr>
                      <a:r>
                        <a:rPr sz="1100" spc="-15" dirty="0">
                          <a:latin typeface="宋体" panose="02010600030101010101" pitchFamily="2" charset="-122"/>
                          <a:cs typeface="宋体" panose="02010600030101010101" pitchFamily="2" charset="-122"/>
                        </a:rPr>
                        <a:t>项目个数</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ts val="1400"/>
                        </a:lnSpc>
                      </a:pPr>
                      <a:r>
                        <a:rPr sz="1200" dirty="0">
                          <a:latin typeface="宋体" panose="02010600030101010101" pitchFamily="2" charset="-122"/>
                          <a:cs typeface="宋体" panose="02010600030101010101" pitchFamily="2" charset="-122"/>
                        </a:rPr>
                        <a:t>≥3</a:t>
                      </a:r>
                      <a:r>
                        <a:rPr sz="1200" spc="-175" dirty="0">
                          <a:latin typeface="宋体" panose="02010600030101010101" pitchFamily="2" charset="-122"/>
                          <a:cs typeface="宋体" panose="02010600030101010101" pitchFamily="2" charset="-122"/>
                        </a:rPr>
                        <a:t> 个</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ts val="1400"/>
                        </a:lnSpc>
                      </a:pPr>
                      <a:r>
                        <a:rPr sz="1200" spc="-50" dirty="0">
                          <a:latin typeface="宋体" panose="02010600030101010101" pitchFamily="2" charset="-122"/>
                          <a:cs typeface="宋体" panose="02010600030101010101" pitchFamily="2" charset="-122"/>
                        </a:rPr>
                        <a:t>3</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ts val="1400"/>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400"/>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vMerge="1">
                  <a:tcPr marL="0" marR="0" marT="15240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5" dirty="0">
                          <a:latin typeface="宋体" panose="02010600030101010101" pitchFamily="2" charset="-122"/>
                          <a:cs typeface="宋体" panose="02010600030101010101" pitchFamily="2" charset="-122"/>
                        </a:rPr>
                        <a:t>质量指标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0" dirty="0">
                          <a:latin typeface="宋体" panose="02010600030101010101" pitchFamily="2" charset="-122"/>
                          <a:cs typeface="宋体" panose="02010600030101010101" pitchFamily="2" charset="-122"/>
                        </a:rPr>
                        <a:t>项目验收合格率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ts val="1405"/>
                        </a:lnSpc>
                      </a:pPr>
                      <a:r>
                        <a:rPr sz="1200" spc="-10" dirty="0">
                          <a:latin typeface="宋体" panose="02010600030101010101" pitchFamily="2" charset="-122"/>
                          <a:cs typeface="宋体" panose="02010600030101010101" pitchFamily="2" charset="-122"/>
                        </a:rPr>
                        <a:t>≥100%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ts val="1405"/>
                        </a:lnSpc>
                      </a:pPr>
                      <a:r>
                        <a:rPr sz="1200" spc="-25" dirty="0">
                          <a:latin typeface="宋体" panose="02010600030101010101" pitchFamily="2" charset="-122"/>
                          <a:cs typeface="宋体" panose="02010600030101010101" pitchFamily="2" charset="-122"/>
                        </a:rPr>
                        <a:t>100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ts val="1405"/>
                        </a:lnSpc>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405"/>
                        </a:lnSpc>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4191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vMerge="1">
                  <a:tcPr marL="0" marR="0" marT="15240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40"/>
                        </a:spcBef>
                      </a:pPr>
                      <a:r>
                        <a:rPr sz="1100" spc="-15" dirty="0">
                          <a:latin typeface="宋体" panose="02010600030101010101" pitchFamily="2" charset="-122"/>
                          <a:cs typeface="宋体" panose="02010600030101010101" pitchFamily="2" charset="-122"/>
                        </a:rPr>
                        <a:t>时效指标</a:t>
                      </a:r>
                      <a:endParaRPr sz="1100">
                        <a:latin typeface="宋体" panose="02010600030101010101" pitchFamily="2" charset="-122"/>
                        <a:cs typeface="宋体" panose="02010600030101010101" pitchFamily="2" charset="-122"/>
                      </a:endParaRPr>
                    </a:p>
                  </a:txBody>
                  <a:tcPr marL="0" marR="0" marT="939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230"/>
                        </a:lnSpc>
                      </a:pPr>
                      <a:r>
                        <a:rPr sz="1100" spc="-10" dirty="0">
                          <a:latin typeface="宋体" panose="02010600030101010101" pitchFamily="2" charset="-122"/>
                          <a:cs typeface="宋体" panose="02010600030101010101" pitchFamily="2" charset="-122"/>
                        </a:rPr>
                        <a:t>工程项目开工及时</a:t>
                      </a:r>
                      <a:endParaRPr sz="1100">
                        <a:latin typeface="宋体" panose="02010600030101010101" pitchFamily="2" charset="-122"/>
                        <a:cs typeface="宋体" panose="02010600030101010101" pitchFamily="2" charset="-122"/>
                      </a:endParaRPr>
                    </a:p>
                    <a:p>
                      <a:pPr marR="53975" algn="r">
                        <a:lnSpc>
                          <a:spcPct val="100000"/>
                        </a:lnSpc>
                        <a:spcBef>
                          <a:spcPts val="330"/>
                        </a:spcBef>
                      </a:pPr>
                      <a:r>
                        <a:rPr sz="1100" spc="-50" dirty="0">
                          <a:latin typeface="宋体" panose="02010600030101010101" pitchFamily="2" charset="-122"/>
                          <a:cs typeface="宋体" panose="02010600030101010101" pitchFamily="2" charset="-122"/>
                        </a:rPr>
                        <a:t>性</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ct val="100000"/>
                        </a:lnSpc>
                        <a:spcBef>
                          <a:spcPts val="715"/>
                        </a:spcBef>
                      </a:pPr>
                      <a:r>
                        <a:rPr sz="1200" dirty="0">
                          <a:latin typeface="宋体" panose="02010600030101010101" pitchFamily="2" charset="-122"/>
                          <a:cs typeface="宋体" panose="02010600030101010101" pitchFamily="2" charset="-122"/>
                        </a:rPr>
                        <a:t>=0</a:t>
                      </a:r>
                      <a:r>
                        <a:rPr sz="1200" spc="-175" dirty="0">
                          <a:latin typeface="宋体" panose="02010600030101010101" pitchFamily="2" charset="-122"/>
                          <a:cs typeface="宋体" panose="02010600030101010101" pitchFamily="2" charset="-122"/>
                        </a:rPr>
                        <a:t> 月</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ct val="100000"/>
                        </a:lnSpc>
                        <a:spcBef>
                          <a:spcPts val="715"/>
                        </a:spcBef>
                      </a:pPr>
                      <a:r>
                        <a:rPr sz="1200" spc="-50" dirty="0">
                          <a:latin typeface="宋体" panose="02010600030101010101" pitchFamily="2" charset="-122"/>
                          <a:cs typeface="宋体" panose="02010600030101010101" pitchFamily="2" charset="-122"/>
                        </a:rPr>
                        <a:t>0</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715"/>
                        </a:spcBef>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15"/>
                        </a:spcBef>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05"/>
                        </a:lnSpc>
                      </a:pPr>
                      <a:r>
                        <a:rPr sz="1100" spc="-15" dirty="0">
                          <a:latin typeface="宋体" panose="02010600030101010101" pitchFamily="2" charset="-122"/>
                          <a:cs typeface="宋体" panose="02010600030101010101" pitchFamily="2" charset="-122"/>
                        </a:rPr>
                        <a:t>成本指标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05"/>
                        </a:lnSpc>
                      </a:pPr>
                      <a:r>
                        <a:rPr sz="1100" spc="-10" dirty="0">
                          <a:latin typeface="宋体" panose="02010600030101010101" pitchFamily="2" charset="-122"/>
                          <a:cs typeface="宋体" panose="02010600030101010101" pitchFamily="2" charset="-122"/>
                        </a:rPr>
                        <a:t>经济成本指标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05"/>
                        </a:lnSpc>
                      </a:pPr>
                      <a:r>
                        <a:rPr sz="1100" spc="-10" dirty="0">
                          <a:latin typeface="宋体" panose="02010600030101010101" pitchFamily="2" charset="-122"/>
                          <a:cs typeface="宋体" panose="02010600030101010101" pitchFamily="2" charset="-122"/>
                        </a:rPr>
                        <a:t>财政补助投入额</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ts val="1400"/>
                        </a:lnSpc>
                      </a:pPr>
                      <a:r>
                        <a:rPr sz="1200" dirty="0">
                          <a:latin typeface="宋体" panose="02010600030101010101" pitchFamily="2" charset="-122"/>
                          <a:cs typeface="宋体" panose="02010600030101010101" pitchFamily="2" charset="-122"/>
                        </a:rPr>
                        <a:t>&lt;40</a:t>
                      </a:r>
                      <a:r>
                        <a:rPr sz="1200" spc="-120" dirty="0">
                          <a:latin typeface="宋体" panose="02010600030101010101" pitchFamily="2" charset="-122"/>
                          <a:cs typeface="宋体" panose="02010600030101010101" pitchFamily="2" charset="-122"/>
                        </a:rPr>
                        <a:t> 万元</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ts val="1400"/>
                        </a:lnSpc>
                      </a:pPr>
                      <a:r>
                        <a:rPr sz="1200" spc="-10" dirty="0">
                          <a:latin typeface="宋体" panose="02010600030101010101" pitchFamily="2" charset="-122"/>
                          <a:cs typeface="宋体" panose="02010600030101010101" pitchFamily="2" charset="-122"/>
                        </a:rPr>
                        <a:t>39.99</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ts val="1400"/>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400"/>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4191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rowSpan="2">
                  <a:txBody>
                    <a:bodyPr/>
                    <a:lstStyle/>
                    <a:p>
                      <a:pPr>
                        <a:lnSpc>
                          <a:spcPct val="100000"/>
                        </a:lnSpc>
                        <a:spcBef>
                          <a:spcPts val="1120"/>
                        </a:spcBef>
                      </a:pPr>
                      <a:endParaRPr sz="1100">
                        <a:latin typeface="Times New Roman" panose="02020603050405020304"/>
                        <a:cs typeface="Times New Roman" panose="02020603050405020304"/>
                      </a:endParaRPr>
                    </a:p>
                    <a:p>
                      <a:pPr marL="652145">
                        <a:lnSpc>
                          <a:spcPct val="100000"/>
                        </a:lnSpc>
                        <a:spcBef>
                          <a:spcPts val="5"/>
                        </a:spcBef>
                      </a:pPr>
                      <a:r>
                        <a:rPr sz="1100" spc="-15" dirty="0">
                          <a:latin typeface="宋体" panose="02010600030101010101" pitchFamily="2" charset="-122"/>
                          <a:cs typeface="宋体" panose="02010600030101010101" pitchFamily="2" charset="-122"/>
                        </a:rPr>
                        <a:t>效益指标</a:t>
                      </a:r>
                      <a:endParaRPr sz="1100">
                        <a:latin typeface="宋体" panose="02010600030101010101" pitchFamily="2" charset="-122"/>
                        <a:cs typeface="宋体" panose="02010600030101010101" pitchFamily="2" charset="-122"/>
                      </a:endParaRPr>
                    </a:p>
                  </a:txBody>
                  <a:tcPr marL="0" marR="0" marT="14224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35"/>
                        </a:spcBef>
                      </a:pPr>
                      <a:r>
                        <a:rPr sz="1100" spc="-10" dirty="0">
                          <a:latin typeface="宋体" panose="02010600030101010101" pitchFamily="2" charset="-122"/>
                          <a:cs typeface="宋体" panose="02010600030101010101" pitchFamily="2" charset="-122"/>
                        </a:rPr>
                        <a:t>社会效益指标</a:t>
                      </a:r>
                      <a:endParaRPr sz="1100">
                        <a:latin typeface="宋体" panose="02010600030101010101" pitchFamily="2" charset="-122"/>
                        <a:cs typeface="宋体" panose="02010600030101010101" pitchFamily="2" charset="-122"/>
                      </a:endParaRPr>
                    </a:p>
                  </a:txBody>
                  <a:tcPr marL="0" marR="0" marT="933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235"/>
                        </a:lnSpc>
                      </a:pPr>
                      <a:r>
                        <a:rPr sz="1100" spc="-10" dirty="0">
                          <a:latin typeface="宋体" panose="02010600030101010101" pitchFamily="2" charset="-122"/>
                          <a:cs typeface="宋体" panose="02010600030101010101" pitchFamily="2" charset="-122"/>
                        </a:rPr>
                        <a:t>提升地区乡村治理</a:t>
                      </a:r>
                      <a:endParaRPr sz="1100">
                        <a:latin typeface="宋体" panose="02010600030101010101" pitchFamily="2" charset="-122"/>
                        <a:cs typeface="宋体" panose="02010600030101010101" pitchFamily="2" charset="-122"/>
                      </a:endParaRPr>
                    </a:p>
                    <a:p>
                      <a:pPr marR="54610" algn="r">
                        <a:lnSpc>
                          <a:spcPct val="100000"/>
                        </a:lnSpc>
                        <a:spcBef>
                          <a:spcPts val="330"/>
                        </a:spcBef>
                      </a:pPr>
                      <a:r>
                        <a:rPr sz="1100" spc="-25" dirty="0">
                          <a:latin typeface="宋体" panose="02010600030101010101" pitchFamily="2" charset="-122"/>
                          <a:cs typeface="宋体" panose="02010600030101010101" pitchFamily="2" charset="-122"/>
                        </a:rPr>
                        <a:t>能力</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1215390">
                        <a:lnSpc>
                          <a:spcPct val="100000"/>
                        </a:lnSpc>
                        <a:spcBef>
                          <a:spcPts val="710"/>
                        </a:spcBef>
                      </a:pPr>
                      <a:r>
                        <a:rPr sz="1200" spc="-10" dirty="0">
                          <a:latin typeface="宋体" panose="02010600030101010101" pitchFamily="2" charset="-122"/>
                          <a:cs typeface="宋体" panose="02010600030101010101" pitchFamily="2" charset="-122"/>
                        </a:rPr>
                        <a:t>=有所提升有所提升</a:t>
                      </a:r>
                      <a:endParaRPr sz="1200">
                        <a:latin typeface="宋体" panose="02010600030101010101" pitchFamily="2" charset="-122"/>
                        <a:cs typeface="宋体" panose="02010600030101010101" pitchFamily="2" charset="-122"/>
                      </a:endParaRPr>
                    </a:p>
                  </a:txBody>
                  <a:tcPr marL="0" marR="0" marT="901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ct val="100000"/>
                        </a:lnSpc>
                        <a:spcBef>
                          <a:spcPts val="710"/>
                        </a:spcBef>
                      </a:pPr>
                      <a:r>
                        <a:rPr sz="1200" spc="-15" dirty="0">
                          <a:latin typeface="宋体" panose="02010600030101010101" pitchFamily="2" charset="-122"/>
                          <a:cs typeface="宋体" panose="02010600030101010101" pitchFamily="2" charset="-122"/>
                        </a:rPr>
                        <a:t>有所提升</a:t>
                      </a:r>
                      <a:endParaRPr sz="1200">
                        <a:latin typeface="宋体" panose="02010600030101010101" pitchFamily="2" charset="-122"/>
                        <a:cs typeface="宋体" panose="02010600030101010101" pitchFamily="2" charset="-122"/>
                      </a:endParaRPr>
                    </a:p>
                  </a:txBody>
                  <a:tcPr marL="0" marR="0" marT="901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710"/>
                        </a:spcBef>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901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10"/>
                        </a:spcBef>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901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409575">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vMerge="1">
                  <a:tcPr marL="0" marR="0" marT="14224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40"/>
                        </a:spcBef>
                      </a:pPr>
                      <a:r>
                        <a:rPr sz="1100" spc="-10" dirty="0">
                          <a:latin typeface="宋体" panose="02010600030101010101" pitchFamily="2" charset="-122"/>
                          <a:cs typeface="宋体" panose="02010600030101010101" pitchFamily="2" charset="-122"/>
                        </a:rPr>
                        <a:t>生态效益指标</a:t>
                      </a:r>
                      <a:endParaRPr sz="1100">
                        <a:latin typeface="宋体" panose="02010600030101010101" pitchFamily="2" charset="-122"/>
                        <a:cs typeface="宋体" panose="02010600030101010101" pitchFamily="2" charset="-122"/>
                      </a:endParaRPr>
                    </a:p>
                  </a:txBody>
                  <a:tcPr marL="0" marR="0" marT="939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230"/>
                        </a:lnSpc>
                      </a:pPr>
                      <a:r>
                        <a:rPr sz="1100" spc="-10" dirty="0">
                          <a:latin typeface="宋体" panose="02010600030101010101" pitchFamily="2" charset="-122"/>
                          <a:cs typeface="宋体" panose="02010600030101010101" pitchFamily="2" charset="-122"/>
                        </a:rPr>
                        <a:t>改善农村人居环境</a:t>
                      </a:r>
                      <a:endParaRPr sz="1100">
                        <a:latin typeface="宋体" panose="02010600030101010101" pitchFamily="2" charset="-122"/>
                        <a:cs typeface="宋体" panose="02010600030101010101" pitchFamily="2" charset="-122"/>
                      </a:endParaRPr>
                    </a:p>
                    <a:p>
                      <a:pPr marR="54610" algn="r">
                        <a:lnSpc>
                          <a:spcPct val="100000"/>
                        </a:lnSpc>
                        <a:spcBef>
                          <a:spcPts val="255"/>
                        </a:spcBef>
                      </a:pPr>
                      <a:r>
                        <a:rPr sz="1100" spc="-25" dirty="0">
                          <a:latin typeface="宋体" panose="02010600030101010101" pitchFamily="2" charset="-122"/>
                          <a:cs typeface="宋体" panose="02010600030101010101" pitchFamily="2" charset="-122"/>
                        </a:rPr>
                        <a:t>情况</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1215390">
                        <a:lnSpc>
                          <a:spcPct val="100000"/>
                        </a:lnSpc>
                        <a:spcBef>
                          <a:spcPts val="715"/>
                        </a:spcBef>
                      </a:pPr>
                      <a:r>
                        <a:rPr sz="1200" spc="-10" dirty="0">
                          <a:latin typeface="宋体" panose="02010600030101010101" pitchFamily="2" charset="-122"/>
                          <a:cs typeface="宋体" panose="02010600030101010101" pitchFamily="2" charset="-122"/>
                        </a:rPr>
                        <a:t>=有所改善有所改善</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ct val="100000"/>
                        </a:lnSpc>
                        <a:spcBef>
                          <a:spcPts val="715"/>
                        </a:spcBef>
                      </a:pPr>
                      <a:r>
                        <a:rPr sz="1200" spc="-15" dirty="0">
                          <a:latin typeface="宋体" panose="02010600030101010101" pitchFamily="2" charset="-122"/>
                          <a:cs typeface="宋体" panose="02010600030101010101" pitchFamily="2" charset="-122"/>
                        </a:rPr>
                        <a:t>有所改善</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715"/>
                        </a:spcBef>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15"/>
                        </a:spcBef>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4191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40"/>
                        </a:spcBef>
                      </a:pPr>
                      <a:r>
                        <a:rPr sz="1100" spc="-10" dirty="0">
                          <a:latin typeface="宋体" panose="02010600030101010101" pitchFamily="2" charset="-122"/>
                          <a:cs typeface="宋体" panose="02010600030101010101" pitchFamily="2" charset="-122"/>
                        </a:rPr>
                        <a:t>满意度指标</a:t>
                      </a:r>
                      <a:endParaRPr sz="1100">
                        <a:latin typeface="宋体" panose="02010600030101010101" pitchFamily="2" charset="-122"/>
                        <a:cs typeface="宋体" panose="02010600030101010101" pitchFamily="2" charset="-122"/>
                      </a:endParaRPr>
                    </a:p>
                  </a:txBody>
                  <a:tcPr marL="0" marR="0" marT="939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5245" algn="r">
                        <a:lnSpc>
                          <a:spcPts val="1230"/>
                        </a:lnSpc>
                      </a:pPr>
                      <a:r>
                        <a:rPr sz="1100" spc="-10" dirty="0">
                          <a:latin typeface="宋体" panose="02010600030101010101" pitchFamily="2" charset="-122"/>
                          <a:cs typeface="宋体" panose="02010600030101010101" pitchFamily="2" charset="-122"/>
                        </a:rPr>
                        <a:t>服务对象满意度指</a:t>
                      </a:r>
                      <a:endParaRPr sz="1100">
                        <a:latin typeface="宋体" panose="02010600030101010101" pitchFamily="2" charset="-122"/>
                        <a:cs typeface="宋体" panose="02010600030101010101" pitchFamily="2" charset="-122"/>
                      </a:endParaRPr>
                    </a:p>
                    <a:p>
                      <a:pPr marR="53975" algn="r">
                        <a:lnSpc>
                          <a:spcPct val="100000"/>
                        </a:lnSpc>
                        <a:spcBef>
                          <a:spcPts val="330"/>
                        </a:spcBef>
                      </a:pPr>
                      <a:r>
                        <a:rPr sz="1100" spc="-50" dirty="0">
                          <a:latin typeface="宋体" panose="02010600030101010101" pitchFamily="2" charset="-122"/>
                          <a:cs typeface="宋体" panose="02010600030101010101" pitchFamily="2" charset="-122"/>
                        </a:rPr>
                        <a:t>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40"/>
                        </a:spcBef>
                      </a:pPr>
                      <a:r>
                        <a:rPr sz="1100" spc="-10" dirty="0">
                          <a:latin typeface="宋体" panose="02010600030101010101" pitchFamily="2" charset="-122"/>
                          <a:cs typeface="宋体" panose="02010600030101010101" pitchFamily="2" charset="-122"/>
                        </a:rPr>
                        <a:t>项目区农民满意度</a:t>
                      </a:r>
                      <a:endParaRPr sz="1100">
                        <a:latin typeface="宋体" panose="02010600030101010101" pitchFamily="2" charset="-122"/>
                        <a:cs typeface="宋体" panose="02010600030101010101" pitchFamily="2" charset="-122"/>
                      </a:endParaRPr>
                    </a:p>
                  </a:txBody>
                  <a:tcPr marL="0" marR="0" marT="939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ct val="100000"/>
                        </a:lnSpc>
                        <a:spcBef>
                          <a:spcPts val="715"/>
                        </a:spcBef>
                      </a:pPr>
                      <a:r>
                        <a:rPr sz="1200" spc="-20" dirty="0">
                          <a:latin typeface="宋体" panose="02010600030101010101" pitchFamily="2" charset="-122"/>
                          <a:cs typeface="宋体" panose="02010600030101010101" pitchFamily="2" charset="-122"/>
                        </a:rPr>
                        <a:t>≥90%</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ct val="100000"/>
                        </a:lnSpc>
                        <a:spcBef>
                          <a:spcPts val="715"/>
                        </a:spcBef>
                      </a:pPr>
                      <a:r>
                        <a:rPr sz="1200" spc="-25" dirty="0">
                          <a:latin typeface="宋体" panose="02010600030101010101" pitchFamily="2" charset="-122"/>
                          <a:cs typeface="宋体" panose="02010600030101010101" pitchFamily="2" charset="-122"/>
                        </a:rPr>
                        <a:t>90</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715"/>
                        </a:spcBef>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15"/>
                        </a:spcBef>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gridSpan="7">
                  <a:txBody>
                    <a:bodyPr/>
                    <a:lstStyle/>
                    <a:p>
                      <a:pPr algn="ctr">
                        <a:lnSpc>
                          <a:spcPts val="1405"/>
                        </a:lnSpc>
                      </a:pPr>
                      <a:r>
                        <a:rPr sz="1200" dirty="0">
                          <a:latin typeface="宋体" panose="02010600030101010101" pitchFamily="2" charset="-122"/>
                          <a:cs typeface="宋体" panose="02010600030101010101" pitchFamily="2" charset="-122"/>
                        </a:rPr>
                        <a:t>总分值、评价总分 </a:t>
                      </a:r>
                      <a:r>
                        <a:rPr sz="1200" spc="-25" dirty="0">
                          <a:latin typeface="宋体" panose="02010600030101010101" pitchFamily="2" charset="-122"/>
                          <a:cs typeface="宋体" panose="02010600030101010101" pitchFamily="2" charset="-122"/>
                        </a:rPr>
                        <a:t>(S)</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gridSpan="3">
                  <a:txBody>
                    <a:bodyPr/>
                    <a:lstStyle/>
                    <a:p>
                      <a:pPr marL="8890" algn="ctr">
                        <a:lnSpc>
                          <a:spcPts val="1405"/>
                        </a:lnSpc>
                      </a:pPr>
                      <a:r>
                        <a:rPr sz="1200" spc="-25" dirty="0">
                          <a:latin typeface="宋体" panose="02010600030101010101" pitchFamily="2" charset="-122"/>
                          <a:cs typeface="宋体" panose="02010600030101010101" pitchFamily="2" charset="-122"/>
                        </a:rPr>
                        <a:t>100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r>
              <a:tr h="228600">
                <a:tc gridSpan="2">
                  <a:txBody>
                    <a:bodyPr/>
                    <a:lstStyle/>
                    <a:p>
                      <a:pPr marL="8890" algn="ctr">
                        <a:lnSpc>
                          <a:spcPts val="1405"/>
                        </a:lnSpc>
                      </a:pPr>
                      <a:r>
                        <a:rPr sz="1200" spc="-15" dirty="0">
                          <a:latin typeface="宋体" panose="02010600030101010101" pitchFamily="2" charset="-122"/>
                          <a:cs typeface="宋体" panose="02010600030101010101" pitchFamily="2" charset="-122"/>
                        </a:rPr>
                        <a:t>评价等级</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8">
                  <a:txBody>
                    <a:bodyPr/>
                    <a:lstStyle/>
                    <a:p>
                      <a:pPr marL="18415" algn="ctr">
                        <a:lnSpc>
                          <a:spcPts val="1405"/>
                        </a:lnSpc>
                      </a:pPr>
                      <a:r>
                        <a:rPr sz="1200" dirty="0">
                          <a:latin typeface="宋体" panose="02010600030101010101" pitchFamily="2" charset="-122"/>
                          <a:cs typeface="宋体" panose="02010600030101010101" pitchFamily="2" charset="-122"/>
                        </a:rPr>
                        <a:t>优</a:t>
                      </a:r>
                      <a:r>
                        <a:rPr sz="1200" spc="-10" dirty="0">
                          <a:latin typeface="宋体" panose="02010600030101010101" pitchFamily="2" charset="-122"/>
                          <a:cs typeface="宋体" panose="02010600030101010101" pitchFamily="2" charset="-122"/>
                        </a:rPr>
                        <a:t>（S≧90）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409575">
                <a:tc gridSpan="2">
                  <a:txBody>
                    <a:bodyPr/>
                    <a:lstStyle/>
                    <a:p>
                      <a:pPr marR="44450" algn="r">
                        <a:lnSpc>
                          <a:spcPts val="1235"/>
                        </a:lnSpc>
                      </a:pPr>
                      <a:r>
                        <a:rPr sz="1100" dirty="0">
                          <a:latin typeface="宋体" panose="02010600030101010101" pitchFamily="2" charset="-122"/>
                          <a:cs typeface="宋体" panose="02010600030101010101" pitchFamily="2" charset="-122"/>
                        </a:rPr>
                        <a:t>问题与建议（</a:t>
                      </a:r>
                      <a:r>
                        <a:rPr sz="1100" spc="-25" dirty="0">
                          <a:latin typeface="宋体" panose="02010600030101010101" pitchFamily="2" charset="-122"/>
                          <a:cs typeface="宋体" panose="02010600030101010101" pitchFamily="2" charset="-122"/>
                        </a:rPr>
                        <a:t>每条问题和建议不少于 30</a:t>
                      </a:r>
                      <a:endParaRPr sz="1100">
                        <a:latin typeface="宋体" panose="02010600030101010101" pitchFamily="2" charset="-122"/>
                        <a:cs typeface="宋体" panose="02010600030101010101" pitchFamily="2" charset="-122"/>
                      </a:endParaRPr>
                    </a:p>
                    <a:p>
                      <a:pPr marR="54610" algn="r">
                        <a:lnSpc>
                          <a:spcPct val="100000"/>
                        </a:lnSpc>
                        <a:spcBef>
                          <a:spcPts val="330"/>
                        </a:spcBef>
                      </a:pPr>
                      <a:r>
                        <a:rPr sz="1100" dirty="0">
                          <a:latin typeface="宋体" panose="02010600030101010101" pitchFamily="2" charset="-122"/>
                          <a:cs typeface="宋体" panose="02010600030101010101" pitchFamily="2" charset="-122"/>
                        </a:rPr>
                        <a:t>个字</a:t>
                      </a:r>
                      <a:r>
                        <a:rPr sz="1100" spc="-50" dirty="0">
                          <a:latin typeface="宋体" panose="02010600030101010101" pitchFamily="2" charset="-122"/>
                          <a:cs typeface="宋体" panose="02010600030101010101" pitchFamily="2" charset="-122"/>
                        </a:rPr>
                        <a:t>）</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2">
                  <a:txBody>
                    <a:bodyPr/>
                    <a:lstStyle/>
                    <a:p>
                      <a:pPr marL="18415" algn="ctr">
                        <a:lnSpc>
                          <a:spcPct val="100000"/>
                        </a:lnSpc>
                        <a:spcBef>
                          <a:spcPts val="740"/>
                        </a:spcBef>
                      </a:pPr>
                      <a:r>
                        <a:rPr sz="1100" spc="-15" dirty="0">
                          <a:latin typeface="宋体" panose="02010600030101010101" pitchFamily="2" charset="-122"/>
                          <a:cs typeface="宋体" panose="02010600030101010101" pitchFamily="2" charset="-122"/>
                        </a:rPr>
                        <a:t>问题类型</a:t>
                      </a:r>
                      <a:endParaRPr sz="1100">
                        <a:latin typeface="宋体" panose="02010600030101010101" pitchFamily="2" charset="-122"/>
                        <a:cs typeface="宋体" panose="02010600030101010101" pitchFamily="2" charset="-122"/>
                      </a:endParaRPr>
                    </a:p>
                  </a:txBody>
                  <a:tcPr marL="0" marR="0" marT="939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3">
                  <a:txBody>
                    <a:bodyPr/>
                    <a:lstStyle/>
                    <a:p>
                      <a:pPr marL="8890" algn="ctr">
                        <a:lnSpc>
                          <a:spcPct val="100000"/>
                        </a:lnSpc>
                        <a:spcBef>
                          <a:spcPts val="740"/>
                        </a:spcBef>
                      </a:pPr>
                      <a:r>
                        <a:rPr sz="1100" spc="-15" dirty="0">
                          <a:latin typeface="宋体" panose="02010600030101010101" pitchFamily="2" charset="-122"/>
                          <a:cs typeface="宋体" panose="02010600030101010101" pitchFamily="2" charset="-122"/>
                        </a:rPr>
                        <a:t>存在问题</a:t>
                      </a:r>
                      <a:endParaRPr sz="1100">
                        <a:latin typeface="宋体" panose="02010600030101010101" pitchFamily="2" charset="-122"/>
                        <a:cs typeface="宋体" panose="02010600030101010101" pitchFamily="2" charset="-122"/>
                      </a:endParaRPr>
                    </a:p>
                  </a:txBody>
                  <a:tcPr marL="0" marR="0" marT="939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gridSpan="3">
                  <a:txBody>
                    <a:bodyPr/>
                    <a:lstStyle/>
                    <a:p>
                      <a:pPr marL="8890" algn="ctr">
                        <a:lnSpc>
                          <a:spcPct val="100000"/>
                        </a:lnSpc>
                        <a:spcBef>
                          <a:spcPts val="740"/>
                        </a:spcBef>
                      </a:pPr>
                      <a:r>
                        <a:rPr sz="1100" spc="-15" dirty="0">
                          <a:latin typeface="宋体" panose="02010600030101010101" pitchFamily="2" charset="-122"/>
                          <a:cs typeface="宋体" panose="02010600030101010101" pitchFamily="2" charset="-122"/>
                        </a:rPr>
                        <a:t>改进建议</a:t>
                      </a:r>
                      <a:endParaRPr sz="1100">
                        <a:latin typeface="宋体" panose="02010600030101010101" pitchFamily="2" charset="-122"/>
                        <a:cs typeface="宋体" panose="02010600030101010101" pitchFamily="2" charset="-122"/>
                      </a:endParaRPr>
                    </a:p>
                  </a:txBody>
                  <a:tcPr marL="0" marR="0" marT="939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p:nvPr/>
        </p:nvSpPr>
        <p:spPr>
          <a:xfrm>
            <a:off x="3719576" y="9930765"/>
            <a:ext cx="147320" cy="139700"/>
          </a:xfrm>
          <a:prstGeom prst="rect">
            <a:avLst/>
          </a:prstGeom>
        </p:spPr>
        <p:txBody>
          <a:bodyPr vert="horz" wrap="square" lIns="0" tIns="0" rIns="0" bIns="0" rtlCol="0">
            <a:spAutoFit/>
          </a:bodyPr>
          <a:lstStyle/>
          <a:p>
            <a:pPr marL="38100">
              <a:lnSpc>
                <a:spcPts val="955"/>
              </a:lnSpc>
            </a:pPr>
            <a:r>
              <a:rPr sz="900" spc="-50" dirty="0">
                <a:latin typeface="Calibri" panose="020F0502020204030204"/>
                <a:cs typeface="Calibri" panose="020F0502020204030204"/>
              </a:rPr>
              <a:t>1</a:t>
            </a:r>
            <a:endParaRPr sz="900">
              <a:latin typeface="Calibri" panose="020F0502020204030204"/>
              <a:cs typeface="Calibri" panose="020F0502020204030204"/>
            </a:endParaRPr>
          </a:p>
        </p:txBody>
      </p:sp>
      <p:sp>
        <p:nvSpPr>
          <p:cNvPr id="2" name="object 2"/>
          <p:cNvSpPr txBox="1"/>
          <p:nvPr/>
        </p:nvSpPr>
        <p:spPr>
          <a:xfrm>
            <a:off x="1131887" y="3813873"/>
            <a:ext cx="3410585" cy="1341120"/>
          </a:xfrm>
          <a:prstGeom prst="rect">
            <a:avLst/>
          </a:prstGeom>
        </p:spPr>
        <p:txBody>
          <a:bodyPr vert="horz" wrap="square" lIns="0" tIns="250825" rIns="0" bIns="0" rtlCol="0">
            <a:spAutoFit/>
          </a:bodyPr>
          <a:lstStyle/>
          <a:p>
            <a:pPr marL="12700">
              <a:lnSpc>
                <a:spcPct val="100000"/>
              </a:lnSpc>
              <a:spcBef>
                <a:spcPts val="1975"/>
              </a:spcBef>
            </a:pPr>
            <a:r>
              <a:rPr sz="2750" b="1" spc="70" dirty="0">
                <a:latin typeface="Microsoft JhengHei" panose="020B0604030504040204" charset="-120"/>
                <a:cs typeface="Microsoft JhengHei" panose="020B0604030504040204" charset="-120"/>
              </a:rPr>
              <a:t>第一部分</a:t>
            </a:r>
            <a:endParaRPr sz="2750">
              <a:latin typeface="Microsoft JhengHei" panose="020B0604030504040204" charset="-120"/>
              <a:cs typeface="Microsoft JhengHei" panose="020B0604030504040204" charset="-120"/>
            </a:endParaRPr>
          </a:p>
          <a:p>
            <a:pPr marL="1910080">
              <a:lnSpc>
                <a:spcPct val="100000"/>
              </a:lnSpc>
              <a:spcBef>
                <a:spcPts val="1880"/>
              </a:spcBef>
            </a:pPr>
            <a:r>
              <a:rPr sz="2750" b="1" spc="160" dirty="0">
                <a:latin typeface="Microsoft JhengHei" panose="020B0604030504040204" charset="-120"/>
                <a:cs typeface="Microsoft JhengHei" panose="020B0604030504040204" charset="-120"/>
              </a:rPr>
              <a:t>部门概况</a:t>
            </a:r>
            <a:endParaRPr sz="2750">
              <a:latin typeface="Microsoft JhengHei" panose="020B0604030504040204" charset="-120"/>
              <a:cs typeface="Microsoft JhengHei" panose="020B0604030504040204" charset="-120"/>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a:spLocks noGrp="1"/>
          </p:cNvSpPr>
          <p:nvPr>
            <p:ph type="sldNum" sz="quarter" idx="7"/>
          </p:nvPr>
        </p:nvSpPr>
        <p:spPr>
          <a:prstGeom prst="rect">
            <a:avLst/>
          </a:prstGeom>
        </p:spPr>
        <p:txBody>
          <a:bodyPr vert="horz" wrap="square" lIns="0" tIns="0" rIns="0" bIns="0" rtlCol="0">
            <a:spAutoFit/>
          </a:bodyPr>
          <a:lstStyle/>
          <a:p>
            <a:pPr marL="38100">
              <a:lnSpc>
                <a:spcPts val="955"/>
              </a:lnSpc>
            </a:pPr>
            <a:r>
              <a:rPr spc="-25" dirty="0"/>
              <a:t>37</a:t>
            </a:r>
            <a:endParaRPr spc="-25" dirty="0"/>
          </a:p>
        </p:txBody>
      </p:sp>
      <p:graphicFrame>
        <p:nvGraphicFramePr>
          <p:cNvPr id="2" name="object 2"/>
          <p:cNvGraphicFramePr>
            <a:graphicFrameLocks noGrp="1"/>
          </p:cNvGraphicFramePr>
          <p:nvPr/>
        </p:nvGraphicFramePr>
        <p:xfrm>
          <a:off x="1067435" y="1105916"/>
          <a:ext cx="12981305" cy="8564880"/>
        </p:xfrm>
        <a:graphic>
          <a:graphicData uri="http://schemas.openxmlformats.org/drawingml/2006/table">
            <a:tbl>
              <a:tblPr firstRow="1" bandRow="1">
                <a:tableStyleId>{2D5ABB26-0587-4C30-8999-92F81FD0307C}</a:tableStyleId>
              </a:tblPr>
              <a:tblGrid>
                <a:gridCol w="1287145"/>
                <a:gridCol w="1286509"/>
                <a:gridCol w="1296035"/>
                <a:gridCol w="1286510"/>
                <a:gridCol w="1287145"/>
                <a:gridCol w="1296034"/>
                <a:gridCol w="1287145"/>
                <a:gridCol w="1286509"/>
                <a:gridCol w="1296670"/>
                <a:gridCol w="1286509"/>
              </a:tblGrid>
              <a:tr h="333375">
                <a:tc gridSpan="10">
                  <a:txBody>
                    <a:bodyPr/>
                    <a:lstStyle/>
                    <a:p>
                      <a:pPr marL="8255" algn="ctr">
                        <a:lnSpc>
                          <a:spcPts val="2050"/>
                        </a:lnSpc>
                      </a:pPr>
                      <a:r>
                        <a:rPr sz="1800" b="1" spc="60" dirty="0">
                          <a:latin typeface="Microsoft JhengHei" panose="020B0604030504040204" charset="-120"/>
                          <a:cs typeface="Microsoft JhengHei" panose="020B0604030504040204" charset="-120"/>
                        </a:rPr>
                        <a:t>专项资金绩效自评表</a:t>
                      </a:r>
                      <a:endParaRPr sz="1800">
                        <a:latin typeface="Microsoft JhengHei" panose="020B0604030504040204" charset="-120"/>
                        <a:cs typeface="Microsoft JhengHei" panose="020B0604030504040204" charset="-120"/>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228600">
                <a:tc gridSpan="10">
                  <a:txBody>
                    <a:bodyPr/>
                    <a:lstStyle/>
                    <a:p>
                      <a:pPr algn="ctr">
                        <a:lnSpc>
                          <a:spcPts val="1400"/>
                        </a:lnSpc>
                      </a:pPr>
                      <a:r>
                        <a:rPr sz="1200" dirty="0">
                          <a:latin typeface="宋体" panose="02010600030101010101" pitchFamily="2" charset="-122"/>
                          <a:cs typeface="宋体" panose="02010600030101010101" pitchFamily="2" charset="-122"/>
                        </a:rPr>
                        <a:t>（2024</a:t>
                      </a:r>
                      <a:r>
                        <a:rPr sz="1200" spc="-100" dirty="0">
                          <a:latin typeface="宋体" panose="02010600030101010101" pitchFamily="2" charset="-122"/>
                          <a:cs typeface="宋体" panose="02010600030101010101" pitchFamily="2" charset="-122"/>
                        </a:rPr>
                        <a:t> 年度</a:t>
                      </a:r>
                      <a:r>
                        <a:rPr sz="1200" spc="-50" dirty="0">
                          <a:latin typeface="宋体" panose="02010600030101010101" pitchFamily="2" charset="-122"/>
                          <a:cs typeface="宋体" panose="02010600030101010101" pitchFamily="2" charset="-122"/>
                        </a:rPr>
                        <a:t>）</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228600">
                <a:tc gridSpan="3">
                  <a:txBody>
                    <a:bodyPr/>
                    <a:lstStyle/>
                    <a:p>
                      <a:pPr marL="8890" algn="ctr">
                        <a:lnSpc>
                          <a:spcPts val="1400"/>
                        </a:lnSpc>
                      </a:pPr>
                      <a:r>
                        <a:rPr sz="1200" spc="-15" dirty="0">
                          <a:latin typeface="宋体" panose="02010600030101010101" pitchFamily="2" charset="-122"/>
                          <a:cs typeface="宋体" panose="02010600030101010101" pitchFamily="2" charset="-122"/>
                        </a:rPr>
                        <a:t>专项名称</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gridSpan="7">
                  <a:txBody>
                    <a:bodyPr/>
                    <a:lstStyle/>
                    <a:p>
                      <a:pPr algn="ctr">
                        <a:lnSpc>
                          <a:spcPts val="1400"/>
                        </a:lnSpc>
                      </a:pPr>
                      <a:r>
                        <a:rPr sz="1200" dirty="0">
                          <a:latin typeface="宋体" panose="02010600030101010101" pitchFamily="2" charset="-122"/>
                          <a:cs typeface="宋体" panose="02010600030101010101" pitchFamily="2" charset="-122"/>
                        </a:rPr>
                        <a:t>2024</a:t>
                      </a:r>
                      <a:r>
                        <a:rPr sz="1200" spc="-40" dirty="0">
                          <a:latin typeface="宋体" panose="02010600030101010101" pitchFamily="2" charset="-122"/>
                          <a:cs typeface="宋体" panose="02010600030101010101" pitchFamily="2" charset="-122"/>
                        </a:rPr>
                        <a:t> 年中央自然灾害救灾资金</a:t>
                      </a:r>
                      <a:r>
                        <a:rPr sz="1200" dirty="0">
                          <a:latin typeface="宋体" panose="02010600030101010101" pitchFamily="2" charset="-122"/>
                          <a:cs typeface="宋体" panose="02010600030101010101" pitchFamily="2" charset="-122"/>
                        </a:rPr>
                        <a:t>（第七批</a:t>
                      </a:r>
                      <a:r>
                        <a:rPr sz="1200" spc="-50" dirty="0">
                          <a:latin typeface="宋体" panose="02010600030101010101" pitchFamily="2" charset="-122"/>
                          <a:cs typeface="宋体" panose="02010600030101010101" pitchFamily="2" charset="-122"/>
                        </a:rPr>
                        <a:t>）</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228600">
                <a:tc gridSpan="3">
                  <a:txBody>
                    <a:bodyPr/>
                    <a:lstStyle/>
                    <a:p>
                      <a:pPr marL="8890" algn="ctr">
                        <a:lnSpc>
                          <a:spcPts val="1405"/>
                        </a:lnSpc>
                      </a:pPr>
                      <a:r>
                        <a:rPr sz="1200" spc="-15" dirty="0">
                          <a:latin typeface="宋体" panose="02010600030101010101" pitchFamily="2" charset="-122"/>
                          <a:cs typeface="宋体" panose="02010600030101010101" pitchFamily="2" charset="-122"/>
                        </a:rPr>
                        <a:t>主管部门</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gridSpan="2">
                  <a:txBody>
                    <a:bodyPr/>
                    <a:lstStyle/>
                    <a:p>
                      <a:pPr marL="528320">
                        <a:lnSpc>
                          <a:spcPts val="1405"/>
                        </a:lnSpc>
                      </a:pPr>
                      <a:r>
                        <a:rPr sz="1200" spc="-5" dirty="0">
                          <a:latin typeface="宋体" panose="02010600030101010101" pitchFamily="2" charset="-122"/>
                          <a:cs typeface="宋体" panose="02010600030101010101" pitchFamily="2" charset="-122"/>
                        </a:rPr>
                        <a:t>永春县一都镇人民政府</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2">
                  <a:txBody>
                    <a:bodyPr/>
                    <a:lstStyle/>
                    <a:p>
                      <a:pPr marL="18415" algn="ctr">
                        <a:lnSpc>
                          <a:spcPts val="1405"/>
                        </a:lnSpc>
                      </a:pPr>
                      <a:r>
                        <a:rPr sz="1200" spc="-15" dirty="0">
                          <a:latin typeface="宋体" panose="02010600030101010101" pitchFamily="2" charset="-122"/>
                          <a:cs typeface="宋体" panose="02010600030101010101" pitchFamily="2" charset="-122"/>
                        </a:rPr>
                        <a:t>实施单位</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3">
                  <a:txBody>
                    <a:bodyPr/>
                    <a:lstStyle/>
                    <a:p>
                      <a:pPr marL="1176655">
                        <a:lnSpc>
                          <a:spcPts val="1405"/>
                        </a:lnSpc>
                      </a:pPr>
                      <a:r>
                        <a:rPr sz="1200" spc="-5" dirty="0">
                          <a:latin typeface="宋体" panose="02010600030101010101" pitchFamily="2" charset="-122"/>
                          <a:cs typeface="宋体" panose="02010600030101010101" pitchFamily="2" charset="-122"/>
                        </a:rPr>
                        <a:t>永春县一都镇人民政府</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r>
              <a:tr h="457200">
                <a:tc gridSpan="3">
                  <a:txBody>
                    <a:bodyPr/>
                    <a:lstStyle/>
                    <a:p>
                      <a:pPr marL="8890" algn="ctr">
                        <a:lnSpc>
                          <a:spcPct val="100000"/>
                        </a:lnSpc>
                        <a:spcBef>
                          <a:spcPts val="865"/>
                        </a:spcBef>
                      </a:pPr>
                      <a:r>
                        <a:rPr sz="1200" spc="-15" dirty="0">
                          <a:latin typeface="宋体" panose="02010600030101010101" pitchFamily="2" charset="-122"/>
                          <a:cs typeface="宋体" panose="02010600030101010101" pitchFamily="2" charset="-122"/>
                        </a:rPr>
                        <a:t>项目概况</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gridSpan="7">
                  <a:txBody>
                    <a:bodyPr/>
                    <a:lstStyle/>
                    <a:p>
                      <a:pPr marL="71120">
                        <a:lnSpc>
                          <a:spcPts val="1405"/>
                        </a:lnSpc>
                      </a:pPr>
                      <a:r>
                        <a:rPr sz="1200" dirty="0">
                          <a:latin typeface="宋体" panose="02010600030101010101" pitchFamily="2" charset="-122"/>
                          <a:cs typeface="宋体" panose="02010600030101010101" pitchFamily="2" charset="-122"/>
                        </a:rPr>
                        <a:t>2024</a:t>
                      </a:r>
                      <a:r>
                        <a:rPr sz="1200" spc="-45" dirty="0">
                          <a:latin typeface="宋体" panose="02010600030101010101" pitchFamily="2" charset="-122"/>
                          <a:cs typeface="宋体" panose="02010600030101010101" pitchFamily="2" charset="-122"/>
                        </a:rPr>
                        <a:t> 年中央自然灾害救灾资金用于应急抢险和受灾群众救助工作，重点做好搜救转移安置受灾人员、排危除险等应急处置、开展次生</a:t>
                      </a:r>
                      <a:endParaRPr sz="1200">
                        <a:latin typeface="宋体" panose="02010600030101010101" pitchFamily="2" charset="-122"/>
                        <a:cs typeface="宋体" panose="02010600030101010101" pitchFamily="2" charset="-122"/>
                      </a:endParaRPr>
                    </a:p>
                    <a:p>
                      <a:pPr marL="71120">
                        <a:lnSpc>
                          <a:spcPct val="100000"/>
                        </a:lnSpc>
                        <a:spcBef>
                          <a:spcPts val="360"/>
                        </a:spcBef>
                      </a:pPr>
                      <a:r>
                        <a:rPr sz="1200" spc="-5" dirty="0">
                          <a:latin typeface="宋体" panose="02010600030101010101" pitchFamily="2" charset="-122"/>
                          <a:cs typeface="宋体" panose="02010600030101010101" pitchFamily="2" charset="-122"/>
                        </a:rPr>
                        <a:t>灾害隐患排查和应急整治等工作。</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447675">
                <a:tc gridSpan="3">
                  <a:txBody>
                    <a:bodyPr/>
                    <a:lstStyle/>
                    <a:p>
                      <a:pPr marL="8890" algn="ctr">
                        <a:lnSpc>
                          <a:spcPct val="100000"/>
                        </a:lnSpc>
                        <a:spcBef>
                          <a:spcPts val="865"/>
                        </a:spcBef>
                      </a:pPr>
                      <a:r>
                        <a:rPr sz="1200" spc="-15" dirty="0">
                          <a:latin typeface="宋体" panose="02010600030101010101" pitchFamily="2" charset="-122"/>
                          <a:cs typeface="宋体" panose="02010600030101010101" pitchFamily="2" charset="-122"/>
                        </a:rPr>
                        <a:t>主要成效</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gridSpan="7">
                  <a:txBody>
                    <a:bodyPr/>
                    <a:lstStyle/>
                    <a:p>
                      <a:pPr marL="71120">
                        <a:lnSpc>
                          <a:spcPts val="1405"/>
                        </a:lnSpc>
                      </a:pPr>
                      <a:r>
                        <a:rPr sz="1200" dirty="0">
                          <a:latin typeface="宋体" panose="02010600030101010101" pitchFamily="2" charset="-122"/>
                          <a:cs typeface="宋体" panose="02010600030101010101" pitchFamily="2" charset="-122"/>
                        </a:rPr>
                        <a:t>2024</a:t>
                      </a:r>
                      <a:r>
                        <a:rPr sz="1200" spc="-45" dirty="0">
                          <a:latin typeface="宋体" panose="02010600030101010101" pitchFamily="2" charset="-122"/>
                          <a:cs typeface="宋体" panose="02010600030101010101" pitchFamily="2" charset="-122"/>
                        </a:rPr>
                        <a:t> 年中央自然灾害救灾资金用于应急抢险和受灾群众救助工作，重点做好搜救转移安置受灾人员、排危除险等应急处置、开展次生</a:t>
                      </a:r>
                      <a:endParaRPr sz="1200">
                        <a:latin typeface="宋体" panose="02010600030101010101" pitchFamily="2" charset="-122"/>
                        <a:cs typeface="宋体" panose="02010600030101010101" pitchFamily="2" charset="-122"/>
                      </a:endParaRPr>
                    </a:p>
                    <a:p>
                      <a:pPr marL="71120">
                        <a:lnSpc>
                          <a:spcPct val="100000"/>
                        </a:lnSpc>
                        <a:spcBef>
                          <a:spcPts val="360"/>
                        </a:spcBef>
                      </a:pPr>
                      <a:r>
                        <a:rPr sz="1200" spc="-5" dirty="0">
                          <a:latin typeface="宋体" panose="02010600030101010101" pitchFamily="2" charset="-122"/>
                          <a:cs typeface="宋体" panose="02010600030101010101" pitchFamily="2" charset="-122"/>
                        </a:rPr>
                        <a:t>灾害隐患排查和应急整治等工作。</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228600">
                <a:tc rowSpan="5">
                  <a:txBody>
                    <a:bodyPr/>
                    <a:lstStyle/>
                    <a:p>
                      <a:pPr>
                        <a:lnSpc>
                          <a:spcPct val="100000"/>
                        </a:lnSpc>
                      </a:pPr>
                      <a:endParaRPr sz="1200">
                        <a:latin typeface="Times New Roman" panose="02020603050405020304"/>
                        <a:cs typeface="Times New Roman" panose="02020603050405020304"/>
                      </a:endParaRPr>
                    </a:p>
                    <a:p>
                      <a:pPr>
                        <a:lnSpc>
                          <a:spcPct val="100000"/>
                        </a:lnSpc>
                        <a:spcBef>
                          <a:spcPts val="805"/>
                        </a:spcBef>
                      </a:pPr>
                      <a:endParaRPr sz="1200">
                        <a:latin typeface="Times New Roman" panose="02020603050405020304"/>
                        <a:cs typeface="Times New Roman" panose="02020603050405020304"/>
                      </a:endParaRPr>
                    </a:p>
                    <a:p>
                      <a:pPr marL="109220">
                        <a:lnSpc>
                          <a:spcPct val="100000"/>
                        </a:lnSpc>
                      </a:pPr>
                      <a:r>
                        <a:rPr sz="1200" spc="-10" dirty="0">
                          <a:latin typeface="宋体" panose="02010600030101010101" pitchFamily="2" charset="-122"/>
                          <a:cs typeface="宋体" panose="02010600030101010101" pitchFamily="2" charset="-122"/>
                        </a:rPr>
                        <a:t>项目资金(万元)</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L="261620">
                        <a:lnSpc>
                          <a:spcPts val="1405"/>
                        </a:lnSpc>
                      </a:pPr>
                      <a:r>
                        <a:rPr sz="1200" spc="-10" dirty="0">
                          <a:latin typeface="宋体" panose="02010600030101010101" pitchFamily="2" charset="-122"/>
                          <a:cs typeface="宋体" panose="02010600030101010101" pitchFamily="2" charset="-122"/>
                        </a:rPr>
                        <a:t>年初预算数</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10" dirty="0">
                          <a:latin typeface="宋体" panose="02010600030101010101" pitchFamily="2" charset="-122"/>
                          <a:cs typeface="宋体" panose="02010600030101010101" pitchFamily="2" charset="-122"/>
                        </a:rPr>
                        <a:t>全年预算数</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8890" algn="ctr">
                        <a:lnSpc>
                          <a:spcPts val="1405"/>
                        </a:lnSpc>
                      </a:pPr>
                      <a:r>
                        <a:rPr sz="1200" spc="-10" dirty="0">
                          <a:latin typeface="宋体" panose="02010600030101010101" pitchFamily="2" charset="-122"/>
                          <a:cs typeface="宋体" panose="02010600030101010101" pitchFamily="2" charset="-122"/>
                        </a:rPr>
                        <a:t>全年执行数</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25" dirty="0">
                          <a:latin typeface="宋体" panose="02010600030101010101" pitchFamily="2" charset="-122"/>
                          <a:cs typeface="宋体" panose="02010600030101010101" pitchFamily="2" charset="-122"/>
                        </a:rPr>
                        <a:t>分值</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ts val="1405"/>
                        </a:lnSpc>
                      </a:pPr>
                      <a:r>
                        <a:rPr sz="1200" dirty="0">
                          <a:latin typeface="宋体" panose="02010600030101010101" pitchFamily="2" charset="-122"/>
                          <a:cs typeface="宋体" panose="02010600030101010101" pitchFamily="2" charset="-122"/>
                        </a:rPr>
                        <a:t>执行率</a:t>
                      </a:r>
                      <a:r>
                        <a:rPr sz="1200" spc="-25" dirty="0">
                          <a:latin typeface="宋体" panose="02010600030101010101" pitchFamily="2" charset="-122"/>
                          <a:cs typeface="宋体" panose="02010600030101010101" pitchFamily="2" charset="-122"/>
                        </a:rPr>
                        <a:t>（%）</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5"/>
                        </a:lnSpc>
                      </a:pPr>
                      <a:r>
                        <a:rPr sz="1200" spc="-25" dirty="0">
                          <a:latin typeface="宋体" panose="02010600030101010101" pitchFamily="2" charset="-122"/>
                          <a:cs typeface="宋体" panose="02010600030101010101" pitchFamily="2" charset="-122"/>
                        </a:rPr>
                        <a:t>得分</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71120">
                        <a:lnSpc>
                          <a:spcPts val="1400"/>
                        </a:lnSpc>
                      </a:pPr>
                      <a:r>
                        <a:rPr sz="1200" spc="-10" dirty="0">
                          <a:latin typeface="宋体" panose="02010600030101010101" pitchFamily="2" charset="-122"/>
                          <a:cs typeface="宋体" panose="02010600030101010101" pitchFamily="2" charset="-122"/>
                        </a:rPr>
                        <a:t>年度资金总额</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0"/>
                        </a:lnSpc>
                      </a:pPr>
                      <a:r>
                        <a:rPr sz="1200" spc="-20" dirty="0">
                          <a:latin typeface="宋体" panose="02010600030101010101" pitchFamily="2" charset="-122"/>
                          <a:cs typeface="宋体" panose="02010600030101010101" pitchFamily="2" charset="-122"/>
                        </a:rPr>
                        <a:t>1.00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9525"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0"/>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0"/>
                        </a:lnSpc>
                      </a:pPr>
                      <a:r>
                        <a:rPr sz="1200" spc="-50" dirty="0">
                          <a:latin typeface="宋体" panose="02010600030101010101" pitchFamily="2" charset="-122"/>
                          <a:cs typeface="宋体" panose="02010600030101010101" pitchFamily="2" charset="-122"/>
                        </a:rPr>
                        <a:t>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71120">
                        <a:lnSpc>
                          <a:spcPts val="1400"/>
                        </a:lnSpc>
                      </a:pPr>
                      <a:r>
                        <a:rPr sz="1200" spc="-10" dirty="0">
                          <a:latin typeface="宋体" panose="02010600030101010101" pitchFamily="2" charset="-122"/>
                          <a:cs typeface="宋体" panose="02010600030101010101" pitchFamily="2" charset="-122"/>
                        </a:rPr>
                        <a:t>其中：当年财政拨款</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0"/>
                        </a:lnSpc>
                      </a:pPr>
                      <a:r>
                        <a:rPr sz="1200" spc="-20" dirty="0">
                          <a:latin typeface="宋体" panose="02010600030101010101" pitchFamily="2" charset="-122"/>
                          <a:cs typeface="宋体" panose="02010600030101010101" pitchFamily="2" charset="-122"/>
                        </a:rPr>
                        <a:t>1.00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9525"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8890" algn="ctr">
                        <a:lnSpc>
                          <a:spcPts val="1310"/>
                        </a:lnSpc>
                      </a:pPr>
                      <a:r>
                        <a:rPr sz="1100" spc="-50" dirty="0">
                          <a:latin typeface="宋体" panose="02010600030101010101" pitchFamily="2" charset="-122"/>
                          <a:cs typeface="宋体" panose="02010600030101010101" pitchFamily="2" charset="-122"/>
                        </a:rPr>
                        <a:t>—</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71120">
                        <a:lnSpc>
                          <a:spcPts val="1405"/>
                        </a:lnSpc>
                      </a:pPr>
                      <a:r>
                        <a:rPr sz="1200" spc="-15" dirty="0">
                          <a:latin typeface="宋体" panose="02010600030101010101" pitchFamily="2" charset="-122"/>
                          <a:cs typeface="宋体" panose="02010600030101010101" pitchFamily="2" charset="-122"/>
                        </a:rPr>
                        <a:t>其他资金</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5"/>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9525" algn="ctr">
                        <a:lnSpc>
                          <a:spcPts val="1405"/>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50" dirty="0">
                          <a:latin typeface="宋体" panose="02010600030101010101" pitchFamily="2" charset="-122"/>
                          <a:cs typeface="宋体" panose="02010600030101010101" pitchFamily="2" charset="-122"/>
                        </a:rPr>
                        <a:t>—</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ts val="1405"/>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71120">
                        <a:lnSpc>
                          <a:spcPts val="1405"/>
                        </a:lnSpc>
                      </a:pPr>
                      <a:r>
                        <a:rPr sz="1200" spc="-10" dirty="0">
                          <a:latin typeface="宋体" panose="02010600030101010101" pitchFamily="2" charset="-122"/>
                          <a:cs typeface="宋体" panose="02010600030101010101" pitchFamily="2" charset="-122"/>
                        </a:rPr>
                        <a:t>上年结转资金</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5"/>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9525" algn="ctr">
                        <a:lnSpc>
                          <a:spcPts val="1405"/>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50" dirty="0">
                          <a:latin typeface="宋体" panose="02010600030101010101" pitchFamily="2" charset="-122"/>
                          <a:cs typeface="宋体" panose="02010600030101010101" pitchFamily="2" charset="-122"/>
                        </a:rPr>
                        <a:t>—</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ts val="1405"/>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rowSpan="2">
                  <a:txBody>
                    <a:bodyPr/>
                    <a:lstStyle/>
                    <a:p>
                      <a:pPr>
                        <a:lnSpc>
                          <a:spcPct val="100000"/>
                        </a:lnSpc>
                        <a:spcBef>
                          <a:spcPts val="1285"/>
                        </a:spcBef>
                      </a:pPr>
                      <a:endParaRPr sz="1200">
                        <a:latin typeface="Times New Roman" panose="02020603050405020304"/>
                        <a:cs typeface="Times New Roman" panose="02020603050405020304"/>
                      </a:endParaRPr>
                    </a:p>
                    <a:p>
                      <a:pPr marL="185420">
                        <a:lnSpc>
                          <a:spcPct val="100000"/>
                        </a:lnSpc>
                      </a:pPr>
                      <a:r>
                        <a:rPr sz="1200" spc="-10" dirty="0">
                          <a:latin typeface="宋体" panose="02010600030101010101" pitchFamily="2" charset="-122"/>
                          <a:cs typeface="宋体" panose="02010600030101010101" pitchFamily="2" charset="-122"/>
                        </a:rPr>
                        <a:t>年度总体目标</a:t>
                      </a:r>
                      <a:endParaRPr sz="1200">
                        <a:latin typeface="宋体" panose="02010600030101010101" pitchFamily="2" charset="-122"/>
                        <a:cs typeface="宋体" panose="02010600030101010101" pitchFamily="2" charset="-122"/>
                      </a:endParaRPr>
                    </a:p>
                  </a:txBody>
                  <a:tcPr marL="0" marR="0" marT="16319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4">
                  <a:txBody>
                    <a:bodyPr/>
                    <a:lstStyle/>
                    <a:p>
                      <a:pPr algn="ctr">
                        <a:lnSpc>
                          <a:spcPts val="1400"/>
                        </a:lnSpc>
                      </a:pPr>
                      <a:r>
                        <a:rPr sz="1200" spc="-15" dirty="0">
                          <a:latin typeface="宋体" panose="02010600030101010101" pitchFamily="2" charset="-122"/>
                          <a:cs typeface="宋体" panose="02010600030101010101" pitchFamily="2" charset="-122"/>
                        </a:rPr>
                        <a:t>预期目标</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gridSpan="5">
                  <a:txBody>
                    <a:bodyPr/>
                    <a:lstStyle/>
                    <a:p>
                      <a:pPr marL="17780" algn="ctr">
                        <a:lnSpc>
                          <a:spcPts val="1400"/>
                        </a:lnSpc>
                      </a:pPr>
                      <a:r>
                        <a:rPr sz="1200" spc="-10" dirty="0">
                          <a:latin typeface="宋体" panose="02010600030101010101" pitchFamily="2" charset="-122"/>
                          <a:cs typeface="宋体" panose="02010600030101010101" pitchFamily="2" charset="-122"/>
                        </a:rPr>
                        <a:t>实际完成情况</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r>
              <a:tr h="676910">
                <a:tc vMerge="1">
                  <a:tcPr marL="0" marR="0" marT="16319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4">
                  <a:txBody>
                    <a:bodyPr/>
                    <a:lstStyle/>
                    <a:p>
                      <a:pPr marL="71120">
                        <a:lnSpc>
                          <a:spcPts val="1405"/>
                        </a:lnSpc>
                      </a:pPr>
                      <a:r>
                        <a:rPr sz="1200" dirty="0">
                          <a:latin typeface="宋体" panose="02010600030101010101" pitchFamily="2" charset="-122"/>
                          <a:cs typeface="宋体" panose="02010600030101010101" pitchFamily="2" charset="-122"/>
                        </a:rPr>
                        <a:t>2024</a:t>
                      </a:r>
                      <a:r>
                        <a:rPr sz="1200" spc="-55" dirty="0">
                          <a:latin typeface="宋体" panose="02010600030101010101" pitchFamily="2" charset="-122"/>
                          <a:cs typeface="宋体" panose="02010600030101010101" pitchFamily="2" charset="-122"/>
                        </a:rPr>
                        <a:t> 年中央自然灾害救灾资金用于应急抢险和受灾群众救助工作，重点做好</a:t>
                      </a:r>
                      <a:endParaRPr sz="1200">
                        <a:latin typeface="宋体" panose="02010600030101010101" pitchFamily="2" charset="-122"/>
                        <a:cs typeface="宋体" panose="02010600030101010101" pitchFamily="2" charset="-122"/>
                      </a:endParaRPr>
                    </a:p>
                    <a:p>
                      <a:pPr marL="71120" marR="66675">
                        <a:lnSpc>
                          <a:spcPct val="120000"/>
                        </a:lnSpc>
                        <a:spcBef>
                          <a:spcPts val="70"/>
                        </a:spcBef>
                      </a:pPr>
                      <a:r>
                        <a:rPr sz="1200" spc="-20" dirty="0">
                          <a:latin typeface="宋体" panose="02010600030101010101" pitchFamily="2" charset="-122"/>
                          <a:cs typeface="宋体" panose="02010600030101010101" pitchFamily="2" charset="-122"/>
                        </a:rPr>
                        <a:t>搜救转移安置受灾人员、排危除险等应急处置、开展次生灾害隐患排查和应</a:t>
                      </a:r>
                      <a:r>
                        <a:rPr sz="1200" spc="-10" dirty="0">
                          <a:latin typeface="宋体" panose="02010600030101010101" pitchFamily="2" charset="-122"/>
                          <a:cs typeface="宋体" panose="02010600030101010101" pitchFamily="2" charset="-122"/>
                        </a:rPr>
                        <a:t>急整治等工作。</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gridSpan="5">
                  <a:txBody>
                    <a:bodyPr/>
                    <a:lstStyle/>
                    <a:p>
                      <a:pPr marL="80645" marR="76835">
                        <a:lnSpc>
                          <a:spcPct val="120000"/>
                        </a:lnSpc>
                        <a:spcBef>
                          <a:spcPts val="580"/>
                        </a:spcBef>
                      </a:pPr>
                      <a:r>
                        <a:rPr sz="1200" dirty="0">
                          <a:latin typeface="宋体" panose="02010600030101010101" pitchFamily="2" charset="-122"/>
                          <a:cs typeface="宋体" panose="02010600030101010101" pitchFamily="2" charset="-122"/>
                        </a:rPr>
                        <a:t>2024</a:t>
                      </a:r>
                      <a:r>
                        <a:rPr sz="1200" spc="-45" dirty="0">
                          <a:latin typeface="宋体" panose="02010600030101010101" pitchFamily="2" charset="-122"/>
                          <a:cs typeface="宋体" panose="02010600030101010101" pitchFamily="2" charset="-122"/>
                        </a:rPr>
                        <a:t> 年中央自然灾害救灾资金用于应急抢险和受灾群众救助工作，重点做好搜救转移安置受灾</a:t>
                      </a:r>
                      <a:r>
                        <a:rPr sz="1200" spc="-5" dirty="0">
                          <a:latin typeface="宋体" panose="02010600030101010101" pitchFamily="2" charset="-122"/>
                          <a:cs typeface="宋体" panose="02010600030101010101" pitchFamily="2" charset="-122"/>
                        </a:rPr>
                        <a:t>人员、排危除险等应急处置、开展次生灾害隐患排查和应急整治等工作。</a:t>
                      </a:r>
                      <a:endParaRPr sz="1200">
                        <a:latin typeface="宋体" panose="02010600030101010101" pitchFamily="2" charset="-122"/>
                        <a:cs typeface="宋体" panose="02010600030101010101" pitchFamily="2" charset="-122"/>
                      </a:endParaRPr>
                    </a:p>
                  </a:txBody>
                  <a:tcPr marL="0" marR="0" marT="7366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r>
              <a:tr h="457200">
                <a:tc rowSpan="8">
                  <a:txBody>
                    <a:bodyPr/>
                    <a:lstStyle/>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spcBef>
                          <a:spcPts val="245"/>
                        </a:spcBef>
                      </a:pPr>
                      <a:endParaRPr sz="1200">
                        <a:latin typeface="Times New Roman" panose="02020603050405020304"/>
                        <a:cs typeface="Times New Roman" panose="02020603050405020304"/>
                      </a:endParaRPr>
                    </a:p>
                    <a:p>
                      <a:pPr marL="537845">
                        <a:lnSpc>
                          <a:spcPct val="100000"/>
                        </a:lnSpc>
                      </a:pPr>
                      <a:r>
                        <a:rPr sz="1200" spc="-10" dirty="0">
                          <a:latin typeface="宋体" panose="02010600030101010101" pitchFamily="2" charset="-122"/>
                          <a:cs typeface="宋体" panose="02010600030101010101" pitchFamily="2" charset="-122"/>
                        </a:rPr>
                        <a:t>绩效 指标</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c>
                  <a:txBody>
                    <a:bodyPr/>
                    <a:lstStyle/>
                    <a:p>
                      <a:pPr marR="54610" algn="r">
                        <a:lnSpc>
                          <a:spcPct val="100000"/>
                        </a:lnSpc>
                        <a:spcBef>
                          <a:spcPts val="865"/>
                        </a:spcBef>
                      </a:pPr>
                      <a:r>
                        <a:rPr sz="1200" spc="-15" dirty="0">
                          <a:latin typeface="宋体" panose="02010600030101010101" pitchFamily="2" charset="-122"/>
                          <a:cs typeface="宋体" panose="02010600030101010101" pitchFamily="2" charset="-122"/>
                        </a:rPr>
                        <a:t>一级指标</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865"/>
                        </a:spcBef>
                      </a:pPr>
                      <a:r>
                        <a:rPr sz="1200" spc="-15" dirty="0">
                          <a:latin typeface="宋体" panose="02010600030101010101" pitchFamily="2" charset="-122"/>
                          <a:cs typeface="宋体" panose="02010600030101010101" pitchFamily="2" charset="-122"/>
                        </a:rPr>
                        <a:t>二级指标</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337820">
                        <a:lnSpc>
                          <a:spcPct val="100000"/>
                        </a:lnSpc>
                        <a:spcBef>
                          <a:spcPts val="865"/>
                        </a:spcBef>
                      </a:pPr>
                      <a:r>
                        <a:rPr sz="1200" spc="-15" dirty="0">
                          <a:latin typeface="宋体" panose="02010600030101010101" pitchFamily="2" charset="-122"/>
                          <a:cs typeface="宋体" panose="02010600030101010101" pitchFamily="2" charset="-122"/>
                        </a:rPr>
                        <a:t>三级指标</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ct val="100000"/>
                        </a:lnSpc>
                        <a:spcBef>
                          <a:spcPts val="865"/>
                        </a:spcBef>
                      </a:pPr>
                      <a:r>
                        <a:rPr sz="1200" spc="-10" dirty="0">
                          <a:latin typeface="宋体" panose="02010600030101010101" pitchFamily="2" charset="-122"/>
                          <a:cs typeface="宋体" panose="02010600030101010101" pitchFamily="2" charset="-122"/>
                        </a:rPr>
                        <a:t>年度指标值</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ct val="100000"/>
                        </a:lnSpc>
                        <a:spcBef>
                          <a:spcPts val="865"/>
                        </a:spcBef>
                      </a:pPr>
                      <a:r>
                        <a:rPr sz="1200" spc="-10" dirty="0">
                          <a:latin typeface="宋体" panose="02010600030101010101" pitchFamily="2" charset="-122"/>
                          <a:cs typeface="宋体" panose="02010600030101010101" pitchFamily="2" charset="-122"/>
                        </a:rPr>
                        <a:t>实际完成值</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865"/>
                        </a:spcBef>
                      </a:pPr>
                      <a:r>
                        <a:rPr sz="1200" spc="-15" dirty="0">
                          <a:latin typeface="宋体" panose="02010600030101010101" pitchFamily="2" charset="-122"/>
                          <a:cs typeface="宋体" panose="02010600030101010101" pitchFamily="2" charset="-122"/>
                        </a:rPr>
                        <a:t>指标分值</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865"/>
                        </a:spcBef>
                      </a:pPr>
                      <a:r>
                        <a:rPr sz="1200" spc="-15" dirty="0">
                          <a:latin typeface="宋体" panose="02010600030101010101" pitchFamily="2" charset="-122"/>
                          <a:cs typeface="宋体" panose="02010600030101010101" pitchFamily="2" charset="-122"/>
                        </a:rPr>
                        <a:t>自评得分</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10" dirty="0">
                          <a:latin typeface="宋体" panose="02010600030101010101" pitchFamily="2" charset="-122"/>
                          <a:cs typeface="宋体" panose="02010600030101010101" pitchFamily="2" charset="-122"/>
                        </a:rPr>
                        <a:t>偏差原因分析及</a:t>
                      </a:r>
                      <a:endParaRPr sz="1200">
                        <a:latin typeface="宋体" panose="02010600030101010101" pitchFamily="2" charset="-122"/>
                        <a:cs typeface="宋体" panose="02010600030101010101" pitchFamily="2" charset="-122"/>
                      </a:endParaRPr>
                    </a:p>
                    <a:p>
                      <a:pPr algn="ctr">
                        <a:lnSpc>
                          <a:spcPct val="100000"/>
                        </a:lnSpc>
                        <a:spcBef>
                          <a:spcPts val="360"/>
                        </a:spcBef>
                      </a:pPr>
                      <a:r>
                        <a:rPr sz="1200" spc="-15" dirty="0">
                          <a:latin typeface="宋体" panose="02010600030101010101" pitchFamily="2" charset="-122"/>
                          <a:cs typeface="宋体" panose="02010600030101010101" pitchFamily="2" charset="-122"/>
                        </a:rPr>
                        <a:t>改进措施</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c rowSpan="3">
                  <a:txBody>
                    <a:bodyPr/>
                    <a:lstStyle/>
                    <a:p>
                      <a:pPr>
                        <a:lnSpc>
                          <a:spcPct val="100000"/>
                        </a:lnSpc>
                      </a:pPr>
                      <a:endParaRPr sz="1100">
                        <a:latin typeface="Times New Roman" panose="02020603050405020304"/>
                        <a:cs typeface="Times New Roman" panose="02020603050405020304"/>
                      </a:endParaRPr>
                    </a:p>
                    <a:p>
                      <a:pPr>
                        <a:lnSpc>
                          <a:spcPct val="100000"/>
                        </a:lnSpc>
                      </a:pPr>
                      <a:endParaRPr sz="1100">
                        <a:latin typeface="Times New Roman" panose="02020603050405020304"/>
                        <a:cs typeface="Times New Roman" panose="02020603050405020304"/>
                      </a:endParaRPr>
                    </a:p>
                    <a:p>
                      <a:pPr>
                        <a:lnSpc>
                          <a:spcPct val="100000"/>
                        </a:lnSpc>
                      </a:pPr>
                      <a:endParaRPr sz="1100">
                        <a:latin typeface="Times New Roman" panose="02020603050405020304"/>
                        <a:cs typeface="Times New Roman" panose="02020603050405020304"/>
                      </a:endParaRPr>
                    </a:p>
                    <a:p>
                      <a:pPr>
                        <a:lnSpc>
                          <a:spcPct val="100000"/>
                        </a:lnSpc>
                      </a:pPr>
                      <a:endParaRPr sz="1100">
                        <a:latin typeface="Times New Roman" panose="02020603050405020304"/>
                        <a:cs typeface="Times New Roman" panose="02020603050405020304"/>
                      </a:endParaRPr>
                    </a:p>
                    <a:p>
                      <a:pPr>
                        <a:lnSpc>
                          <a:spcPct val="100000"/>
                        </a:lnSpc>
                      </a:pPr>
                      <a:endParaRPr sz="1100">
                        <a:latin typeface="Times New Roman" panose="02020603050405020304"/>
                        <a:cs typeface="Times New Roman" panose="02020603050405020304"/>
                      </a:endParaRPr>
                    </a:p>
                    <a:p>
                      <a:pPr>
                        <a:lnSpc>
                          <a:spcPct val="100000"/>
                        </a:lnSpc>
                        <a:spcBef>
                          <a:spcPts val="955"/>
                        </a:spcBef>
                      </a:pPr>
                      <a:endParaRPr sz="1100">
                        <a:latin typeface="Times New Roman" panose="02020603050405020304"/>
                        <a:cs typeface="Times New Roman" panose="02020603050405020304"/>
                      </a:endParaRPr>
                    </a:p>
                    <a:p>
                      <a:pPr marL="652145">
                        <a:lnSpc>
                          <a:spcPct val="100000"/>
                        </a:lnSpc>
                      </a:pPr>
                      <a:r>
                        <a:rPr sz="1100" spc="-15" dirty="0">
                          <a:latin typeface="宋体" panose="02010600030101010101" pitchFamily="2" charset="-122"/>
                          <a:cs typeface="宋体" panose="02010600030101010101" pitchFamily="2" charset="-122"/>
                        </a:rPr>
                        <a:t>产出指标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5" dirty="0">
                          <a:latin typeface="宋体" panose="02010600030101010101" pitchFamily="2" charset="-122"/>
                          <a:cs typeface="宋体" panose="02010600030101010101" pitchFamily="2" charset="-122"/>
                        </a:rPr>
                        <a:t>数量指标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0" dirty="0">
                          <a:latin typeface="宋体" panose="02010600030101010101" pitchFamily="2" charset="-122"/>
                          <a:cs typeface="宋体" panose="02010600030101010101" pitchFamily="2" charset="-122"/>
                        </a:rPr>
                        <a:t>自然灾害损失</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ts val="1405"/>
                        </a:lnSpc>
                      </a:pPr>
                      <a:r>
                        <a:rPr sz="1200" dirty="0">
                          <a:latin typeface="宋体" panose="02010600030101010101" pitchFamily="2" charset="-122"/>
                          <a:cs typeface="宋体" panose="02010600030101010101" pitchFamily="2" charset="-122"/>
                        </a:rPr>
                        <a:t>≥1</a:t>
                      </a:r>
                      <a:r>
                        <a:rPr sz="1200" spc="-120" dirty="0">
                          <a:latin typeface="宋体" panose="02010600030101010101" pitchFamily="2" charset="-122"/>
                          <a:cs typeface="宋体" panose="02010600030101010101" pitchFamily="2" charset="-122"/>
                        </a:rPr>
                        <a:t> 万元</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ts val="1405"/>
                        </a:lnSpc>
                      </a:pPr>
                      <a:r>
                        <a:rPr sz="1200" spc="-50" dirty="0">
                          <a:latin typeface="宋体" panose="02010600030101010101" pitchFamily="2" charset="-122"/>
                          <a:cs typeface="宋体" panose="02010600030101010101" pitchFamily="2" charset="-122"/>
                        </a:rPr>
                        <a:t>1</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ts val="1405"/>
                        </a:lnSpc>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405"/>
                        </a:lnSpc>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1134110">
                <a:tc vMerge="1">
                  <a:tcPr marL="0" marR="0" marT="0"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p>
                      <a:pPr>
                        <a:lnSpc>
                          <a:spcPct val="100000"/>
                        </a:lnSpc>
                        <a:spcBef>
                          <a:spcPts val="1060"/>
                        </a:spcBef>
                      </a:pPr>
                      <a:endParaRPr sz="1100">
                        <a:latin typeface="Times New Roman" panose="02020603050405020304"/>
                        <a:cs typeface="Times New Roman" panose="02020603050405020304"/>
                      </a:endParaRPr>
                    </a:p>
                    <a:p>
                      <a:pPr marR="54610" algn="r">
                        <a:lnSpc>
                          <a:spcPct val="100000"/>
                        </a:lnSpc>
                      </a:pPr>
                      <a:r>
                        <a:rPr sz="1100" spc="-15" dirty="0">
                          <a:latin typeface="宋体" panose="02010600030101010101" pitchFamily="2" charset="-122"/>
                          <a:cs typeface="宋体" panose="02010600030101010101" pitchFamily="2" charset="-122"/>
                        </a:rPr>
                        <a:t>质量指标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p>
                      <a:pPr>
                        <a:lnSpc>
                          <a:spcPct val="100000"/>
                        </a:lnSpc>
                        <a:spcBef>
                          <a:spcPts val="1060"/>
                        </a:spcBef>
                      </a:pPr>
                      <a:endParaRPr sz="1100">
                        <a:latin typeface="Times New Roman" panose="02020603050405020304"/>
                        <a:cs typeface="Times New Roman" panose="02020603050405020304"/>
                      </a:endParaRPr>
                    </a:p>
                    <a:p>
                      <a:pPr marR="54610" algn="r">
                        <a:lnSpc>
                          <a:spcPct val="100000"/>
                        </a:lnSpc>
                      </a:pPr>
                      <a:r>
                        <a:rPr sz="1100" spc="-15" dirty="0">
                          <a:latin typeface="宋体" panose="02010600030101010101" pitchFamily="2" charset="-122"/>
                          <a:cs typeface="宋体" panose="02010600030101010101" pitchFamily="2" charset="-122"/>
                        </a:rPr>
                        <a:t>救助标准</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71120" marR="64770" algn="r">
                        <a:lnSpc>
                          <a:spcPct val="123000"/>
                        </a:lnSpc>
                        <a:spcBef>
                          <a:spcPts val="525"/>
                        </a:spcBef>
                      </a:pPr>
                      <a:r>
                        <a:rPr sz="1200" spc="-55" dirty="0">
                          <a:latin typeface="宋体" panose="02010600030101010101" pitchFamily="2" charset="-122"/>
                          <a:cs typeface="宋体" panose="02010600030101010101" pitchFamily="2" charset="-122"/>
                        </a:rPr>
                        <a:t>=统筹各乡镇防御台风、持续性降雨等</a:t>
                      </a:r>
                      <a:r>
                        <a:rPr sz="1200" spc="-5" dirty="0">
                          <a:latin typeface="宋体" panose="02010600030101010101" pitchFamily="2" charset="-122"/>
                          <a:cs typeface="宋体" panose="02010600030101010101" pitchFamily="2" charset="-122"/>
                        </a:rPr>
                        <a:t>自然灾害造成的损失进行资金分配统筹各乡镇防御台风、持续性降雨等自然灾害造成的损失进行资金分配</a:t>
                      </a:r>
                      <a:endParaRPr sz="1200">
                        <a:latin typeface="宋体" panose="02010600030101010101" pitchFamily="2" charset="-122"/>
                        <a:cs typeface="宋体" panose="02010600030101010101" pitchFamily="2" charset="-122"/>
                      </a:endParaRPr>
                    </a:p>
                  </a:txBody>
                  <a:tcPr marL="0" marR="0" marT="6667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L="157480">
                        <a:lnSpc>
                          <a:spcPts val="1400"/>
                        </a:lnSpc>
                      </a:pPr>
                      <a:r>
                        <a:rPr sz="1200" spc="-10" dirty="0">
                          <a:latin typeface="宋体" panose="02010600030101010101" pitchFamily="2" charset="-122"/>
                          <a:cs typeface="宋体" panose="02010600030101010101" pitchFamily="2" charset="-122"/>
                        </a:rPr>
                        <a:t>统筹各乡镇防御</a:t>
                      </a:r>
                      <a:endParaRPr sz="1200">
                        <a:latin typeface="宋体" panose="02010600030101010101" pitchFamily="2" charset="-122"/>
                        <a:cs typeface="宋体" panose="02010600030101010101" pitchFamily="2" charset="-122"/>
                      </a:endParaRPr>
                    </a:p>
                    <a:p>
                      <a:pPr marL="157480" marR="54610" indent="-86360" algn="just">
                        <a:lnSpc>
                          <a:spcPct val="123000"/>
                        </a:lnSpc>
                        <a:spcBef>
                          <a:spcPts val="35"/>
                        </a:spcBef>
                      </a:pPr>
                      <a:r>
                        <a:rPr sz="1200" spc="-85" dirty="0">
                          <a:latin typeface="宋体" panose="02010600030101010101" pitchFamily="2" charset="-122"/>
                          <a:cs typeface="宋体" panose="02010600030101010101" pitchFamily="2" charset="-122"/>
                        </a:rPr>
                        <a:t>台风、持续性降雨</a:t>
                      </a:r>
                      <a:r>
                        <a:rPr sz="1200" spc="-10" dirty="0">
                          <a:latin typeface="宋体" panose="02010600030101010101" pitchFamily="2" charset="-122"/>
                          <a:cs typeface="宋体" panose="02010600030101010101" pitchFamily="2" charset="-122"/>
                        </a:rPr>
                        <a:t>等自然灾害造成的损失进行资金</a:t>
                      </a:r>
                      <a:endParaRPr sz="1200">
                        <a:latin typeface="宋体" panose="02010600030101010101" pitchFamily="2" charset="-122"/>
                        <a:cs typeface="宋体" panose="02010600030101010101" pitchFamily="2" charset="-122"/>
                      </a:endParaRPr>
                    </a:p>
                    <a:p>
                      <a:pPr marR="54610" algn="r">
                        <a:lnSpc>
                          <a:spcPct val="100000"/>
                        </a:lnSpc>
                        <a:spcBef>
                          <a:spcPts val="365"/>
                        </a:spcBef>
                      </a:pPr>
                      <a:r>
                        <a:rPr sz="1200" spc="-25" dirty="0">
                          <a:latin typeface="宋体" panose="02010600030101010101" pitchFamily="2" charset="-122"/>
                          <a:cs typeface="宋体" panose="02010600030101010101" pitchFamily="2" charset="-122"/>
                        </a:rPr>
                        <a:t>分配</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200">
                        <a:latin typeface="Times New Roman" panose="02020603050405020304"/>
                        <a:cs typeface="Times New Roman" panose="02020603050405020304"/>
                      </a:endParaRPr>
                    </a:p>
                    <a:p>
                      <a:pPr>
                        <a:lnSpc>
                          <a:spcPct val="100000"/>
                        </a:lnSpc>
                        <a:spcBef>
                          <a:spcPts val="805"/>
                        </a:spcBef>
                      </a:pPr>
                      <a:endParaRPr sz="1200">
                        <a:latin typeface="Times New Roman" panose="02020603050405020304"/>
                        <a:cs typeface="Times New Roman" panose="02020603050405020304"/>
                      </a:endParaRPr>
                    </a:p>
                    <a:p>
                      <a:pPr marR="53975" algn="r">
                        <a:lnSpc>
                          <a:spcPct val="100000"/>
                        </a:lnSpc>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200">
                        <a:latin typeface="Times New Roman" panose="02020603050405020304"/>
                        <a:cs typeface="Times New Roman" panose="02020603050405020304"/>
                      </a:endParaRPr>
                    </a:p>
                    <a:p>
                      <a:pPr>
                        <a:lnSpc>
                          <a:spcPct val="100000"/>
                        </a:lnSpc>
                        <a:spcBef>
                          <a:spcPts val="805"/>
                        </a:spcBef>
                      </a:pPr>
                      <a:endParaRPr sz="1200">
                        <a:latin typeface="Times New Roman" panose="02020603050405020304"/>
                        <a:cs typeface="Times New Roman" panose="02020603050405020304"/>
                      </a:endParaRPr>
                    </a:p>
                    <a:p>
                      <a:pPr marR="54610" algn="r">
                        <a:lnSpc>
                          <a:spcPct val="100000"/>
                        </a:lnSpc>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1048385">
                <a:tc vMerge="1">
                  <a:tcPr marL="0" marR="0" marT="0"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p>
                      <a:pPr>
                        <a:lnSpc>
                          <a:spcPct val="100000"/>
                        </a:lnSpc>
                        <a:spcBef>
                          <a:spcPts val="685"/>
                        </a:spcBef>
                      </a:pPr>
                      <a:endParaRPr sz="1100">
                        <a:latin typeface="Times New Roman" panose="02020603050405020304"/>
                        <a:cs typeface="Times New Roman" panose="02020603050405020304"/>
                      </a:endParaRPr>
                    </a:p>
                    <a:p>
                      <a:pPr marR="54610" algn="r">
                        <a:lnSpc>
                          <a:spcPct val="100000"/>
                        </a:lnSpc>
                      </a:pPr>
                      <a:r>
                        <a:rPr sz="1100" spc="-15" dirty="0">
                          <a:latin typeface="宋体" panose="02010600030101010101" pitchFamily="2" charset="-122"/>
                          <a:cs typeface="宋体" panose="02010600030101010101" pitchFamily="2" charset="-122"/>
                        </a:rPr>
                        <a:t>时效指标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80645">
                        <a:lnSpc>
                          <a:spcPts val="1230"/>
                        </a:lnSpc>
                      </a:pPr>
                      <a:r>
                        <a:rPr sz="1100" spc="-10" dirty="0">
                          <a:latin typeface="宋体" panose="02010600030101010101" pitchFamily="2" charset="-122"/>
                          <a:cs typeface="宋体" panose="02010600030101010101" pitchFamily="2" charset="-122"/>
                        </a:rPr>
                        <a:t>县级财政、应急管</a:t>
                      </a:r>
                      <a:endParaRPr sz="1100">
                        <a:latin typeface="宋体" panose="02010600030101010101" pitchFamily="2" charset="-122"/>
                        <a:cs typeface="宋体" panose="02010600030101010101" pitchFamily="2" charset="-122"/>
                      </a:endParaRPr>
                    </a:p>
                    <a:p>
                      <a:pPr marL="80645" marR="54610" algn="just">
                        <a:lnSpc>
                          <a:spcPct val="125000"/>
                        </a:lnSpc>
                      </a:pPr>
                      <a:r>
                        <a:rPr sz="1100" spc="-10" dirty="0">
                          <a:latin typeface="宋体" panose="02010600030101010101" pitchFamily="2" charset="-122"/>
                          <a:cs typeface="宋体" panose="02010600030101010101" pitchFamily="2" charset="-122"/>
                        </a:rPr>
                        <a:t>理部门收到应急救灾资金后下拨至有关乡镇或完成分配</a:t>
                      </a:r>
                      <a:endParaRPr sz="1100">
                        <a:latin typeface="宋体" panose="02010600030101010101" pitchFamily="2" charset="-122"/>
                        <a:cs typeface="宋体" panose="02010600030101010101" pitchFamily="2" charset="-122"/>
                      </a:endParaRPr>
                    </a:p>
                    <a:p>
                      <a:pPr marL="652145">
                        <a:lnSpc>
                          <a:spcPct val="100000"/>
                        </a:lnSpc>
                        <a:spcBef>
                          <a:spcPts val="330"/>
                        </a:spcBef>
                      </a:pPr>
                      <a:r>
                        <a:rPr sz="1100" spc="-15" dirty="0">
                          <a:latin typeface="宋体" panose="02010600030101010101" pitchFamily="2" charset="-122"/>
                          <a:cs typeface="宋体" panose="02010600030101010101" pitchFamily="2" charset="-122"/>
                        </a:rPr>
                        <a:t>所需时间</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nSpc>
                          <a:spcPct val="100000"/>
                        </a:lnSpc>
                      </a:pPr>
                      <a:endParaRPr sz="1200">
                        <a:latin typeface="Times New Roman" panose="02020603050405020304"/>
                        <a:cs typeface="Times New Roman" panose="02020603050405020304"/>
                      </a:endParaRPr>
                    </a:p>
                    <a:p>
                      <a:pPr>
                        <a:lnSpc>
                          <a:spcPct val="100000"/>
                        </a:lnSpc>
                        <a:spcBef>
                          <a:spcPts val="430"/>
                        </a:spcBef>
                      </a:pPr>
                      <a:endParaRPr sz="1200">
                        <a:latin typeface="Times New Roman" panose="02020603050405020304"/>
                        <a:cs typeface="Times New Roman" panose="02020603050405020304"/>
                      </a:endParaRPr>
                    </a:p>
                    <a:p>
                      <a:pPr marR="63500" algn="r">
                        <a:lnSpc>
                          <a:spcPct val="100000"/>
                        </a:lnSpc>
                      </a:pPr>
                      <a:r>
                        <a:rPr sz="1200" dirty="0">
                          <a:latin typeface="宋体" panose="02010600030101010101" pitchFamily="2" charset="-122"/>
                          <a:cs typeface="宋体" panose="02010600030101010101" pitchFamily="2" charset="-122"/>
                        </a:rPr>
                        <a:t>≤15</a:t>
                      </a:r>
                      <a:r>
                        <a:rPr sz="1200" spc="-175" dirty="0">
                          <a:latin typeface="宋体" panose="02010600030101010101" pitchFamily="2" charset="-122"/>
                          <a:cs typeface="宋体" panose="02010600030101010101" pitchFamily="2" charset="-122"/>
                        </a:rPr>
                        <a:t> 日</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nSpc>
                          <a:spcPct val="100000"/>
                        </a:lnSpc>
                      </a:pPr>
                      <a:endParaRPr sz="1200">
                        <a:latin typeface="Times New Roman" panose="02020603050405020304"/>
                        <a:cs typeface="Times New Roman" panose="02020603050405020304"/>
                      </a:endParaRPr>
                    </a:p>
                    <a:p>
                      <a:pPr>
                        <a:lnSpc>
                          <a:spcPct val="100000"/>
                        </a:lnSpc>
                        <a:spcBef>
                          <a:spcPts val="430"/>
                        </a:spcBef>
                      </a:pPr>
                      <a:endParaRPr sz="1200">
                        <a:latin typeface="Times New Roman" panose="02020603050405020304"/>
                        <a:cs typeface="Times New Roman" panose="02020603050405020304"/>
                      </a:endParaRPr>
                    </a:p>
                    <a:p>
                      <a:pPr marR="54610" algn="r">
                        <a:lnSpc>
                          <a:spcPct val="100000"/>
                        </a:lnSpc>
                      </a:pPr>
                      <a:r>
                        <a:rPr sz="1200" spc="-50" dirty="0">
                          <a:latin typeface="宋体" panose="02010600030101010101" pitchFamily="2" charset="-122"/>
                          <a:cs typeface="宋体" panose="02010600030101010101" pitchFamily="2" charset="-122"/>
                        </a:rPr>
                        <a:t>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200">
                        <a:latin typeface="Times New Roman" panose="02020603050405020304"/>
                        <a:cs typeface="Times New Roman" panose="02020603050405020304"/>
                      </a:endParaRPr>
                    </a:p>
                    <a:p>
                      <a:pPr>
                        <a:lnSpc>
                          <a:spcPct val="100000"/>
                        </a:lnSpc>
                        <a:spcBef>
                          <a:spcPts val="430"/>
                        </a:spcBef>
                      </a:pPr>
                      <a:endParaRPr sz="1200">
                        <a:latin typeface="Times New Roman" panose="02020603050405020304"/>
                        <a:cs typeface="Times New Roman" panose="02020603050405020304"/>
                      </a:endParaRPr>
                    </a:p>
                    <a:p>
                      <a:pPr marR="53975" algn="r">
                        <a:lnSpc>
                          <a:spcPct val="100000"/>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200">
                        <a:latin typeface="Times New Roman" panose="02020603050405020304"/>
                        <a:cs typeface="Times New Roman" panose="02020603050405020304"/>
                      </a:endParaRPr>
                    </a:p>
                    <a:p>
                      <a:pPr>
                        <a:lnSpc>
                          <a:spcPct val="100000"/>
                        </a:lnSpc>
                        <a:spcBef>
                          <a:spcPts val="430"/>
                        </a:spcBef>
                      </a:pPr>
                      <a:endParaRPr sz="1200">
                        <a:latin typeface="Times New Roman" panose="02020603050405020304"/>
                        <a:cs typeface="Times New Roman" panose="02020603050405020304"/>
                      </a:endParaRPr>
                    </a:p>
                    <a:p>
                      <a:pPr marR="54610" algn="r">
                        <a:lnSpc>
                          <a:spcPct val="100000"/>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409575">
                <a:tc vMerge="1">
                  <a:tcPr marL="0" marR="0" marT="0"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c>
                  <a:txBody>
                    <a:bodyPr/>
                    <a:lstStyle/>
                    <a:p>
                      <a:pPr marR="54610" algn="r">
                        <a:lnSpc>
                          <a:spcPct val="100000"/>
                        </a:lnSpc>
                        <a:spcBef>
                          <a:spcPts val="665"/>
                        </a:spcBef>
                      </a:pPr>
                      <a:r>
                        <a:rPr sz="1100" spc="-15" dirty="0">
                          <a:latin typeface="宋体" panose="02010600030101010101" pitchFamily="2" charset="-122"/>
                          <a:cs typeface="宋体" panose="02010600030101010101" pitchFamily="2" charset="-122"/>
                        </a:rPr>
                        <a:t>成本指标</a:t>
                      </a:r>
                      <a:endParaRPr sz="1100">
                        <a:latin typeface="宋体" panose="02010600030101010101" pitchFamily="2" charset="-122"/>
                        <a:cs typeface="宋体" panose="02010600030101010101" pitchFamily="2" charset="-122"/>
                      </a:endParaRPr>
                    </a:p>
                  </a:txBody>
                  <a:tcPr marL="0" marR="0" marT="844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665"/>
                        </a:spcBef>
                      </a:pPr>
                      <a:r>
                        <a:rPr sz="1100" spc="-10" dirty="0">
                          <a:latin typeface="宋体" panose="02010600030101010101" pitchFamily="2" charset="-122"/>
                          <a:cs typeface="宋体" panose="02010600030101010101" pitchFamily="2" charset="-122"/>
                        </a:rPr>
                        <a:t>经济成本指标</a:t>
                      </a:r>
                      <a:endParaRPr sz="1100">
                        <a:latin typeface="宋体" panose="02010600030101010101" pitchFamily="2" charset="-122"/>
                        <a:cs typeface="宋体" panose="02010600030101010101" pitchFamily="2" charset="-122"/>
                      </a:endParaRPr>
                    </a:p>
                  </a:txBody>
                  <a:tcPr marL="0" marR="0" marT="844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80645">
                        <a:lnSpc>
                          <a:spcPts val="1235"/>
                        </a:lnSpc>
                      </a:pPr>
                      <a:r>
                        <a:rPr sz="1100" spc="-10" dirty="0">
                          <a:latin typeface="宋体" panose="02010600030101010101" pitchFamily="2" charset="-122"/>
                          <a:cs typeface="宋体" panose="02010600030101010101" pitchFamily="2" charset="-122"/>
                        </a:rPr>
                        <a:t>自然灾害救灾资金</a:t>
                      </a:r>
                      <a:endParaRPr sz="1100">
                        <a:latin typeface="宋体" panose="02010600030101010101" pitchFamily="2" charset="-122"/>
                        <a:cs typeface="宋体" panose="02010600030101010101" pitchFamily="2" charset="-122"/>
                      </a:endParaRPr>
                    </a:p>
                    <a:p>
                      <a:pPr marL="80645">
                        <a:lnSpc>
                          <a:spcPct val="100000"/>
                        </a:lnSpc>
                        <a:spcBef>
                          <a:spcPts val="255"/>
                        </a:spcBef>
                      </a:pPr>
                      <a:r>
                        <a:rPr sz="1100" dirty="0">
                          <a:latin typeface="宋体" panose="02010600030101010101" pitchFamily="2" charset="-122"/>
                          <a:cs typeface="宋体" panose="02010600030101010101" pitchFamily="2" charset="-122"/>
                        </a:rPr>
                        <a:t>（洪涝灾害补助</a:t>
                      </a:r>
                      <a:r>
                        <a:rPr sz="1100" spc="-50" dirty="0">
                          <a:latin typeface="宋体" panose="02010600030101010101" pitchFamily="2" charset="-122"/>
                          <a:cs typeface="宋体" panose="02010600030101010101" pitchFamily="2" charset="-122"/>
                        </a:rPr>
                        <a:t>）</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ct val="100000"/>
                        </a:lnSpc>
                        <a:spcBef>
                          <a:spcPts val="640"/>
                        </a:spcBef>
                      </a:pPr>
                      <a:r>
                        <a:rPr sz="1200" dirty="0">
                          <a:latin typeface="宋体" panose="02010600030101010101" pitchFamily="2" charset="-122"/>
                          <a:cs typeface="宋体" panose="02010600030101010101" pitchFamily="2" charset="-122"/>
                        </a:rPr>
                        <a:t>≥1</a:t>
                      </a:r>
                      <a:r>
                        <a:rPr sz="1200" spc="-120" dirty="0">
                          <a:latin typeface="宋体" panose="02010600030101010101" pitchFamily="2" charset="-122"/>
                          <a:cs typeface="宋体" panose="02010600030101010101" pitchFamily="2" charset="-122"/>
                        </a:rPr>
                        <a:t> 万元</a:t>
                      </a:r>
                      <a:endParaRPr sz="1200">
                        <a:latin typeface="宋体" panose="02010600030101010101" pitchFamily="2" charset="-122"/>
                        <a:cs typeface="宋体" panose="02010600030101010101" pitchFamily="2" charset="-122"/>
                      </a:endParaRPr>
                    </a:p>
                  </a:txBody>
                  <a:tcPr marL="0" marR="0" marT="812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ct val="100000"/>
                        </a:lnSpc>
                        <a:spcBef>
                          <a:spcPts val="640"/>
                        </a:spcBef>
                      </a:pPr>
                      <a:r>
                        <a:rPr sz="1200" spc="-50" dirty="0">
                          <a:latin typeface="宋体" panose="02010600030101010101" pitchFamily="2" charset="-122"/>
                          <a:cs typeface="宋体" panose="02010600030101010101" pitchFamily="2" charset="-122"/>
                        </a:rPr>
                        <a:t>1</a:t>
                      </a:r>
                      <a:endParaRPr sz="1200">
                        <a:latin typeface="宋体" panose="02010600030101010101" pitchFamily="2" charset="-122"/>
                        <a:cs typeface="宋体" panose="02010600030101010101" pitchFamily="2" charset="-122"/>
                      </a:endParaRPr>
                    </a:p>
                  </a:txBody>
                  <a:tcPr marL="0" marR="0" marT="812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640"/>
                        </a:spcBef>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812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640"/>
                        </a:spcBef>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812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c rowSpan="2">
                  <a:txBody>
                    <a:bodyPr/>
                    <a:lstStyle/>
                    <a:p>
                      <a:pPr marL="652145">
                        <a:lnSpc>
                          <a:spcPct val="100000"/>
                        </a:lnSpc>
                        <a:spcBef>
                          <a:spcPts val="890"/>
                        </a:spcBef>
                      </a:pPr>
                      <a:r>
                        <a:rPr sz="1100" spc="-15" dirty="0">
                          <a:latin typeface="宋体" panose="02010600030101010101" pitchFamily="2" charset="-122"/>
                          <a:cs typeface="宋体" panose="02010600030101010101" pitchFamily="2" charset="-122"/>
                        </a:rPr>
                        <a:t>效益指标</a:t>
                      </a:r>
                      <a:endParaRPr sz="1100">
                        <a:latin typeface="宋体" panose="02010600030101010101" pitchFamily="2" charset="-122"/>
                        <a:cs typeface="宋体" panose="02010600030101010101" pitchFamily="2" charset="-122"/>
                      </a:endParaRPr>
                    </a:p>
                  </a:txBody>
                  <a:tcPr marL="0" marR="0" marT="11303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rowSpan="2">
                  <a:txBody>
                    <a:bodyPr/>
                    <a:lstStyle/>
                    <a:p>
                      <a:pPr marL="375920">
                        <a:lnSpc>
                          <a:spcPct val="100000"/>
                        </a:lnSpc>
                        <a:spcBef>
                          <a:spcPts val="890"/>
                        </a:spcBef>
                      </a:pPr>
                      <a:r>
                        <a:rPr sz="1100" spc="-10" dirty="0">
                          <a:latin typeface="宋体" panose="02010600030101010101" pitchFamily="2" charset="-122"/>
                          <a:cs typeface="宋体" panose="02010600030101010101" pitchFamily="2" charset="-122"/>
                        </a:rPr>
                        <a:t>社会效益指标</a:t>
                      </a:r>
                      <a:endParaRPr sz="1100">
                        <a:latin typeface="宋体" panose="02010600030101010101" pitchFamily="2" charset="-122"/>
                        <a:cs typeface="宋体" panose="02010600030101010101" pitchFamily="2" charset="-122"/>
                      </a:endParaRPr>
                    </a:p>
                  </a:txBody>
                  <a:tcPr marL="0" marR="0" marT="11303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0" dirty="0">
                          <a:latin typeface="宋体" panose="02010600030101010101" pitchFamily="2" charset="-122"/>
                          <a:cs typeface="宋体" panose="02010600030101010101" pitchFamily="2" charset="-122"/>
                        </a:rPr>
                        <a:t>灾区社会秩序</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1215390">
                        <a:lnSpc>
                          <a:spcPts val="1405"/>
                        </a:lnSpc>
                      </a:pPr>
                      <a:r>
                        <a:rPr sz="1200" spc="-10" dirty="0">
                          <a:latin typeface="宋体" panose="02010600030101010101" pitchFamily="2" charset="-122"/>
                          <a:cs typeface="宋体" panose="02010600030101010101" pitchFamily="2" charset="-122"/>
                        </a:rPr>
                        <a:t>=稳定有序稳定有序</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ts val="1405"/>
                        </a:lnSpc>
                      </a:pPr>
                      <a:r>
                        <a:rPr sz="1200" spc="-15" dirty="0">
                          <a:latin typeface="宋体" panose="02010600030101010101" pitchFamily="2" charset="-122"/>
                          <a:cs typeface="宋体" panose="02010600030101010101" pitchFamily="2" charset="-122"/>
                        </a:rPr>
                        <a:t>稳定有序</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ts val="1405"/>
                        </a:lnSpc>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405"/>
                        </a:lnSpc>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c vMerge="1">
                  <a:tcPr marL="0" marR="0" marT="11303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vMerge="1">
                  <a:tcPr marL="0" marR="0" marT="11303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0" dirty="0">
                          <a:latin typeface="宋体" panose="02010600030101010101" pitchFamily="2" charset="-122"/>
                          <a:cs typeface="宋体" panose="02010600030101010101" pitchFamily="2" charset="-122"/>
                        </a:rPr>
                        <a:t>政府舆情引导</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ts val="1405"/>
                        </a:lnSpc>
                      </a:pPr>
                      <a:r>
                        <a:rPr sz="1200" dirty="0">
                          <a:latin typeface="宋体" panose="02010600030101010101" pitchFamily="2" charset="-122"/>
                          <a:cs typeface="宋体" panose="02010600030101010101" pitchFamily="2" charset="-122"/>
                        </a:rPr>
                        <a:t>≤0</a:t>
                      </a:r>
                      <a:r>
                        <a:rPr sz="1200" spc="-175" dirty="0">
                          <a:latin typeface="宋体" panose="02010600030101010101" pitchFamily="2" charset="-122"/>
                          <a:cs typeface="宋体" panose="02010600030101010101" pitchFamily="2" charset="-122"/>
                        </a:rPr>
                        <a:t> 次</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ts val="1405"/>
                        </a:lnSpc>
                      </a:pPr>
                      <a:r>
                        <a:rPr sz="1200" spc="-50" dirty="0">
                          <a:latin typeface="宋体" panose="02010600030101010101" pitchFamily="2" charset="-122"/>
                          <a:cs typeface="宋体" panose="02010600030101010101" pitchFamily="2" charset="-122"/>
                        </a:rPr>
                        <a:t>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ts val="1405"/>
                        </a:lnSpc>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405"/>
                        </a:lnSpc>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419100">
                <a:tc vMerge="1">
                  <a:tcPr marL="0" marR="0" marT="0"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c>
                  <a:txBody>
                    <a:bodyPr/>
                    <a:lstStyle/>
                    <a:p>
                      <a:pPr marR="54610" algn="r">
                        <a:lnSpc>
                          <a:spcPct val="100000"/>
                        </a:lnSpc>
                        <a:spcBef>
                          <a:spcPts val="740"/>
                        </a:spcBef>
                      </a:pPr>
                      <a:r>
                        <a:rPr sz="1100" spc="-10" dirty="0">
                          <a:latin typeface="宋体" panose="02010600030101010101" pitchFamily="2" charset="-122"/>
                          <a:cs typeface="宋体" panose="02010600030101010101" pitchFamily="2" charset="-122"/>
                        </a:rPr>
                        <a:t>满意度指标</a:t>
                      </a:r>
                      <a:endParaRPr sz="1100">
                        <a:latin typeface="宋体" panose="02010600030101010101" pitchFamily="2" charset="-122"/>
                        <a:cs typeface="宋体" panose="02010600030101010101" pitchFamily="2" charset="-122"/>
                      </a:endParaRPr>
                    </a:p>
                  </a:txBody>
                  <a:tcPr marL="0" marR="0" marT="93980"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c>
                  <a:txBody>
                    <a:bodyPr/>
                    <a:lstStyle/>
                    <a:p>
                      <a:pPr marR="55245" algn="r">
                        <a:lnSpc>
                          <a:spcPts val="1235"/>
                        </a:lnSpc>
                      </a:pPr>
                      <a:r>
                        <a:rPr sz="1100" spc="-10" dirty="0">
                          <a:latin typeface="宋体" panose="02010600030101010101" pitchFamily="2" charset="-122"/>
                          <a:cs typeface="宋体" panose="02010600030101010101" pitchFamily="2" charset="-122"/>
                        </a:rPr>
                        <a:t>服务对象满意度指</a:t>
                      </a:r>
                      <a:endParaRPr sz="1100">
                        <a:latin typeface="宋体" panose="02010600030101010101" pitchFamily="2" charset="-122"/>
                        <a:cs typeface="宋体" panose="02010600030101010101" pitchFamily="2" charset="-122"/>
                      </a:endParaRPr>
                    </a:p>
                    <a:p>
                      <a:pPr marR="53975" algn="r">
                        <a:lnSpc>
                          <a:spcPct val="100000"/>
                        </a:lnSpc>
                        <a:spcBef>
                          <a:spcPts val="330"/>
                        </a:spcBef>
                      </a:pPr>
                      <a:r>
                        <a:rPr sz="1100" spc="-50" dirty="0">
                          <a:latin typeface="宋体" panose="02010600030101010101" pitchFamily="2" charset="-122"/>
                          <a:cs typeface="宋体" panose="02010600030101010101" pitchFamily="2" charset="-122"/>
                        </a:rPr>
                        <a:t>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c>
                  <a:txBody>
                    <a:bodyPr/>
                    <a:lstStyle/>
                    <a:p>
                      <a:pPr marR="54610" algn="r">
                        <a:lnSpc>
                          <a:spcPct val="100000"/>
                        </a:lnSpc>
                        <a:spcBef>
                          <a:spcPts val="740"/>
                        </a:spcBef>
                      </a:pPr>
                      <a:r>
                        <a:rPr sz="1100" spc="-10" dirty="0">
                          <a:latin typeface="宋体" panose="02010600030101010101" pitchFamily="2" charset="-122"/>
                          <a:cs typeface="宋体" panose="02010600030101010101" pitchFamily="2" charset="-122"/>
                        </a:rPr>
                        <a:t>受灾群众投诉率</a:t>
                      </a:r>
                      <a:endParaRPr sz="1100">
                        <a:latin typeface="宋体" panose="02010600030101010101" pitchFamily="2" charset="-122"/>
                        <a:cs typeface="宋体" panose="02010600030101010101" pitchFamily="2" charset="-122"/>
                      </a:endParaRPr>
                    </a:p>
                  </a:txBody>
                  <a:tcPr marL="0" marR="0" marT="93980"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c gridSpan="2">
                  <a:txBody>
                    <a:bodyPr/>
                    <a:lstStyle/>
                    <a:p>
                      <a:pPr marR="63500" algn="r">
                        <a:lnSpc>
                          <a:spcPct val="100000"/>
                        </a:lnSpc>
                        <a:spcBef>
                          <a:spcPts val="715"/>
                        </a:spcBef>
                      </a:pPr>
                      <a:r>
                        <a:rPr sz="1200" spc="-10" dirty="0">
                          <a:latin typeface="宋体" panose="02010600030101010101" pitchFamily="2" charset="-122"/>
                          <a:cs typeface="宋体" panose="02010600030101010101" pitchFamily="2" charset="-122"/>
                        </a:rPr>
                        <a:t>≤0.1%</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c hMerge="1">
                  <a:tcPr marL="0" marR="0" marT="0" marB="0"/>
                </a:tc>
                <a:tc>
                  <a:txBody>
                    <a:bodyPr/>
                    <a:lstStyle/>
                    <a:p>
                      <a:pPr marR="54610" algn="r">
                        <a:lnSpc>
                          <a:spcPct val="100000"/>
                        </a:lnSpc>
                        <a:spcBef>
                          <a:spcPts val="715"/>
                        </a:spcBef>
                      </a:pPr>
                      <a:r>
                        <a:rPr sz="1200" spc="-25" dirty="0">
                          <a:latin typeface="宋体" panose="02010600030101010101" pitchFamily="2" charset="-122"/>
                          <a:cs typeface="宋体" panose="02010600030101010101" pitchFamily="2" charset="-122"/>
                        </a:rPr>
                        <a:t>0.1</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c>
                  <a:txBody>
                    <a:bodyPr/>
                    <a:lstStyle/>
                    <a:p>
                      <a:pPr marR="53975" algn="r">
                        <a:lnSpc>
                          <a:spcPct val="100000"/>
                        </a:lnSpc>
                        <a:spcBef>
                          <a:spcPts val="715"/>
                        </a:spcBef>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c>
                  <a:txBody>
                    <a:bodyPr/>
                    <a:lstStyle/>
                    <a:p>
                      <a:pPr marR="54610" algn="r">
                        <a:lnSpc>
                          <a:spcPct val="100000"/>
                        </a:lnSpc>
                        <a:spcBef>
                          <a:spcPts val="715"/>
                        </a:spcBef>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r>
              <a:tr h="228600">
                <a:tc gridSpan="7">
                  <a:txBody>
                    <a:bodyPr/>
                    <a:lstStyle/>
                    <a:p>
                      <a:pPr algn="ctr">
                        <a:lnSpc>
                          <a:spcPts val="1405"/>
                        </a:lnSpc>
                      </a:pPr>
                      <a:r>
                        <a:rPr sz="1200" dirty="0">
                          <a:latin typeface="宋体" panose="02010600030101010101" pitchFamily="2" charset="-122"/>
                          <a:cs typeface="宋体" panose="02010600030101010101" pitchFamily="2" charset="-122"/>
                        </a:rPr>
                        <a:t>总分值、评价总分 </a:t>
                      </a:r>
                      <a:r>
                        <a:rPr sz="1200" spc="-25" dirty="0">
                          <a:latin typeface="宋体" panose="02010600030101010101" pitchFamily="2" charset="-122"/>
                          <a:cs typeface="宋体" panose="02010600030101010101" pitchFamily="2" charset="-122"/>
                        </a:rPr>
                        <a:t>(S)</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gridSpan="3">
                  <a:txBody>
                    <a:bodyPr/>
                    <a:lstStyle/>
                    <a:p>
                      <a:pPr marL="8890" algn="ctr">
                        <a:lnSpc>
                          <a:spcPts val="1405"/>
                        </a:lnSpc>
                      </a:pPr>
                      <a:r>
                        <a:rPr sz="1200" spc="-25" dirty="0">
                          <a:latin typeface="宋体" panose="02010600030101010101" pitchFamily="2" charset="-122"/>
                          <a:cs typeface="宋体" panose="02010600030101010101" pitchFamily="2" charset="-122"/>
                        </a:rPr>
                        <a:t>90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c hMerge="1">
                  <a:tcPr marL="0" marR="0" marT="0" marB="0"/>
                </a:tc>
                <a:tc hMerge="1">
                  <a:tcPr marL="0" marR="0" marT="0" marB="0"/>
                </a:tc>
              </a:tr>
              <a:tr h="209550">
                <a:tc gridSpan="2">
                  <a:txBody>
                    <a:bodyPr/>
                    <a:lstStyle/>
                    <a:p>
                      <a:pPr marL="8890" algn="ctr">
                        <a:lnSpc>
                          <a:spcPts val="1405"/>
                        </a:lnSpc>
                      </a:pPr>
                      <a:r>
                        <a:rPr sz="1200" spc="-15" dirty="0">
                          <a:latin typeface="宋体" panose="02010600030101010101" pitchFamily="2" charset="-122"/>
                          <a:cs typeface="宋体" panose="02010600030101010101" pitchFamily="2" charset="-122"/>
                        </a:rPr>
                        <a:t>评价等级</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8">
                  <a:txBody>
                    <a:bodyPr/>
                    <a:lstStyle/>
                    <a:p>
                      <a:pPr marL="18415" algn="ctr">
                        <a:lnSpc>
                          <a:spcPts val="1405"/>
                        </a:lnSpc>
                      </a:pPr>
                      <a:r>
                        <a:rPr sz="1200" dirty="0">
                          <a:latin typeface="宋体" panose="02010600030101010101" pitchFamily="2" charset="-122"/>
                          <a:cs typeface="宋体" panose="02010600030101010101" pitchFamily="2" charset="-122"/>
                        </a:rPr>
                        <a:t>优</a:t>
                      </a:r>
                      <a:r>
                        <a:rPr sz="1200" spc="-10" dirty="0">
                          <a:latin typeface="宋体" panose="02010600030101010101" pitchFamily="2" charset="-122"/>
                          <a:cs typeface="宋体" panose="02010600030101010101" pitchFamily="2" charset="-122"/>
                        </a:rPr>
                        <a:t>（S≧90）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bl>
          </a:graphicData>
        </a:graphic>
      </p:graphicFrame>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a:spLocks noGrp="1"/>
          </p:cNvSpPr>
          <p:nvPr>
            <p:ph type="sldNum" sz="quarter" idx="7"/>
          </p:nvPr>
        </p:nvSpPr>
        <p:spPr>
          <a:prstGeom prst="rect">
            <a:avLst/>
          </a:prstGeom>
        </p:spPr>
        <p:txBody>
          <a:bodyPr vert="horz" wrap="square" lIns="0" tIns="0" rIns="0" bIns="0" rtlCol="0">
            <a:spAutoFit/>
          </a:bodyPr>
          <a:lstStyle/>
          <a:p>
            <a:pPr marL="38100">
              <a:lnSpc>
                <a:spcPts val="955"/>
              </a:lnSpc>
            </a:pPr>
            <a:r>
              <a:rPr spc="-25" dirty="0"/>
              <a:t>38</a:t>
            </a:r>
            <a:endParaRPr spc="-25" dirty="0"/>
          </a:p>
        </p:txBody>
      </p:sp>
      <p:graphicFrame>
        <p:nvGraphicFramePr>
          <p:cNvPr id="2" name="object 2"/>
          <p:cNvGraphicFramePr>
            <a:graphicFrameLocks noGrp="1"/>
          </p:cNvGraphicFramePr>
          <p:nvPr/>
        </p:nvGraphicFramePr>
        <p:xfrm>
          <a:off x="1067435" y="915416"/>
          <a:ext cx="12981305" cy="409575"/>
        </p:xfrm>
        <a:graphic>
          <a:graphicData uri="http://schemas.openxmlformats.org/drawingml/2006/table">
            <a:tbl>
              <a:tblPr firstRow="1" bandRow="1">
                <a:tableStyleId>{2D5ABB26-0587-4C30-8999-92F81FD0307C}</a:tableStyleId>
              </a:tblPr>
              <a:tblGrid>
                <a:gridCol w="2573655"/>
                <a:gridCol w="2583180"/>
                <a:gridCol w="3870324"/>
                <a:gridCol w="3870325"/>
              </a:tblGrid>
              <a:tr h="409575">
                <a:tc>
                  <a:txBody>
                    <a:bodyPr/>
                    <a:lstStyle/>
                    <a:p>
                      <a:pPr marR="44450" algn="r">
                        <a:lnSpc>
                          <a:spcPts val="1235"/>
                        </a:lnSpc>
                      </a:pPr>
                      <a:r>
                        <a:rPr sz="1100" dirty="0">
                          <a:latin typeface="宋体" panose="02010600030101010101" pitchFamily="2" charset="-122"/>
                          <a:cs typeface="宋体" panose="02010600030101010101" pitchFamily="2" charset="-122"/>
                        </a:rPr>
                        <a:t>问题与建议（</a:t>
                      </a:r>
                      <a:r>
                        <a:rPr sz="1100" spc="-25" dirty="0">
                          <a:latin typeface="宋体" panose="02010600030101010101" pitchFamily="2" charset="-122"/>
                          <a:cs typeface="宋体" panose="02010600030101010101" pitchFamily="2" charset="-122"/>
                        </a:rPr>
                        <a:t>每条问题和建议不少于 30</a:t>
                      </a:r>
                      <a:endParaRPr sz="1100">
                        <a:latin typeface="宋体" panose="02010600030101010101" pitchFamily="2" charset="-122"/>
                        <a:cs typeface="宋体" panose="02010600030101010101" pitchFamily="2" charset="-122"/>
                      </a:endParaRPr>
                    </a:p>
                    <a:p>
                      <a:pPr marR="54610" algn="r">
                        <a:lnSpc>
                          <a:spcPct val="100000"/>
                        </a:lnSpc>
                        <a:spcBef>
                          <a:spcPts val="330"/>
                        </a:spcBef>
                      </a:pPr>
                      <a:r>
                        <a:rPr sz="1100" dirty="0">
                          <a:latin typeface="宋体" panose="02010600030101010101" pitchFamily="2" charset="-122"/>
                          <a:cs typeface="宋体" panose="02010600030101010101" pitchFamily="2" charset="-122"/>
                        </a:rPr>
                        <a:t>个字</a:t>
                      </a:r>
                      <a:r>
                        <a:rPr sz="1100" spc="-50" dirty="0">
                          <a:latin typeface="宋体" panose="02010600030101010101" pitchFamily="2" charset="-122"/>
                          <a:cs typeface="宋体" panose="02010600030101010101" pitchFamily="2" charset="-122"/>
                        </a:rPr>
                        <a:t>）</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18415" algn="ctr">
                        <a:lnSpc>
                          <a:spcPct val="100000"/>
                        </a:lnSpc>
                        <a:spcBef>
                          <a:spcPts val="735"/>
                        </a:spcBef>
                      </a:pPr>
                      <a:r>
                        <a:rPr sz="1100" spc="-15" dirty="0">
                          <a:latin typeface="宋体" panose="02010600030101010101" pitchFamily="2" charset="-122"/>
                          <a:cs typeface="宋体" panose="02010600030101010101" pitchFamily="2" charset="-122"/>
                        </a:rPr>
                        <a:t>问题类型</a:t>
                      </a:r>
                      <a:endParaRPr sz="1100">
                        <a:latin typeface="宋体" panose="02010600030101010101" pitchFamily="2" charset="-122"/>
                        <a:cs typeface="宋体" panose="02010600030101010101" pitchFamily="2" charset="-122"/>
                      </a:endParaRPr>
                    </a:p>
                  </a:txBody>
                  <a:tcPr marL="0" marR="0" marT="933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8890" algn="ctr">
                        <a:lnSpc>
                          <a:spcPct val="100000"/>
                        </a:lnSpc>
                        <a:spcBef>
                          <a:spcPts val="735"/>
                        </a:spcBef>
                      </a:pPr>
                      <a:r>
                        <a:rPr sz="1100" spc="-15" dirty="0">
                          <a:latin typeface="宋体" panose="02010600030101010101" pitchFamily="2" charset="-122"/>
                          <a:cs typeface="宋体" panose="02010600030101010101" pitchFamily="2" charset="-122"/>
                        </a:rPr>
                        <a:t>存在问题</a:t>
                      </a:r>
                      <a:endParaRPr sz="1100">
                        <a:latin typeface="宋体" panose="02010600030101010101" pitchFamily="2" charset="-122"/>
                        <a:cs typeface="宋体" panose="02010600030101010101" pitchFamily="2" charset="-122"/>
                      </a:endParaRPr>
                    </a:p>
                  </a:txBody>
                  <a:tcPr marL="0" marR="0" marT="933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8890" algn="ctr">
                        <a:lnSpc>
                          <a:spcPct val="100000"/>
                        </a:lnSpc>
                        <a:spcBef>
                          <a:spcPts val="735"/>
                        </a:spcBef>
                      </a:pPr>
                      <a:r>
                        <a:rPr sz="1100" spc="-15" dirty="0">
                          <a:latin typeface="宋体" panose="02010600030101010101" pitchFamily="2" charset="-122"/>
                          <a:cs typeface="宋体" panose="02010600030101010101" pitchFamily="2" charset="-122"/>
                        </a:rPr>
                        <a:t>改进建议</a:t>
                      </a:r>
                      <a:endParaRPr sz="1100">
                        <a:latin typeface="宋体" panose="02010600030101010101" pitchFamily="2" charset="-122"/>
                        <a:cs typeface="宋体" panose="02010600030101010101" pitchFamily="2" charset="-122"/>
                      </a:endParaRPr>
                    </a:p>
                  </a:txBody>
                  <a:tcPr marL="0" marR="0" marT="933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bl>
          </a:graphicData>
        </a:graphic>
      </p:graphicFrame>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a:spLocks noGrp="1"/>
          </p:cNvSpPr>
          <p:nvPr>
            <p:ph type="sldNum" sz="quarter" idx="7"/>
          </p:nvPr>
        </p:nvSpPr>
        <p:spPr>
          <a:prstGeom prst="rect">
            <a:avLst/>
          </a:prstGeom>
        </p:spPr>
        <p:txBody>
          <a:bodyPr vert="horz" wrap="square" lIns="0" tIns="0" rIns="0" bIns="0" rtlCol="0">
            <a:spAutoFit/>
          </a:bodyPr>
          <a:lstStyle/>
          <a:p>
            <a:pPr marL="38100">
              <a:lnSpc>
                <a:spcPts val="955"/>
              </a:lnSpc>
            </a:pPr>
            <a:r>
              <a:rPr spc="-25" dirty="0"/>
              <a:t>39</a:t>
            </a:r>
            <a:endParaRPr spc="-25" dirty="0"/>
          </a:p>
        </p:txBody>
      </p:sp>
      <p:graphicFrame>
        <p:nvGraphicFramePr>
          <p:cNvPr id="2" name="object 2"/>
          <p:cNvGraphicFramePr>
            <a:graphicFrameLocks noGrp="1"/>
          </p:cNvGraphicFramePr>
          <p:nvPr/>
        </p:nvGraphicFramePr>
        <p:xfrm>
          <a:off x="1067435" y="1105916"/>
          <a:ext cx="12981305" cy="8496935"/>
        </p:xfrm>
        <a:graphic>
          <a:graphicData uri="http://schemas.openxmlformats.org/drawingml/2006/table">
            <a:tbl>
              <a:tblPr firstRow="1" bandRow="1">
                <a:tableStyleId>{2D5ABB26-0587-4C30-8999-92F81FD0307C}</a:tableStyleId>
              </a:tblPr>
              <a:tblGrid>
                <a:gridCol w="1287145"/>
                <a:gridCol w="1286509"/>
                <a:gridCol w="1296035"/>
                <a:gridCol w="1286510"/>
                <a:gridCol w="1287145"/>
                <a:gridCol w="1296034"/>
                <a:gridCol w="1287145"/>
                <a:gridCol w="1286509"/>
                <a:gridCol w="1296670"/>
                <a:gridCol w="1286509"/>
              </a:tblGrid>
              <a:tr h="333375">
                <a:tc gridSpan="10">
                  <a:txBody>
                    <a:bodyPr/>
                    <a:lstStyle/>
                    <a:p>
                      <a:pPr marL="8255" algn="ctr">
                        <a:lnSpc>
                          <a:spcPts val="2050"/>
                        </a:lnSpc>
                      </a:pPr>
                      <a:r>
                        <a:rPr sz="1800" b="1" spc="60" dirty="0">
                          <a:latin typeface="Microsoft JhengHei" panose="020B0604030504040204" charset="-120"/>
                          <a:cs typeface="Microsoft JhengHei" panose="020B0604030504040204" charset="-120"/>
                        </a:rPr>
                        <a:t>专项资金绩效自评表</a:t>
                      </a:r>
                      <a:endParaRPr sz="1800">
                        <a:latin typeface="Microsoft JhengHei" panose="020B0604030504040204" charset="-120"/>
                        <a:cs typeface="Microsoft JhengHei" panose="020B0604030504040204" charset="-120"/>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228600">
                <a:tc gridSpan="10">
                  <a:txBody>
                    <a:bodyPr/>
                    <a:lstStyle/>
                    <a:p>
                      <a:pPr algn="ctr">
                        <a:lnSpc>
                          <a:spcPts val="1400"/>
                        </a:lnSpc>
                      </a:pPr>
                      <a:r>
                        <a:rPr sz="1200" dirty="0">
                          <a:latin typeface="宋体" panose="02010600030101010101" pitchFamily="2" charset="-122"/>
                          <a:cs typeface="宋体" panose="02010600030101010101" pitchFamily="2" charset="-122"/>
                        </a:rPr>
                        <a:t>（2024</a:t>
                      </a:r>
                      <a:r>
                        <a:rPr sz="1200" spc="-100" dirty="0">
                          <a:latin typeface="宋体" panose="02010600030101010101" pitchFamily="2" charset="-122"/>
                          <a:cs typeface="宋体" panose="02010600030101010101" pitchFamily="2" charset="-122"/>
                        </a:rPr>
                        <a:t> 年度</a:t>
                      </a:r>
                      <a:r>
                        <a:rPr sz="1200" spc="-50" dirty="0">
                          <a:latin typeface="宋体" panose="02010600030101010101" pitchFamily="2" charset="-122"/>
                          <a:cs typeface="宋体" panose="02010600030101010101" pitchFamily="2" charset="-122"/>
                        </a:rPr>
                        <a:t>）</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228600">
                <a:tc gridSpan="3">
                  <a:txBody>
                    <a:bodyPr/>
                    <a:lstStyle/>
                    <a:p>
                      <a:pPr marL="8890" algn="ctr">
                        <a:lnSpc>
                          <a:spcPts val="1400"/>
                        </a:lnSpc>
                      </a:pPr>
                      <a:r>
                        <a:rPr sz="1200" spc="-15" dirty="0">
                          <a:latin typeface="宋体" panose="02010600030101010101" pitchFamily="2" charset="-122"/>
                          <a:cs typeface="宋体" panose="02010600030101010101" pitchFamily="2" charset="-122"/>
                        </a:rPr>
                        <a:t>专项名称</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gridSpan="7">
                  <a:txBody>
                    <a:bodyPr/>
                    <a:lstStyle/>
                    <a:p>
                      <a:pPr algn="ctr">
                        <a:lnSpc>
                          <a:spcPts val="1400"/>
                        </a:lnSpc>
                      </a:pPr>
                      <a:r>
                        <a:rPr sz="1200" dirty="0">
                          <a:latin typeface="宋体" panose="02010600030101010101" pitchFamily="2" charset="-122"/>
                          <a:cs typeface="宋体" panose="02010600030101010101" pitchFamily="2" charset="-122"/>
                        </a:rPr>
                        <a:t>国土绿化试点示范项目永林计财[2024]41</a:t>
                      </a:r>
                      <a:r>
                        <a:rPr sz="1200" spc="-170" dirty="0">
                          <a:latin typeface="宋体" panose="02010600030101010101" pitchFamily="2" charset="-122"/>
                          <a:cs typeface="宋体" panose="02010600030101010101" pitchFamily="2" charset="-122"/>
                        </a:rPr>
                        <a:t> 号</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228600">
                <a:tc gridSpan="3">
                  <a:txBody>
                    <a:bodyPr/>
                    <a:lstStyle/>
                    <a:p>
                      <a:pPr marL="8890" algn="ctr">
                        <a:lnSpc>
                          <a:spcPts val="1405"/>
                        </a:lnSpc>
                      </a:pPr>
                      <a:r>
                        <a:rPr sz="1200" spc="-15" dirty="0">
                          <a:latin typeface="宋体" panose="02010600030101010101" pitchFamily="2" charset="-122"/>
                          <a:cs typeface="宋体" panose="02010600030101010101" pitchFamily="2" charset="-122"/>
                        </a:rPr>
                        <a:t>主管部门</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gridSpan="2">
                  <a:txBody>
                    <a:bodyPr/>
                    <a:lstStyle/>
                    <a:p>
                      <a:pPr marL="528320">
                        <a:lnSpc>
                          <a:spcPts val="1405"/>
                        </a:lnSpc>
                      </a:pPr>
                      <a:r>
                        <a:rPr sz="1200" spc="-5" dirty="0">
                          <a:latin typeface="宋体" panose="02010600030101010101" pitchFamily="2" charset="-122"/>
                          <a:cs typeface="宋体" panose="02010600030101010101" pitchFamily="2" charset="-122"/>
                        </a:rPr>
                        <a:t>永春县一都镇人民政府</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2">
                  <a:txBody>
                    <a:bodyPr/>
                    <a:lstStyle/>
                    <a:p>
                      <a:pPr marL="18415" algn="ctr">
                        <a:lnSpc>
                          <a:spcPts val="1405"/>
                        </a:lnSpc>
                      </a:pPr>
                      <a:r>
                        <a:rPr sz="1200" spc="-15" dirty="0">
                          <a:latin typeface="宋体" panose="02010600030101010101" pitchFamily="2" charset="-122"/>
                          <a:cs typeface="宋体" panose="02010600030101010101" pitchFamily="2" charset="-122"/>
                        </a:rPr>
                        <a:t>实施单位</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3">
                  <a:txBody>
                    <a:bodyPr/>
                    <a:lstStyle/>
                    <a:p>
                      <a:pPr marL="1176655">
                        <a:lnSpc>
                          <a:spcPts val="1405"/>
                        </a:lnSpc>
                      </a:pPr>
                      <a:r>
                        <a:rPr sz="1200" spc="-5" dirty="0">
                          <a:latin typeface="宋体" panose="02010600030101010101" pitchFamily="2" charset="-122"/>
                          <a:cs typeface="宋体" panose="02010600030101010101" pitchFamily="2" charset="-122"/>
                        </a:rPr>
                        <a:t>永春县一都镇人民政府</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r>
              <a:tr h="457200">
                <a:tc gridSpan="3">
                  <a:txBody>
                    <a:bodyPr/>
                    <a:lstStyle/>
                    <a:p>
                      <a:pPr marL="8890" algn="ctr">
                        <a:lnSpc>
                          <a:spcPct val="100000"/>
                        </a:lnSpc>
                        <a:spcBef>
                          <a:spcPts val="865"/>
                        </a:spcBef>
                      </a:pPr>
                      <a:r>
                        <a:rPr sz="1200" spc="-15" dirty="0">
                          <a:latin typeface="宋体" panose="02010600030101010101" pitchFamily="2" charset="-122"/>
                          <a:cs typeface="宋体" panose="02010600030101010101" pitchFamily="2" charset="-122"/>
                        </a:rPr>
                        <a:t>项目概况</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gridSpan="7">
                  <a:txBody>
                    <a:bodyPr/>
                    <a:lstStyle/>
                    <a:p>
                      <a:pPr marL="71120">
                        <a:lnSpc>
                          <a:spcPts val="1405"/>
                        </a:lnSpc>
                      </a:pPr>
                      <a:r>
                        <a:rPr sz="1200" spc="-5" dirty="0">
                          <a:latin typeface="宋体" panose="02010600030101010101" pitchFamily="2" charset="-122"/>
                          <a:cs typeface="宋体" panose="02010600030101010101" pitchFamily="2" charset="-122"/>
                        </a:rPr>
                        <a:t>国土绿化试点示范项目，对一都镇的山林进行抚育，劈灌除草，松林改造，补植，施肥等更替修复措施，可改善区域生态环境，增加</a:t>
                      </a:r>
                      <a:endParaRPr sz="1200">
                        <a:latin typeface="宋体" panose="02010600030101010101" pitchFamily="2" charset="-122"/>
                        <a:cs typeface="宋体" panose="02010600030101010101" pitchFamily="2" charset="-122"/>
                      </a:endParaRPr>
                    </a:p>
                    <a:p>
                      <a:pPr marL="71120">
                        <a:lnSpc>
                          <a:spcPct val="100000"/>
                        </a:lnSpc>
                        <a:spcBef>
                          <a:spcPts val="360"/>
                        </a:spcBef>
                      </a:pPr>
                      <a:r>
                        <a:rPr sz="1200" spc="-5" dirty="0">
                          <a:latin typeface="宋体" panose="02010600030101010101" pitchFamily="2" charset="-122"/>
                          <a:cs typeface="宋体" panose="02010600030101010101" pitchFamily="2" charset="-122"/>
                        </a:rPr>
                        <a:t>碳汇交易值，带来经济效益，社会效益，生态效益</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447675">
                <a:tc gridSpan="3">
                  <a:txBody>
                    <a:bodyPr/>
                    <a:lstStyle/>
                    <a:p>
                      <a:pPr marL="8890" algn="ctr">
                        <a:lnSpc>
                          <a:spcPct val="100000"/>
                        </a:lnSpc>
                        <a:spcBef>
                          <a:spcPts val="865"/>
                        </a:spcBef>
                      </a:pPr>
                      <a:r>
                        <a:rPr sz="1200" spc="-15" dirty="0">
                          <a:latin typeface="宋体" panose="02010600030101010101" pitchFamily="2" charset="-122"/>
                          <a:cs typeface="宋体" panose="02010600030101010101" pitchFamily="2" charset="-122"/>
                        </a:rPr>
                        <a:t>主要成效</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gridSpan="7">
                  <a:txBody>
                    <a:bodyPr/>
                    <a:lstStyle/>
                    <a:p>
                      <a:pPr marL="71120">
                        <a:lnSpc>
                          <a:spcPts val="1405"/>
                        </a:lnSpc>
                      </a:pPr>
                      <a:r>
                        <a:rPr sz="1200" spc="-5" dirty="0">
                          <a:latin typeface="宋体" panose="02010600030101010101" pitchFamily="2" charset="-122"/>
                          <a:cs typeface="宋体" panose="02010600030101010101" pitchFamily="2" charset="-122"/>
                        </a:rPr>
                        <a:t>国土绿化试点示范项目，对一都镇的山林进行抚育，劈灌除草，松林改造，补植，施肥等更替修复措施，可改善区域生态环境，增加</a:t>
                      </a:r>
                      <a:endParaRPr sz="1200">
                        <a:latin typeface="宋体" panose="02010600030101010101" pitchFamily="2" charset="-122"/>
                        <a:cs typeface="宋体" panose="02010600030101010101" pitchFamily="2" charset="-122"/>
                      </a:endParaRPr>
                    </a:p>
                    <a:p>
                      <a:pPr marL="71120">
                        <a:lnSpc>
                          <a:spcPct val="100000"/>
                        </a:lnSpc>
                        <a:spcBef>
                          <a:spcPts val="360"/>
                        </a:spcBef>
                      </a:pPr>
                      <a:r>
                        <a:rPr sz="1200" spc="-5" dirty="0">
                          <a:latin typeface="宋体" panose="02010600030101010101" pitchFamily="2" charset="-122"/>
                          <a:cs typeface="宋体" panose="02010600030101010101" pitchFamily="2" charset="-122"/>
                        </a:rPr>
                        <a:t>碳汇交易值，带来经济效益，社会效益，生态效益</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228600">
                <a:tc rowSpan="5">
                  <a:txBody>
                    <a:bodyPr/>
                    <a:lstStyle/>
                    <a:p>
                      <a:pPr>
                        <a:lnSpc>
                          <a:spcPct val="100000"/>
                        </a:lnSpc>
                      </a:pPr>
                      <a:endParaRPr sz="1200">
                        <a:latin typeface="Times New Roman" panose="02020603050405020304"/>
                        <a:cs typeface="Times New Roman" panose="02020603050405020304"/>
                      </a:endParaRPr>
                    </a:p>
                    <a:p>
                      <a:pPr>
                        <a:lnSpc>
                          <a:spcPct val="100000"/>
                        </a:lnSpc>
                        <a:spcBef>
                          <a:spcPts val="805"/>
                        </a:spcBef>
                      </a:pPr>
                      <a:endParaRPr sz="1200">
                        <a:latin typeface="Times New Roman" panose="02020603050405020304"/>
                        <a:cs typeface="Times New Roman" panose="02020603050405020304"/>
                      </a:endParaRPr>
                    </a:p>
                    <a:p>
                      <a:pPr marL="109220">
                        <a:lnSpc>
                          <a:spcPct val="100000"/>
                        </a:lnSpc>
                      </a:pPr>
                      <a:r>
                        <a:rPr sz="1200" spc="-10" dirty="0">
                          <a:latin typeface="宋体" panose="02010600030101010101" pitchFamily="2" charset="-122"/>
                          <a:cs typeface="宋体" panose="02010600030101010101" pitchFamily="2" charset="-122"/>
                        </a:rPr>
                        <a:t>项目资金(万元)</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L="261620">
                        <a:lnSpc>
                          <a:spcPts val="1405"/>
                        </a:lnSpc>
                      </a:pPr>
                      <a:r>
                        <a:rPr sz="1200" spc="-10" dirty="0">
                          <a:latin typeface="宋体" panose="02010600030101010101" pitchFamily="2" charset="-122"/>
                          <a:cs typeface="宋体" panose="02010600030101010101" pitchFamily="2" charset="-122"/>
                        </a:rPr>
                        <a:t>年初预算数</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10" dirty="0">
                          <a:latin typeface="宋体" panose="02010600030101010101" pitchFamily="2" charset="-122"/>
                          <a:cs typeface="宋体" panose="02010600030101010101" pitchFamily="2" charset="-122"/>
                        </a:rPr>
                        <a:t>全年预算数</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8890" algn="ctr">
                        <a:lnSpc>
                          <a:spcPts val="1405"/>
                        </a:lnSpc>
                      </a:pPr>
                      <a:r>
                        <a:rPr sz="1200" spc="-10" dirty="0">
                          <a:latin typeface="宋体" panose="02010600030101010101" pitchFamily="2" charset="-122"/>
                          <a:cs typeface="宋体" panose="02010600030101010101" pitchFamily="2" charset="-122"/>
                        </a:rPr>
                        <a:t>全年执行数</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25" dirty="0">
                          <a:latin typeface="宋体" panose="02010600030101010101" pitchFamily="2" charset="-122"/>
                          <a:cs typeface="宋体" panose="02010600030101010101" pitchFamily="2" charset="-122"/>
                        </a:rPr>
                        <a:t>分值</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ts val="1405"/>
                        </a:lnSpc>
                      </a:pPr>
                      <a:r>
                        <a:rPr sz="1200" dirty="0">
                          <a:latin typeface="宋体" panose="02010600030101010101" pitchFamily="2" charset="-122"/>
                          <a:cs typeface="宋体" panose="02010600030101010101" pitchFamily="2" charset="-122"/>
                        </a:rPr>
                        <a:t>执行率</a:t>
                      </a:r>
                      <a:r>
                        <a:rPr sz="1200" spc="-25" dirty="0">
                          <a:latin typeface="宋体" panose="02010600030101010101" pitchFamily="2" charset="-122"/>
                          <a:cs typeface="宋体" panose="02010600030101010101" pitchFamily="2" charset="-122"/>
                        </a:rPr>
                        <a:t>（%）</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5"/>
                        </a:lnSpc>
                      </a:pPr>
                      <a:r>
                        <a:rPr sz="1200" spc="-25" dirty="0">
                          <a:latin typeface="宋体" panose="02010600030101010101" pitchFamily="2" charset="-122"/>
                          <a:cs typeface="宋体" panose="02010600030101010101" pitchFamily="2" charset="-122"/>
                        </a:rPr>
                        <a:t>得分</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71120">
                        <a:lnSpc>
                          <a:spcPts val="1400"/>
                        </a:lnSpc>
                      </a:pPr>
                      <a:r>
                        <a:rPr sz="1200" spc="-10" dirty="0">
                          <a:latin typeface="宋体" panose="02010600030101010101" pitchFamily="2" charset="-122"/>
                          <a:cs typeface="宋体" panose="02010600030101010101" pitchFamily="2" charset="-122"/>
                        </a:rPr>
                        <a:t>年度资金总额</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0"/>
                        </a:lnSpc>
                      </a:pPr>
                      <a:r>
                        <a:rPr sz="1200" spc="-10" dirty="0">
                          <a:latin typeface="宋体" panose="02010600030101010101" pitchFamily="2" charset="-122"/>
                          <a:cs typeface="宋体" panose="02010600030101010101" pitchFamily="2" charset="-122"/>
                        </a:rPr>
                        <a:t>288.94</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9525"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0"/>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0"/>
                        </a:lnSpc>
                      </a:pPr>
                      <a:r>
                        <a:rPr sz="1200" spc="-50" dirty="0">
                          <a:latin typeface="宋体" panose="02010600030101010101" pitchFamily="2" charset="-122"/>
                          <a:cs typeface="宋体" panose="02010600030101010101" pitchFamily="2" charset="-122"/>
                        </a:rPr>
                        <a:t>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71120">
                        <a:lnSpc>
                          <a:spcPts val="1400"/>
                        </a:lnSpc>
                      </a:pPr>
                      <a:r>
                        <a:rPr sz="1200" spc="-10" dirty="0">
                          <a:latin typeface="宋体" panose="02010600030101010101" pitchFamily="2" charset="-122"/>
                          <a:cs typeface="宋体" panose="02010600030101010101" pitchFamily="2" charset="-122"/>
                        </a:rPr>
                        <a:t>其中：当年财政拨款</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0"/>
                        </a:lnSpc>
                      </a:pPr>
                      <a:r>
                        <a:rPr sz="1200" spc="-10" dirty="0">
                          <a:latin typeface="宋体" panose="02010600030101010101" pitchFamily="2" charset="-122"/>
                          <a:cs typeface="宋体" panose="02010600030101010101" pitchFamily="2" charset="-122"/>
                        </a:rPr>
                        <a:t>288.94</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9525"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8890" algn="ctr">
                        <a:lnSpc>
                          <a:spcPts val="1310"/>
                        </a:lnSpc>
                      </a:pPr>
                      <a:r>
                        <a:rPr sz="1100" spc="-50" dirty="0">
                          <a:latin typeface="宋体" panose="02010600030101010101" pitchFamily="2" charset="-122"/>
                          <a:cs typeface="宋体" panose="02010600030101010101" pitchFamily="2" charset="-122"/>
                        </a:rPr>
                        <a:t>—</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71120">
                        <a:lnSpc>
                          <a:spcPts val="1405"/>
                        </a:lnSpc>
                      </a:pPr>
                      <a:r>
                        <a:rPr sz="1200" spc="-15" dirty="0">
                          <a:latin typeface="宋体" panose="02010600030101010101" pitchFamily="2" charset="-122"/>
                          <a:cs typeface="宋体" panose="02010600030101010101" pitchFamily="2" charset="-122"/>
                        </a:rPr>
                        <a:t>其他资金</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5"/>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9525" algn="ctr">
                        <a:lnSpc>
                          <a:spcPts val="1405"/>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50" dirty="0">
                          <a:latin typeface="宋体" panose="02010600030101010101" pitchFamily="2" charset="-122"/>
                          <a:cs typeface="宋体" panose="02010600030101010101" pitchFamily="2" charset="-122"/>
                        </a:rPr>
                        <a:t>—</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ts val="1405"/>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71120">
                        <a:lnSpc>
                          <a:spcPts val="1405"/>
                        </a:lnSpc>
                      </a:pPr>
                      <a:r>
                        <a:rPr sz="1200" spc="-10" dirty="0">
                          <a:latin typeface="宋体" panose="02010600030101010101" pitchFamily="2" charset="-122"/>
                          <a:cs typeface="宋体" panose="02010600030101010101" pitchFamily="2" charset="-122"/>
                        </a:rPr>
                        <a:t>上年结转资金</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5"/>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9525" algn="ctr">
                        <a:lnSpc>
                          <a:spcPts val="1405"/>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50" dirty="0">
                          <a:latin typeface="宋体" panose="02010600030101010101" pitchFamily="2" charset="-122"/>
                          <a:cs typeface="宋体" panose="02010600030101010101" pitchFamily="2" charset="-122"/>
                        </a:rPr>
                        <a:t>—</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ts val="1405"/>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rowSpan="2">
                  <a:txBody>
                    <a:bodyPr/>
                    <a:lstStyle/>
                    <a:p>
                      <a:pPr>
                        <a:lnSpc>
                          <a:spcPct val="100000"/>
                        </a:lnSpc>
                        <a:spcBef>
                          <a:spcPts val="1285"/>
                        </a:spcBef>
                      </a:pPr>
                      <a:endParaRPr sz="1200">
                        <a:latin typeface="Times New Roman" panose="02020603050405020304"/>
                        <a:cs typeface="Times New Roman" panose="02020603050405020304"/>
                      </a:endParaRPr>
                    </a:p>
                    <a:p>
                      <a:pPr marL="185420">
                        <a:lnSpc>
                          <a:spcPct val="100000"/>
                        </a:lnSpc>
                      </a:pPr>
                      <a:r>
                        <a:rPr sz="1200" spc="-10" dirty="0">
                          <a:latin typeface="宋体" panose="02010600030101010101" pitchFamily="2" charset="-122"/>
                          <a:cs typeface="宋体" panose="02010600030101010101" pitchFamily="2" charset="-122"/>
                        </a:rPr>
                        <a:t>年度总体目标</a:t>
                      </a:r>
                      <a:endParaRPr sz="1200">
                        <a:latin typeface="宋体" panose="02010600030101010101" pitchFamily="2" charset="-122"/>
                        <a:cs typeface="宋体" panose="02010600030101010101" pitchFamily="2" charset="-122"/>
                      </a:endParaRPr>
                    </a:p>
                  </a:txBody>
                  <a:tcPr marL="0" marR="0" marT="16319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4">
                  <a:txBody>
                    <a:bodyPr/>
                    <a:lstStyle/>
                    <a:p>
                      <a:pPr algn="ctr">
                        <a:lnSpc>
                          <a:spcPts val="1400"/>
                        </a:lnSpc>
                      </a:pPr>
                      <a:r>
                        <a:rPr sz="1200" spc="-15" dirty="0">
                          <a:latin typeface="宋体" panose="02010600030101010101" pitchFamily="2" charset="-122"/>
                          <a:cs typeface="宋体" panose="02010600030101010101" pitchFamily="2" charset="-122"/>
                        </a:rPr>
                        <a:t>预期目标</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gridSpan="5">
                  <a:txBody>
                    <a:bodyPr/>
                    <a:lstStyle/>
                    <a:p>
                      <a:pPr marL="17780" algn="ctr">
                        <a:lnSpc>
                          <a:spcPts val="1400"/>
                        </a:lnSpc>
                      </a:pPr>
                      <a:r>
                        <a:rPr sz="1200" spc="-10" dirty="0">
                          <a:latin typeface="宋体" panose="02010600030101010101" pitchFamily="2" charset="-122"/>
                          <a:cs typeface="宋体" panose="02010600030101010101" pitchFamily="2" charset="-122"/>
                        </a:rPr>
                        <a:t>实际完成情况</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r>
              <a:tr h="676910">
                <a:tc vMerge="1">
                  <a:tcPr marL="0" marR="0" marT="16319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4">
                  <a:txBody>
                    <a:bodyPr/>
                    <a:lstStyle/>
                    <a:p>
                      <a:pPr marL="71120">
                        <a:lnSpc>
                          <a:spcPts val="1405"/>
                        </a:lnSpc>
                      </a:pPr>
                      <a:r>
                        <a:rPr sz="1200" spc="-5" dirty="0">
                          <a:latin typeface="宋体" panose="02010600030101010101" pitchFamily="2" charset="-122"/>
                          <a:cs typeface="宋体" panose="02010600030101010101" pitchFamily="2" charset="-122"/>
                        </a:rPr>
                        <a:t>国土绿化试点示范项目，对一都镇的退化林进行抚育修复、实施人工造林，</a:t>
                      </a:r>
                      <a:endParaRPr sz="1200">
                        <a:latin typeface="宋体" panose="02010600030101010101" pitchFamily="2" charset="-122"/>
                        <a:cs typeface="宋体" panose="02010600030101010101" pitchFamily="2" charset="-122"/>
                      </a:endParaRPr>
                    </a:p>
                    <a:p>
                      <a:pPr marL="71120" marR="47625">
                        <a:lnSpc>
                          <a:spcPct val="120000"/>
                        </a:lnSpc>
                        <a:spcBef>
                          <a:spcPts val="70"/>
                        </a:spcBef>
                      </a:pPr>
                      <a:r>
                        <a:rPr sz="1200" spc="-5" dirty="0">
                          <a:latin typeface="宋体" panose="02010600030101010101" pitchFamily="2" charset="-122"/>
                          <a:cs typeface="宋体" panose="02010600030101010101" pitchFamily="2" charset="-122"/>
                        </a:rPr>
                        <a:t>可改善区域生态系统功能，增加碳汇交易值，带来经济效益，社会效益，生</a:t>
                      </a:r>
                      <a:r>
                        <a:rPr sz="1200" spc="-20" dirty="0">
                          <a:latin typeface="宋体" panose="02010600030101010101" pitchFamily="2" charset="-122"/>
                          <a:cs typeface="宋体" panose="02010600030101010101" pitchFamily="2" charset="-122"/>
                        </a:rPr>
                        <a:t>态效益</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gridSpan="5">
                  <a:txBody>
                    <a:bodyPr/>
                    <a:lstStyle/>
                    <a:p>
                      <a:pPr marL="80645" marR="114935">
                        <a:lnSpc>
                          <a:spcPct val="120000"/>
                        </a:lnSpc>
                        <a:spcBef>
                          <a:spcPts val="580"/>
                        </a:spcBef>
                      </a:pPr>
                      <a:r>
                        <a:rPr sz="1200" spc="-5" dirty="0">
                          <a:latin typeface="宋体" panose="02010600030101010101" pitchFamily="2" charset="-122"/>
                          <a:cs typeface="宋体" panose="02010600030101010101" pitchFamily="2" charset="-122"/>
                        </a:rPr>
                        <a:t>国土绿化试点示范项目，对一都镇的山林进行抚育，劈灌除草，松林改造，补植，施肥等更替修复措施，可改善区域生态环境，增加碳汇交易值，带来经济效益，社会效益，生态效益</a:t>
                      </a:r>
                      <a:endParaRPr sz="1200">
                        <a:latin typeface="宋体" panose="02010600030101010101" pitchFamily="2" charset="-122"/>
                        <a:cs typeface="宋体" panose="02010600030101010101" pitchFamily="2" charset="-122"/>
                      </a:endParaRPr>
                    </a:p>
                  </a:txBody>
                  <a:tcPr marL="0" marR="0" marT="7366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r>
              <a:tr h="457200">
                <a:tc rowSpan="10">
                  <a:txBody>
                    <a:bodyPr/>
                    <a:lstStyle/>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spcBef>
                          <a:spcPts val="1055"/>
                        </a:spcBef>
                      </a:pPr>
                      <a:endParaRPr sz="1200">
                        <a:latin typeface="Times New Roman" panose="02020603050405020304"/>
                        <a:cs typeface="Times New Roman" panose="02020603050405020304"/>
                      </a:endParaRPr>
                    </a:p>
                    <a:p>
                      <a:pPr marL="537845">
                        <a:lnSpc>
                          <a:spcPct val="100000"/>
                        </a:lnSpc>
                      </a:pPr>
                      <a:r>
                        <a:rPr sz="1200" spc="-10" dirty="0">
                          <a:latin typeface="宋体" panose="02010600030101010101" pitchFamily="2" charset="-122"/>
                          <a:cs typeface="宋体" panose="02010600030101010101" pitchFamily="2" charset="-122"/>
                        </a:rPr>
                        <a:t>绩效 指标</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865"/>
                        </a:spcBef>
                      </a:pPr>
                      <a:r>
                        <a:rPr sz="1200" spc="-15" dirty="0">
                          <a:latin typeface="宋体" panose="02010600030101010101" pitchFamily="2" charset="-122"/>
                          <a:cs typeface="宋体" panose="02010600030101010101" pitchFamily="2" charset="-122"/>
                        </a:rPr>
                        <a:t>一级指标</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865"/>
                        </a:spcBef>
                      </a:pPr>
                      <a:r>
                        <a:rPr sz="1200" spc="-15" dirty="0">
                          <a:latin typeface="宋体" panose="02010600030101010101" pitchFamily="2" charset="-122"/>
                          <a:cs typeface="宋体" panose="02010600030101010101" pitchFamily="2" charset="-122"/>
                        </a:rPr>
                        <a:t>二级指标</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337820">
                        <a:lnSpc>
                          <a:spcPct val="100000"/>
                        </a:lnSpc>
                        <a:spcBef>
                          <a:spcPts val="865"/>
                        </a:spcBef>
                      </a:pPr>
                      <a:r>
                        <a:rPr sz="1200" spc="-15" dirty="0">
                          <a:latin typeface="宋体" panose="02010600030101010101" pitchFamily="2" charset="-122"/>
                          <a:cs typeface="宋体" panose="02010600030101010101" pitchFamily="2" charset="-122"/>
                        </a:rPr>
                        <a:t>三级指标</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ct val="100000"/>
                        </a:lnSpc>
                        <a:spcBef>
                          <a:spcPts val="865"/>
                        </a:spcBef>
                      </a:pPr>
                      <a:r>
                        <a:rPr sz="1200" spc="-10" dirty="0">
                          <a:latin typeface="宋体" panose="02010600030101010101" pitchFamily="2" charset="-122"/>
                          <a:cs typeface="宋体" panose="02010600030101010101" pitchFamily="2" charset="-122"/>
                        </a:rPr>
                        <a:t>年度指标值</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ct val="100000"/>
                        </a:lnSpc>
                        <a:spcBef>
                          <a:spcPts val="865"/>
                        </a:spcBef>
                      </a:pPr>
                      <a:r>
                        <a:rPr sz="1200" spc="-10" dirty="0">
                          <a:latin typeface="宋体" panose="02010600030101010101" pitchFamily="2" charset="-122"/>
                          <a:cs typeface="宋体" panose="02010600030101010101" pitchFamily="2" charset="-122"/>
                        </a:rPr>
                        <a:t>实际完成值</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865"/>
                        </a:spcBef>
                      </a:pPr>
                      <a:r>
                        <a:rPr sz="1200" spc="-15" dirty="0">
                          <a:latin typeface="宋体" panose="02010600030101010101" pitchFamily="2" charset="-122"/>
                          <a:cs typeface="宋体" panose="02010600030101010101" pitchFamily="2" charset="-122"/>
                        </a:rPr>
                        <a:t>指标分值</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865"/>
                        </a:spcBef>
                      </a:pPr>
                      <a:r>
                        <a:rPr sz="1200" spc="-15" dirty="0">
                          <a:latin typeface="宋体" panose="02010600030101010101" pitchFamily="2" charset="-122"/>
                          <a:cs typeface="宋体" panose="02010600030101010101" pitchFamily="2" charset="-122"/>
                        </a:rPr>
                        <a:t>自评得分</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10" dirty="0">
                          <a:latin typeface="宋体" panose="02010600030101010101" pitchFamily="2" charset="-122"/>
                          <a:cs typeface="宋体" panose="02010600030101010101" pitchFamily="2" charset="-122"/>
                        </a:rPr>
                        <a:t>偏差原因分析及</a:t>
                      </a:r>
                      <a:endParaRPr sz="1200">
                        <a:latin typeface="宋体" panose="02010600030101010101" pitchFamily="2" charset="-122"/>
                        <a:cs typeface="宋体" panose="02010600030101010101" pitchFamily="2" charset="-122"/>
                      </a:endParaRPr>
                    </a:p>
                    <a:p>
                      <a:pPr algn="ctr">
                        <a:lnSpc>
                          <a:spcPct val="100000"/>
                        </a:lnSpc>
                        <a:spcBef>
                          <a:spcPts val="360"/>
                        </a:spcBef>
                      </a:pPr>
                      <a:r>
                        <a:rPr sz="1200" spc="-15" dirty="0">
                          <a:latin typeface="宋体" panose="02010600030101010101" pitchFamily="2" charset="-122"/>
                          <a:cs typeface="宋体" panose="02010600030101010101" pitchFamily="2" charset="-122"/>
                        </a:rPr>
                        <a:t>改进措施</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rowSpan="5">
                  <a:txBody>
                    <a:bodyPr/>
                    <a:lstStyle/>
                    <a:p>
                      <a:pPr>
                        <a:lnSpc>
                          <a:spcPct val="100000"/>
                        </a:lnSpc>
                      </a:pPr>
                      <a:endParaRPr sz="1100">
                        <a:latin typeface="Times New Roman" panose="02020603050405020304"/>
                        <a:cs typeface="Times New Roman" panose="02020603050405020304"/>
                      </a:endParaRPr>
                    </a:p>
                    <a:p>
                      <a:pPr>
                        <a:lnSpc>
                          <a:spcPct val="100000"/>
                        </a:lnSpc>
                      </a:pPr>
                      <a:endParaRPr sz="1100">
                        <a:latin typeface="Times New Roman" panose="02020603050405020304"/>
                        <a:cs typeface="Times New Roman" panose="02020603050405020304"/>
                      </a:endParaRPr>
                    </a:p>
                    <a:p>
                      <a:pPr>
                        <a:lnSpc>
                          <a:spcPct val="100000"/>
                        </a:lnSpc>
                      </a:pPr>
                      <a:endParaRPr sz="1100">
                        <a:latin typeface="Times New Roman" panose="02020603050405020304"/>
                        <a:cs typeface="Times New Roman" panose="02020603050405020304"/>
                      </a:endParaRPr>
                    </a:p>
                    <a:p>
                      <a:pPr>
                        <a:lnSpc>
                          <a:spcPct val="100000"/>
                        </a:lnSpc>
                        <a:spcBef>
                          <a:spcPts val="30"/>
                        </a:spcBef>
                      </a:pPr>
                      <a:endParaRPr sz="1100">
                        <a:latin typeface="Times New Roman" panose="02020603050405020304"/>
                        <a:cs typeface="Times New Roman" panose="02020603050405020304"/>
                      </a:endParaRPr>
                    </a:p>
                    <a:p>
                      <a:pPr marL="652145">
                        <a:lnSpc>
                          <a:spcPct val="100000"/>
                        </a:lnSpc>
                      </a:pPr>
                      <a:r>
                        <a:rPr sz="1100" spc="-15" dirty="0">
                          <a:latin typeface="宋体" panose="02010600030101010101" pitchFamily="2" charset="-122"/>
                          <a:cs typeface="宋体" panose="02010600030101010101" pitchFamily="2" charset="-122"/>
                        </a:rPr>
                        <a:t>产出指标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rowSpan="2">
                  <a:txBody>
                    <a:bodyPr/>
                    <a:lstStyle/>
                    <a:p>
                      <a:pPr marL="661670">
                        <a:lnSpc>
                          <a:spcPct val="100000"/>
                        </a:lnSpc>
                        <a:spcBef>
                          <a:spcPts val="890"/>
                        </a:spcBef>
                      </a:pPr>
                      <a:r>
                        <a:rPr sz="1100" spc="-15" dirty="0">
                          <a:latin typeface="宋体" panose="02010600030101010101" pitchFamily="2" charset="-122"/>
                          <a:cs typeface="宋体" panose="02010600030101010101" pitchFamily="2" charset="-122"/>
                        </a:rPr>
                        <a:t>数量指标</a:t>
                      </a:r>
                      <a:endParaRPr sz="1100">
                        <a:latin typeface="宋体" panose="02010600030101010101" pitchFamily="2" charset="-122"/>
                        <a:cs typeface="宋体" panose="02010600030101010101" pitchFamily="2" charset="-122"/>
                      </a:endParaRPr>
                    </a:p>
                  </a:txBody>
                  <a:tcPr marL="0" marR="0" marT="11303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0" dirty="0">
                          <a:latin typeface="宋体" panose="02010600030101010101" pitchFamily="2" charset="-122"/>
                          <a:cs typeface="宋体" panose="02010600030101010101" pitchFamily="2" charset="-122"/>
                        </a:rPr>
                        <a:t>人工造林面积</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ts val="1405"/>
                        </a:lnSpc>
                      </a:pPr>
                      <a:r>
                        <a:rPr sz="1200" dirty="0">
                          <a:latin typeface="宋体" panose="02010600030101010101" pitchFamily="2" charset="-122"/>
                          <a:cs typeface="宋体" panose="02010600030101010101" pitchFamily="2" charset="-122"/>
                        </a:rPr>
                        <a:t>=152</a:t>
                      </a:r>
                      <a:r>
                        <a:rPr sz="1200" spc="-175" dirty="0">
                          <a:latin typeface="宋体" panose="02010600030101010101" pitchFamily="2" charset="-122"/>
                          <a:cs typeface="宋体" panose="02010600030101010101" pitchFamily="2" charset="-122"/>
                        </a:rPr>
                        <a:t> 亩</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ts val="1405"/>
                        </a:lnSpc>
                      </a:pPr>
                      <a:r>
                        <a:rPr sz="1200" spc="-25" dirty="0">
                          <a:latin typeface="宋体" panose="02010600030101010101" pitchFamily="2" charset="-122"/>
                          <a:cs typeface="宋体" panose="02010600030101010101" pitchFamily="2" charset="-122"/>
                        </a:rPr>
                        <a:t>152</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ts val="1405"/>
                        </a:lnSpc>
                      </a:pPr>
                      <a:r>
                        <a:rPr sz="1200" spc="-50" dirty="0">
                          <a:latin typeface="宋体" panose="02010600030101010101" pitchFamily="2" charset="-122"/>
                          <a:cs typeface="宋体" panose="02010600030101010101" pitchFamily="2" charset="-122"/>
                        </a:rPr>
                        <a:t>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405"/>
                        </a:lnSpc>
                      </a:pPr>
                      <a:r>
                        <a:rPr sz="1200" spc="-50" dirty="0">
                          <a:latin typeface="宋体" panose="02010600030101010101" pitchFamily="2" charset="-122"/>
                          <a:cs typeface="宋体" panose="02010600030101010101" pitchFamily="2" charset="-122"/>
                        </a:rPr>
                        <a:t>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vMerge="1">
                  <a:tcPr marL="0" marR="0" marT="11303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05"/>
                        </a:lnSpc>
                      </a:pPr>
                      <a:r>
                        <a:rPr sz="1100" spc="-10" dirty="0">
                          <a:latin typeface="宋体" panose="02010600030101010101" pitchFamily="2" charset="-122"/>
                          <a:cs typeface="宋体" panose="02010600030101010101" pitchFamily="2" charset="-122"/>
                        </a:rPr>
                        <a:t>退化林修复面积</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ts val="1400"/>
                        </a:lnSpc>
                      </a:pPr>
                      <a:r>
                        <a:rPr sz="1200" dirty="0">
                          <a:latin typeface="宋体" panose="02010600030101010101" pitchFamily="2" charset="-122"/>
                          <a:cs typeface="宋体" panose="02010600030101010101" pitchFamily="2" charset="-122"/>
                        </a:rPr>
                        <a:t>=3713</a:t>
                      </a:r>
                      <a:r>
                        <a:rPr sz="1200" spc="-175" dirty="0">
                          <a:latin typeface="宋体" panose="02010600030101010101" pitchFamily="2" charset="-122"/>
                          <a:cs typeface="宋体" panose="02010600030101010101" pitchFamily="2" charset="-122"/>
                        </a:rPr>
                        <a:t> 亩</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ts val="1400"/>
                        </a:lnSpc>
                      </a:pPr>
                      <a:r>
                        <a:rPr sz="1200" spc="-20" dirty="0">
                          <a:latin typeface="宋体" panose="02010600030101010101" pitchFamily="2" charset="-122"/>
                          <a:cs typeface="宋体" panose="02010600030101010101" pitchFamily="2" charset="-122"/>
                        </a:rPr>
                        <a:t>3713</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ts val="1400"/>
                        </a:lnSpc>
                      </a:pPr>
                      <a:r>
                        <a:rPr sz="1200" spc="-50" dirty="0">
                          <a:latin typeface="宋体" panose="02010600030101010101" pitchFamily="2" charset="-122"/>
                          <a:cs typeface="宋体" panose="02010600030101010101" pitchFamily="2" charset="-122"/>
                        </a:rPr>
                        <a:t>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400"/>
                        </a:lnSpc>
                      </a:pPr>
                      <a:r>
                        <a:rPr sz="1200" spc="-50" dirty="0">
                          <a:latin typeface="宋体" panose="02010600030101010101" pitchFamily="2" charset="-122"/>
                          <a:cs typeface="宋体" panose="02010600030101010101" pitchFamily="2" charset="-122"/>
                        </a:rPr>
                        <a:t>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rowSpan="2">
                  <a:txBody>
                    <a:bodyPr/>
                    <a:lstStyle/>
                    <a:p>
                      <a:pPr>
                        <a:lnSpc>
                          <a:spcPct val="100000"/>
                        </a:lnSpc>
                        <a:spcBef>
                          <a:spcPts val="370"/>
                        </a:spcBef>
                      </a:pPr>
                      <a:endParaRPr sz="1100">
                        <a:latin typeface="Times New Roman" panose="02020603050405020304"/>
                        <a:cs typeface="Times New Roman" panose="02020603050405020304"/>
                      </a:endParaRPr>
                    </a:p>
                    <a:p>
                      <a:pPr marL="661670">
                        <a:lnSpc>
                          <a:spcPct val="100000"/>
                        </a:lnSpc>
                        <a:spcBef>
                          <a:spcPts val="5"/>
                        </a:spcBef>
                      </a:pPr>
                      <a:r>
                        <a:rPr sz="1100" spc="-15" dirty="0">
                          <a:latin typeface="宋体" panose="02010600030101010101" pitchFamily="2" charset="-122"/>
                          <a:cs typeface="宋体" panose="02010600030101010101" pitchFamily="2" charset="-122"/>
                        </a:rPr>
                        <a:t>质量指标</a:t>
                      </a:r>
                      <a:endParaRPr sz="1100">
                        <a:latin typeface="宋体" panose="02010600030101010101" pitchFamily="2" charset="-122"/>
                        <a:cs typeface="宋体" panose="02010600030101010101" pitchFamily="2" charset="-122"/>
                      </a:endParaRPr>
                    </a:p>
                  </a:txBody>
                  <a:tcPr marL="0" marR="0" marT="4699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05"/>
                        </a:lnSpc>
                      </a:pPr>
                      <a:r>
                        <a:rPr sz="1100" spc="-10" dirty="0">
                          <a:latin typeface="宋体" panose="02010600030101010101" pitchFamily="2" charset="-122"/>
                          <a:cs typeface="宋体" panose="02010600030101010101" pitchFamily="2" charset="-122"/>
                        </a:rPr>
                        <a:t>造林成活率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ts val="1400"/>
                        </a:lnSpc>
                      </a:pPr>
                      <a:r>
                        <a:rPr sz="1200" spc="-20" dirty="0">
                          <a:latin typeface="宋体" panose="02010600030101010101" pitchFamily="2" charset="-122"/>
                          <a:cs typeface="宋体" panose="02010600030101010101" pitchFamily="2" charset="-122"/>
                        </a:rPr>
                        <a:t>≥90%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ts val="1400"/>
                        </a:lnSpc>
                      </a:pPr>
                      <a:r>
                        <a:rPr sz="1200" spc="-25" dirty="0">
                          <a:latin typeface="宋体" panose="02010600030101010101" pitchFamily="2" charset="-122"/>
                          <a:cs typeface="宋体" panose="02010600030101010101" pitchFamily="2" charset="-122"/>
                        </a:rPr>
                        <a:t>90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ts val="1400"/>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400"/>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409575">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vMerge="1">
                  <a:tcPr marL="0" marR="0" marT="4699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235"/>
                        </a:lnSpc>
                      </a:pPr>
                      <a:r>
                        <a:rPr sz="1100" spc="-10" dirty="0">
                          <a:latin typeface="宋体" panose="02010600030101010101" pitchFamily="2" charset="-122"/>
                          <a:cs typeface="宋体" panose="02010600030101010101" pitchFamily="2" charset="-122"/>
                        </a:rPr>
                        <a:t>退化林修复质量验</a:t>
                      </a:r>
                      <a:endParaRPr sz="1100">
                        <a:latin typeface="宋体" panose="02010600030101010101" pitchFamily="2" charset="-122"/>
                        <a:cs typeface="宋体" panose="02010600030101010101" pitchFamily="2" charset="-122"/>
                      </a:endParaRPr>
                    </a:p>
                    <a:p>
                      <a:pPr marR="54610" algn="r">
                        <a:lnSpc>
                          <a:spcPct val="100000"/>
                        </a:lnSpc>
                        <a:spcBef>
                          <a:spcPts val="255"/>
                        </a:spcBef>
                      </a:pPr>
                      <a:r>
                        <a:rPr sz="1100" spc="-15" dirty="0">
                          <a:latin typeface="宋体" panose="02010600030101010101" pitchFamily="2" charset="-122"/>
                          <a:cs typeface="宋体" panose="02010600030101010101" pitchFamily="2" charset="-122"/>
                        </a:rPr>
                        <a:t>收合格率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ct val="100000"/>
                        </a:lnSpc>
                        <a:spcBef>
                          <a:spcPts val="715"/>
                        </a:spcBef>
                      </a:pPr>
                      <a:r>
                        <a:rPr sz="1200" spc="-20" dirty="0">
                          <a:latin typeface="宋体" panose="02010600030101010101" pitchFamily="2" charset="-122"/>
                          <a:cs typeface="宋体" panose="02010600030101010101" pitchFamily="2" charset="-122"/>
                        </a:rPr>
                        <a:t>≥95%</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ct val="100000"/>
                        </a:lnSpc>
                        <a:spcBef>
                          <a:spcPts val="715"/>
                        </a:spcBef>
                      </a:pPr>
                      <a:r>
                        <a:rPr sz="1200" spc="-25" dirty="0">
                          <a:latin typeface="宋体" panose="02010600030101010101" pitchFamily="2" charset="-122"/>
                          <a:cs typeface="宋体" panose="02010600030101010101" pitchFamily="2" charset="-122"/>
                        </a:rPr>
                        <a:t>95</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715"/>
                        </a:spcBef>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15"/>
                        </a:spcBef>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4191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40"/>
                        </a:spcBef>
                      </a:pPr>
                      <a:r>
                        <a:rPr sz="1100" spc="-15" dirty="0">
                          <a:latin typeface="宋体" panose="02010600030101010101" pitchFamily="2" charset="-122"/>
                          <a:cs typeface="宋体" panose="02010600030101010101" pitchFamily="2" charset="-122"/>
                        </a:rPr>
                        <a:t>时效指标</a:t>
                      </a:r>
                      <a:endParaRPr sz="1100">
                        <a:latin typeface="宋体" panose="02010600030101010101" pitchFamily="2" charset="-122"/>
                        <a:cs typeface="宋体" panose="02010600030101010101" pitchFamily="2" charset="-122"/>
                      </a:endParaRPr>
                    </a:p>
                  </a:txBody>
                  <a:tcPr marL="0" marR="0" marT="939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235"/>
                        </a:lnSpc>
                      </a:pPr>
                      <a:r>
                        <a:rPr sz="1100" spc="-10" dirty="0">
                          <a:latin typeface="宋体" panose="02010600030101010101" pitchFamily="2" charset="-122"/>
                          <a:cs typeface="宋体" panose="02010600030101010101" pitchFamily="2" charset="-122"/>
                        </a:rPr>
                        <a:t>年底建设项目完成</a:t>
                      </a:r>
                      <a:endParaRPr sz="1100">
                        <a:latin typeface="宋体" panose="02010600030101010101" pitchFamily="2" charset="-122"/>
                        <a:cs typeface="宋体" panose="02010600030101010101" pitchFamily="2" charset="-122"/>
                      </a:endParaRPr>
                    </a:p>
                    <a:p>
                      <a:pPr marR="53975" algn="r">
                        <a:lnSpc>
                          <a:spcPct val="100000"/>
                        </a:lnSpc>
                        <a:spcBef>
                          <a:spcPts val="330"/>
                        </a:spcBef>
                      </a:pPr>
                      <a:r>
                        <a:rPr sz="1100" spc="-50" dirty="0">
                          <a:latin typeface="宋体" panose="02010600030101010101" pitchFamily="2" charset="-122"/>
                          <a:cs typeface="宋体" panose="02010600030101010101" pitchFamily="2" charset="-122"/>
                        </a:rPr>
                        <a:t>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ct val="100000"/>
                        </a:lnSpc>
                        <a:spcBef>
                          <a:spcPts val="715"/>
                        </a:spcBef>
                      </a:pPr>
                      <a:r>
                        <a:rPr sz="1200" spc="-10" dirty="0">
                          <a:latin typeface="宋体" panose="02010600030101010101" pitchFamily="2" charset="-122"/>
                          <a:cs typeface="宋体" panose="02010600030101010101" pitchFamily="2" charset="-122"/>
                        </a:rPr>
                        <a:t>=100%</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ct val="100000"/>
                        </a:lnSpc>
                        <a:spcBef>
                          <a:spcPts val="715"/>
                        </a:spcBef>
                      </a:pPr>
                      <a:r>
                        <a:rPr sz="1200" spc="-25" dirty="0">
                          <a:latin typeface="宋体" panose="02010600030101010101" pitchFamily="2" charset="-122"/>
                          <a:cs typeface="宋体" panose="02010600030101010101" pitchFamily="2" charset="-122"/>
                        </a:rPr>
                        <a:t>100</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715"/>
                        </a:spcBef>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15"/>
                        </a:spcBef>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62865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spcBef>
                          <a:spcPts val="295"/>
                        </a:spcBef>
                      </a:pPr>
                      <a:endParaRPr sz="1100">
                        <a:latin typeface="Times New Roman" panose="02020603050405020304"/>
                        <a:cs typeface="Times New Roman" panose="02020603050405020304"/>
                      </a:endParaRPr>
                    </a:p>
                    <a:p>
                      <a:pPr marR="54610" algn="r">
                        <a:lnSpc>
                          <a:spcPct val="100000"/>
                        </a:lnSpc>
                        <a:spcBef>
                          <a:spcPts val="5"/>
                        </a:spcBef>
                      </a:pPr>
                      <a:r>
                        <a:rPr sz="1100" spc="-15" dirty="0">
                          <a:latin typeface="宋体" panose="02010600030101010101" pitchFamily="2" charset="-122"/>
                          <a:cs typeface="宋体" panose="02010600030101010101" pitchFamily="2" charset="-122"/>
                        </a:rPr>
                        <a:t>成本指标</a:t>
                      </a:r>
                      <a:endParaRPr sz="1100">
                        <a:latin typeface="宋体" panose="02010600030101010101" pitchFamily="2" charset="-122"/>
                        <a:cs typeface="宋体" panose="02010600030101010101" pitchFamily="2" charset="-122"/>
                      </a:endParaRPr>
                    </a:p>
                  </a:txBody>
                  <a:tcPr marL="0" marR="0" marT="3746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spcBef>
                          <a:spcPts val="295"/>
                        </a:spcBef>
                      </a:pPr>
                      <a:endParaRPr sz="1100">
                        <a:latin typeface="Times New Roman" panose="02020603050405020304"/>
                        <a:cs typeface="Times New Roman" panose="02020603050405020304"/>
                      </a:endParaRPr>
                    </a:p>
                    <a:p>
                      <a:pPr marR="54610" algn="r">
                        <a:lnSpc>
                          <a:spcPct val="100000"/>
                        </a:lnSpc>
                        <a:spcBef>
                          <a:spcPts val="5"/>
                        </a:spcBef>
                      </a:pPr>
                      <a:r>
                        <a:rPr sz="1100" spc="-10" dirty="0">
                          <a:latin typeface="宋体" panose="02010600030101010101" pitchFamily="2" charset="-122"/>
                          <a:cs typeface="宋体" panose="02010600030101010101" pitchFamily="2" charset="-122"/>
                        </a:rPr>
                        <a:t>经济成本指标</a:t>
                      </a:r>
                      <a:endParaRPr sz="1100">
                        <a:latin typeface="宋体" panose="02010600030101010101" pitchFamily="2" charset="-122"/>
                        <a:cs typeface="宋体" panose="02010600030101010101" pitchFamily="2" charset="-122"/>
                      </a:endParaRPr>
                    </a:p>
                  </a:txBody>
                  <a:tcPr marL="0" marR="0" marT="3746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235"/>
                        </a:lnSpc>
                      </a:pPr>
                      <a:r>
                        <a:rPr sz="1100" spc="-10" dirty="0">
                          <a:latin typeface="宋体" panose="02010600030101010101" pitchFamily="2" charset="-122"/>
                          <a:cs typeface="宋体" panose="02010600030101010101" pitchFamily="2" charset="-122"/>
                        </a:rPr>
                        <a:t>退化林抚育修复平</a:t>
                      </a:r>
                      <a:endParaRPr sz="1100">
                        <a:latin typeface="宋体" panose="02010600030101010101" pitchFamily="2" charset="-122"/>
                        <a:cs typeface="宋体" panose="02010600030101010101" pitchFamily="2" charset="-122"/>
                      </a:endParaRPr>
                    </a:p>
                    <a:p>
                      <a:pPr marR="59690" algn="r">
                        <a:lnSpc>
                          <a:spcPct val="100000"/>
                        </a:lnSpc>
                        <a:spcBef>
                          <a:spcPts val="330"/>
                        </a:spcBef>
                      </a:pPr>
                      <a:r>
                        <a:rPr sz="1100" dirty="0">
                          <a:latin typeface="宋体" panose="02010600030101010101" pitchFamily="2" charset="-122"/>
                          <a:cs typeface="宋体" panose="02010600030101010101" pitchFamily="2" charset="-122"/>
                        </a:rPr>
                        <a:t>均投资金额（</a:t>
                      </a:r>
                      <a:r>
                        <a:rPr sz="1100" spc="-25" dirty="0">
                          <a:latin typeface="宋体" panose="02010600030101010101" pitchFamily="2" charset="-122"/>
                          <a:cs typeface="宋体" panose="02010600030101010101" pitchFamily="2" charset="-122"/>
                        </a:rPr>
                        <a:t>元/</a:t>
                      </a:r>
                      <a:endParaRPr sz="1100">
                        <a:latin typeface="宋体" panose="02010600030101010101" pitchFamily="2" charset="-122"/>
                        <a:cs typeface="宋体" panose="02010600030101010101" pitchFamily="2" charset="-122"/>
                      </a:endParaRPr>
                    </a:p>
                    <a:p>
                      <a:pPr marR="54610" algn="r">
                        <a:lnSpc>
                          <a:spcPct val="100000"/>
                        </a:lnSpc>
                        <a:spcBef>
                          <a:spcPts val="330"/>
                        </a:spcBef>
                      </a:pPr>
                      <a:r>
                        <a:rPr sz="1100" dirty="0">
                          <a:latin typeface="宋体" panose="02010600030101010101" pitchFamily="2" charset="-122"/>
                          <a:cs typeface="宋体" panose="02010600030101010101" pitchFamily="2" charset="-122"/>
                        </a:rPr>
                        <a:t>亩</a:t>
                      </a:r>
                      <a:r>
                        <a:rPr sz="1100" spc="-50" dirty="0">
                          <a:latin typeface="宋体" panose="02010600030101010101" pitchFamily="2" charset="-122"/>
                          <a:cs typeface="宋体" panose="02010600030101010101" pitchFamily="2" charset="-122"/>
                        </a:rPr>
                        <a:t>）</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nSpc>
                          <a:spcPct val="100000"/>
                        </a:lnSpc>
                        <a:spcBef>
                          <a:spcPts val="155"/>
                        </a:spcBef>
                      </a:pPr>
                      <a:endParaRPr sz="1200">
                        <a:latin typeface="Times New Roman" panose="02020603050405020304"/>
                        <a:cs typeface="Times New Roman" panose="02020603050405020304"/>
                      </a:endParaRPr>
                    </a:p>
                    <a:p>
                      <a:pPr marL="1710690">
                        <a:lnSpc>
                          <a:spcPct val="100000"/>
                        </a:lnSpc>
                        <a:spcBef>
                          <a:spcPts val="5"/>
                        </a:spcBef>
                      </a:pPr>
                      <a:r>
                        <a:rPr sz="1200" dirty="0">
                          <a:latin typeface="宋体" panose="02010600030101010101" pitchFamily="2" charset="-122"/>
                          <a:cs typeface="宋体" panose="02010600030101010101" pitchFamily="2" charset="-122"/>
                        </a:rPr>
                        <a:t>=1100</a:t>
                      </a:r>
                      <a:r>
                        <a:rPr sz="1200" spc="-90" dirty="0">
                          <a:latin typeface="宋体" panose="02010600030101010101" pitchFamily="2" charset="-122"/>
                          <a:cs typeface="宋体" panose="02010600030101010101" pitchFamily="2" charset="-122"/>
                        </a:rPr>
                        <a:t> 元/亩</a:t>
                      </a:r>
                      <a:endParaRPr sz="1200">
                        <a:latin typeface="宋体" panose="02010600030101010101" pitchFamily="2" charset="-122"/>
                        <a:cs typeface="宋体" panose="02010600030101010101" pitchFamily="2" charset="-122"/>
                      </a:endParaRPr>
                    </a:p>
                  </a:txBody>
                  <a:tcPr marL="0" marR="0" marT="1968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nSpc>
                          <a:spcPct val="100000"/>
                        </a:lnSpc>
                        <a:spcBef>
                          <a:spcPts val="155"/>
                        </a:spcBef>
                      </a:pPr>
                      <a:endParaRPr sz="1200">
                        <a:latin typeface="Times New Roman" panose="02020603050405020304"/>
                        <a:cs typeface="Times New Roman" panose="02020603050405020304"/>
                      </a:endParaRPr>
                    </a:p>
                    <a:p>
                      <a:pPr marR="54610" algn="r">
                        <a:lnSpc>
                          <a:spcPct val="100000"/>
                        </a:lnSpc>
                        <a:spcBef>
                          <a:spcPts val="5"/>
                        </a:spcBef>
                      </a:pPr>
                      <a:r>
                        <a:rPr sz="1200" spc="-20" dirty="0">
                          <a:latin typeface="宋体" panose="02010600030101010101" pitchFamily="2" charset="-122"/>
                          <a:cs typeface="宋体" panose="02010600030101010101" pitchFamily="2" charset="-122"/>
                        </a:rPr>
                        <a:t>1100</a:t>
                      </a:r>
                      <a:endParaRPr sz="1200">
                        <a:latin typeface="宋体" panose="02010600030101010101" pitchFamily="2" charset="-122"/>
                        <a:cs typeface="宋体" panose="02010600030101010101" pitchFamily="2" charset="-122"/>
                      </a:endParaRPr>
                    </a:p>
                  </a:txBody>
                  <a:tcPr marL="0" marR="0" marT="1968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spcBef>
                          <a:spcPts val="155"/>
                        </a:spcBef>
                      </a:pPr>
                      <a:endParaRPr sz="1200">
                        <a:latin typeface="Times New Roman" panose="02020603050405020304"/>
                        <a:cs typeface="Times New Roman" panose="02020603050405020304"/>
                      </a:endParaRPr>
                    </a:p>
                    <a:p>
                      <a:pPr marR="53975" algn="r">
                        <a:lnSpc>
                          <a:spcPct val="100000"/>
                        </a:lnSpc>
                        <a:spcBef>
                          <a:spcPts val="5"/>
                        </a:spcBef>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1968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spcBef>
                          <a:spcPts val="155"/>
                        </a:spcBef>
                      </a:pPr>
                      <a:endParaRPr sz="1200">
                        <a:latin typeface="Times New Roman" panose="02020603050405020304"/>
                        <a:cs typeface="Times New Roman" panose="02020603050405020304"/>
                      </a:endParaRPr>
                    </a:p>
                    <a:p>
                      <a:pPr marR="54610" algn="r">
                        <a:lnSpc>
                          <a:spcPct val="100000"/>
                        </a:lnSpc>
                        <a:spcBef>
                          <a:spcPts val="5"/>
                        </a:spcBef>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1968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rowSpan="2">
                  <a:txBody>
                    <a:bodyPr/>
                    <a:lstStyle/>
                    <a:p>
                      <a:pPr>
                        <a:lnSpc>
                          <a:spcPct val="100000"/>
                        </a:lnSpc>
                        <a:spcBef>
                          <a:spcPts val="370"/>
                        </a:spcBef>
                      </a:pPr>
                      <a:endParaRPr sz="1100">
                        <a:latin typeface="Times New Roman" panose="02020603050405020304"/>
                        <a:cs typeface="Times New Roman" panose="02020603050405020304"/>
                      </a:endParaRPr>
                    </a:p>
                    <a:p>
                      <a:pPr marL="652145">
                        <a:lnSpc>
                          <a:spcPct val="100000"/>
                        </a:lnSpc>
                        <a:spcBef>
                          <a:spcPts val="5"/>
                        </a:spcBef>
                      </a:pPr>
                      <a:r>
                        <a:rPr sz="1100" spc="-15" dirty="0">
                          <a:latin typeface="宋体" panose="02010600030101010101" pitchFamily="2" charset="-122"/>
                          <a:cs typeface="宋体" panose="02010600030101010101" pitchFamily="2" charset="-122"/>
                        </a:rPr>
                        <a:t>效益指标</a:t>
                      </a:r>
                      <a:endParaRPr sz="1100">
                        <a:latin typeface="宋体" panose="02010600030101010101" pitchFamily="2" charset="-122"/>
                        <a:cs typeface="宋体" panose="02010600030101010101" pitchFamily="2" charset="-122"/>
                      </a:endParaRPr>
                    </a:p>
                  </a:txBody>
                  <a:tcPr marL="0" marR="0" marT="4699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0" dirty="0">
                          <a:latin typeface="宋体" panose="02010600030101010101" pitchFamily="2" charset="-122"/>
                          <a:cs typeface="宋体" panose="02010600030101010101" pitchFamily="2" charset="-122"/>
                        </a:rPr>
                        <a:t>社会效益指标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0" dirty="0">
                          <a:latin typeface="宋体" panose="02010600030101010101" pitchFamily="2" charset="-122"/>
                          <a:cs typeface="宋体" panose="02010600030101010101" pitchFamily="2" charset="-122"/>
                        </a:rPr>
                        <a:t>带动就业人数</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ts val="1405"/>
                        </a:lnSpc>
                      </a:pPr>
                      <a:r>
                        <a:rPr sz="1200" dirty="0">
                          <a:latin typeface="宋体" panose="02010600030101010101" pitchFamily="2" charset="-122"/>
                          <a:cs typeface="宋体" panose="02010600030101010101" pitchFamily="2" charset="-122"/>
                        </a:rPr>
                        <a:t>≥246</a:t>
                      </a:r>
                      <a:r>
                        <a:rPr sz="1200" spc="-175" dirty="0">
                          <a:latin typeface="宋体" panose="02010600030101010101" pitchFamily="2" charset="-122"/>
                          <a:cs typeface="宋体" panose="02010600030101010101" pitchFamily="2" charset="-122"/>
                        </a:rPr>
                        <a:t> 个</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ts val="1405"/>
                        </a:lnSpc>
                      </a:pPr>
                      <a:r>
                        <a:rPr sz="1200" spc="-25" dirty="0">
                          <a:latin typeface="宋体" panose="02010600030101010101" pitchFamily="2" charset="-122"/>
                          <a:cs typeface="宋体" panose="02010600030101010101" pitchFamily="2" charset="-122"/>
                        </a:rPr>
                        <a:t>246</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ts val="1405"/>
                        </a:lnSpc>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405"/>
                        </a:lnSpc>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409575">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vMerge="1">
                  <a:tcPr marL="0" marR="0" marT="4699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660"/>
                        </a:spcBef>
                      </a:pPr>
                      <a:r>
                        <a:rPr sz="1100" spc="-10" dirty="0">
                          <a:latin typeface="宋体" panose="02010600030101010101" pitchFamily="2" charset="-122"/>
                          <a:cs typeface="宋体" panose="02010600030101010101" pitchFamily="2" charset="-122"/>
                        </a:rPr>
                        <a:t>生态效益指标</a:t>
                      </a:r>
                      <a:endParaRPr sz="1100">
                        <a:latin typeface="宋体" panose="02010600030101010101" pitchFamily="2" charset="-122"/>
                        <a:cs typeface="宋体" panose="02010600030101010101" pitchFamily="2" charset="-122"/>
                      </a:endParaRPr>
                    </a:p>
                  </a:txBody>
                  <a:tcPr marL="0" marR="0" marT="838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235"/>
                        </a:lnSpc>
                      </a:pPr>
                      <a:r>
                        <a:rPr sz="1100" spc="-10" dirty="0">
                          <a:latin typeface="宋体" panose="02010600030101010101" pitchFamily="2" charset="-122"/>
                          <a:cs typeface="宋体" panose="02010600030101010101" pitchFamily="2" charset="-122"/>
                        </a:rPr>
                        <a:t>区域生态系统功能</a:t>
                      </a:r>
                      <a:endParaRPr sz="1100">
                        <a:latin typeface="宋体" panose="02010600030101010101" pitchFamily="2" charset="-122"/>
                        <a:cs typeface="宋体" panose="02010600030101010101" pitchFamily="2" charset="-122"/>
                      </a:endParaRPr>
                    </a:p>
                    <a:p>
                      <a:pPr marR="54610" algn="r">
                        <a:lnSpc>
                          <a:spcPct val="100000"/>
                        </a:lnSpc>
                        <a:spcBef>
                          <a:spcPts val="255"/>
                        </a:spcBef>
                      </a:pPr>
                      <a:r>
                        <a:rPr sz="1100" spc="-20" dirty="0">
                          <a:latin typeface="宋体" panose="02010600030101010101" pitchFamily="2" charset="-122"/>
                          <a:cs typeface="宋体" panose="02010600030101010101" pitchFamily="2" charset="-122"/>
                        </a:rPr>
                        <a:t>的作用</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1215390">
                        <a:lnSpc>
                          <a:spcPct val="100000"/>
                        </a:lnSpc>
                        <a:spcBef>
                          <a:spcPts val="635"/>
                        </a:spcBef>
                      </a:pPr>
                      <a:r>
                        <a:rPr sz="1200" spc="-10" dirty="0">
                          <a:latin typeface="宋体" panose="02010600030101010101" pitchFamily="2" charset="-122"/>
                          <a:cs typeface="宋体" panose="02010600030101010101" pitchFamily="2" charset="-122"/>
                        </a:rPr>
                        <a:t>=明显改善明显改善</a:t>
                      </a:r>
                      <a:endParaRPr sz="1200">
                        <a:latin typeface="宋体" panose="02010600030101010101" pitchFamily="2" charset="-122"/>
                        <a:cs typeface="宋体" panose="02010600030101010101" pitchFamily="2" charset="-122"/>
                      </a:endParaRPr>
                    </a:p>
                  </a:txBody>
                  <a:tcPr marL="0" marR="0" marT="806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ct val="100000"/>
                        </a:lnSpc>
                        <a:spcBef>
                          <a:spcPts val="635"/>
                        </a:spcBef>
                      </a:pPr>
                      <a:r>
                        <a:rPr sz="1200" spc="-15" dirty="0">
                          <a:latin typeface="宋体" panose="02010600030101010101" pitchFamily="2" charset="-122"/>
                          <a:cs typeface="宋体" panose="02010600030101010101" pitchFamily="2" charset="-122"/>
                        </a:rPr>
                        <a:t>明显改善</a:t>
                      </a:r>
                      <a:endParaRPr sz="1200">
                        <a:latin typeface="宋体" panose="02010600030101010101" pitchFamily="2" charset="-122"/>
                        <a:cs typeface="宋体" panose="02010600030101010101" pitchFamily="2" charset="-122"/>
                      </a:endParaRPr>
                    </a:p>
                  </a:txBody>
                  <a:tcPr marL="0" marR="0" marT="806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635"/>
                        </a:spcBef>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806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635"/>
                        </a:spcBef>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806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4191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40"/>
                        </a:spcBef>
                      </a:pPr>
                      <a:r>
                        <a:rPr sz="1100" spc="-10" dirty="0">
                          <a:latin typeface="宋体" panose="02010600030101010101" pitchFamily="2" charset="-122"/>
                          <a:cs typeface="宋体" panose="02010600030101010101" pitchFamily="2" charset="-122"/>
                        </a:rPr>
                        <a:t>满意度指标</a:t>
                      </a:r>
                      <a:endParaRPr sz="1100">
                        <a:latin typeface="宋体" panose="02010600030101010101" pitchFamily="2" charset="-122"/>
                        <a:cs typeface="宋体" panose="02010600030101010101" pitchFamily="2" charset="-122"/>
                      </a:endParaRPr>
                    </a:p>
                  </a:txBody>
                  <a:tcPr marL="0" marR="0" marT="939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5245" algn="r">
                        <a:lnSpc>
                          <a:spcPts val="1235"/>
                        </a:lnSpc>
                      </a:pPr>
                      <a:r>
                        <a:rPr sz="1100" spc="-10" dirty="0">
                          <a:latin typeface="宋体" panose="02010600030101010101" pitchFamily="2" charset="-122"/>
                          <a:cs typeface="宋体" panose="02010600030101010101" pitchFamily="2" charset="-122"/>
                        </a:rPr>
                        <a:t>服务对象满意度指</a:t>
                      </a:r>
                      <a:endParaRPr sz="1100">
                        <a:latin typeface="宋体" panose="02010600030101010101" pitchFamily="2" charset="-122"/>
                        <a:cs typeface="宋体" panose="02010600030101010101" pitchFamily="2" charset="-122"/>
                      </a:endParaRPr>
                    </a:p>
                    <a:p>
                      <a:pPr marR="53975" algn="r">
                        <a:lnSpc>
                          <a:spcPct val="100000"/>
                        </a:lnSpc>
                        <a:spcBef>
                          <a:spcPts val="330"/>
                        </a:spcBef>
                      </a:pPr>
                      <a:r>
                        <a:rPr sz="1100" spc="-50" dirty="0">
                          <a:latin typeface="宋体" panose="02010600030101010101" pitchFamily="2" charset="-122"/>
                          <a:cs typeface="宋体" panose="02010600030101010101" pitchFamily="2" charset="-122"/>
                        </a:rPr>
                        <a:t>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235"/>
                        </a:lnSpc>
                      </a:pPr>
                      <a:r>
                        <a:rPr sz="1100" spc="-10" dirty="0">
                          <a:latin typeface="宋体" panose="02010600030101010101" pitchFamily="2" charset="-122"/>
                          <a:cs typeface="宋体" panose="02010600030101010101" pitchFamily="2" charset="-122"/>
                        </a:rPr>
                        <a:t>社会群众对项目实</a:t>
                      </a:r>
                      <a:endParaRPr sz="1100">
                        <a:latin typeface="宋体" panose="02010600030101010101" pitchFamily="2" charset="-122"/>
                        <a:cs typeface="宋体" panose="02010600030101010101" pitchFamily="2" charset="-122"/>
                      </a:endParaRPr>
                    </a:p>
                    <a:p>
                      <a:pPr marR="54610" algn="r">
                        <a:lnSpc>
                          <a:spcPct val="100000"/>
                        </a:lnSpc>
                        <a:spcBef>
                          <a:spcPts val="330"/>
                        </a:spcBef>
                      </a:pPr>
                      <a:r>
                        <a:rPr sz="1100" spc="-10" dirty="0">
                          <a:latin typeface="宋体" panose="02010600030101010101" pitchFamily="2" charset="-122"/>
                          <a:cs typeface="宋体" panose="02010600030101010101" pitchFamily="2" charset="-122"/>
                        </a:rPr>
                        <a:t>施的满意度</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ct val="100000"/>
                        </a:lnSpc>
                        <a:spcBef>
                          <a:spcPts val="715"/>
                        </a:spcBef>
                      </a:pPr>
                      <a:r>
                        <a:rPr sz="1200" spc="-20" dirty="0">
                          <a:latin typeface="宋体" panose="02010600030101010101" pitchFamily="2" charset="-122"/>
                          <a:cs typeface="宋体" panose="02010600030101010101" pitchFamily="2" charset="-122"/>
                        </a:rPr>
                        <a:t>≥90%</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ct val="100000"/>
                        </a:lnSpc>
                        <a:spcBef>
                          <a:spcPts val="715"/>
                        </a:spcBef>
                      </a:pPr>
                      <a:r>
                        <a:rPr sz="1200" spc="-25" dirty="0">
                          <a:latin typeface="宋体" panose="02010600030101010101" pitchFamily="2" charset="-122"/>
                          <a:cs typeface="宋体" panose="02010600030101010101" pitchFamily="2" charset="-122"/>
                        </a:rPr>
                        <a:t>90</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715"/>
                        </a:spcBef>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15"/>
                        </a:spcBef>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gridSpan="7">
                  <a:txBody>
                    <a:bodyPr/>
                    <a:lstStyle/>
                    <a:p>
                      <a:pPr algn="ctr">
                        <a:lnSpc>
                          <a:spcPts val="1405"/>
                        </a:lnSpc>
                      </a:pPr>
                      <a:r>
                        <a:rPr sz="1200" dirty="0">
                          <a:latin typeface="宋体" panose="02010600030101010101" pitchFamily="2" charset="-122"/>
                          <a:cs typeface="宋体" panose="02010600030101010101" pitchFamily="2" charset="-122"/>
                        </a:rPr>
                        <a:t>总分值、评价总分 </a:t>
                      </a:r>
                      <a:r>
                        <a:rPr sz="1200" spc="-25" dirty="0">
                          <a:latin typeface="宋体" panose="02010600030101010101" pitchFamily="2" charset="-122"/>
                          <a:cs typeface="宋体" panose="02010600030101010101" pitchFamily="2" charset="-122"/>
                        </a:rPr>
                        <a:t>(S)</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gridSpan="3">
                  <a:txBody>
                    <a:bodyPr/>
                    <a:lstStyle/>
                    <a:p>
                      <a:pPr marL="8890" algn="ctr">
                        <a:lnSpc>
                          <a:spcPts val="1405"/>
                        </a:lnSpc>
                      </a:pPr>
                      <a:r>
                        <a:rPr sz="1200" spc="-25" dirty="0">
                          <a:latin typeface="宋体" panose="02010600030101010101" pitchFamily="2" charset="-122"/>
                          <a:cs typeface="宋体" panose="02010600030101010101" pitchFamily="2" charset="-122"/>
                        </a:rPr>
                        <a:t>90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r>
              <a:tr h="228600">
                <a:tc gridSpan="2">
                  <a:txBody>
                    <a:bodyPr/>
                    <a:lstStyle/>
                    <a:p>
                      <a:pPr marL="8890" algn="ctr">
                        <a:lnSpc>
                          <a:spcPts val="1405"/>
                        </a:lnSpc>
                      </a:pPr>
                      <a:r>
                        <a:rPr sz="1200" spc="-15" dirty="0">
                          <a:latin typeface="宋体" panose="02010600030101010101" pitchFamily="2" charset="-122"/>
                          <a:cs typeface="宋体" panose="02010600030101010101" pitchFamily="2" charset="-122"/>
                        </a:rPr>
                        <a:t>评价等级</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8">
                  <a:txBody>
                    <a:bodyPr/>
                    <a:lstStyle/>
                    <a:p>
                      <a:pPr marL="18415" algn="ctr">
                        <a:lnSpc>
                          <a:spcPts val="1405"/>
                        </a:lnSpc>
                      </a:pPr>
                      <a:r>
                        <a:rPr sz="1200" dirty="0">
                          <a:latin typeface="宋体" panose="02010600030101010101" pitchFamily="2" charset="-122"/>
                          <a:cs typeface="宋体" panose="02010600030101010101" pitchFamily="2" charset="-122"/>
                        </a:rPr>
                        <a:t>优</a:t>
                      </a:r>
                      <a:r>
                        <a:rPr sz="1200" spc="-10" dirty="0">
                          <a:latin typeface="宋体" panose="02010600030101010101" pitchFamily="2" charset="-122"/>
                          <a:cs typeface="宋体" panose="02010600030101010101" pitchFamily="2" charset="-122"/>
                        </a:rPr>
                        <a:t>（S≧90）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409575">
                <a:tc gridSpan="2">
                  <a:txBody>
                    <a:bodyPr/>
                    <a:lstStyle/>
                    <a:p>
                      <a:pPr marR="44450" algn="r">
                        <a:lnSpc>
                          <a:spcPts val="1235"/>
                        </a:lnSpc>
                      </a:pPr>
                      <a:r>
                        <a:rPr sz="1100" dirty="0">
                          <a:latin typeface="宋体" panose="02010600030101010101" pitchFamily="2" charset="-122"/>
                          <a:cs typeface="宋体" panose="02010600030101010101" pitchFamily="2" charset="-122"/>
                        </a:rPr>
                        <a:t>问题与建议（</a:t>
                      </a:r>
                      <a:r>
                        <a:rPr sz="1100" spc="-25" dirty="0">
                          <a:latin typeface="宋体" panose="02010600030101010101" pitchFamily="2" charset="-122"/>
                          <a:cs typeface="宋体" panose="02010600030101010101" pitchFamily="2" charset="-122"/>
                        </a:rPr>
                        <a:t>每条问题和建议不少于 30</a:t>
                      </a:r>
                      <a:endParaRPr sz="1100">
                        <a:latin typeface="宋体" panose="02010600030101010101" pitchFamily="2" charset="-122"/>
                        <a:cs typeface="宋体" panose="02010600030101010101" pitchFamily="2" charset="-122"/>
                      </a:endParaRPr>
                    </a:p>
                    <a:p>
                      <a:pPr marR="54610" algn="r">
                        <a:lnSpc>
                          <a:spcPct val="100000"/>
                        </a:lnSpc>
                        <a:spcBef>
                          <a:spcPts val="330"/>
                        </a:spcBef>
                      </a:pPr>
                      <a:r>
                        <a:rPr sz="1100" dirty="0">
                          <a:latin typeface="宋体" panose="02010600030101010101" pitchFamily="2" charset="-122"/>
                          <a:cs typeface="宋体" panose="02010600030101010101" pitchFamily="2" charset="-122"/>
                        </a:rPr>
                        <a:t>个字</a:t>
                      </a:r>
                      <a:r>
                        <a:rPr sz="1100" spc="-50" dirty="0">
                          <a:latin typeface="宋体" panose="02010600030101010101" pitchFamily="2" charset="-122"/>
                          <a:cs typeface="宋体" panose="02010600030101010101" pitchFamily="2" charset="-122"/>
                        </a:rPr>
                        <a:t>）</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2">
                  <a:txBody>
                    <a:bodyPr/>
                    <a:lstStyle/>
                    <a:p>
                      <a:pPr marL="18415" algn="ctr">
                        <a:lnSpc>
                          <a:spcPct val="100000"/>
                        </a:lnSpc>
                        <a:spcBef>
                          <a:spcPts val="740"/>
                        </a:spcBef>
                      </a:pPr>
                      <a:r>
                        <a:rPr sz="1100" spc="-15" dirty="0">
                          <a:latin typeface="宋体" panose="02010600030101010101" pitchFamily="2" charset="-122"/>
                          <a:cs typeface="宋体" panose="02010600030101010101" pitchFamily="2" charset="-122"/>
                        </a:rPr>
                        <a:t>问题类型</a:t>
                      </a:r>
                      <a:endParaRPr sz="1100">
                        <a:latin typeface="宋体" panose="02010600030101010101" pitchFamily="2" charset="-122"/>
                        <a:cs typeface="宋体" panose="02010600030101010101" pitchFamily="2" charset="-122"/>
                      </a:endParaRPr>
                    </a:p>
                  </a:txBody>
                  <a:tcPr marL="0" marR="0" marT="939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3">
                  <a:txBody>
                    <a:bodyPr/>
                    <a:lstStyle/>
                    <a:p>
                      <a:pPr marL="8890" algn="ctr">
                        <a:lnSpc>
                          <a:spcPct val="100000"/>
                        </a:lnSpc>
                        <a:spcBef>
                          <a:spcPts val="740"/>
                        </a:spcBef>
                      </a:pPr>
                      <a:r>
                        <a:rPr sz="1100" spc="-15" dirty="0">
                          <a:latin typeface="宋体" panose="02010600030101010101" pitchFamily="2" charset="-122"/>
                          <a:cs typeface="宋体" panose="02010600030101010101" pitchFamily="2" charset="-122"/>
                        </a:rPr>
                        <a:t>存在问题</a:t>
                      </a:r>
                      <a:endParaRPr sz="1100">
                        <a:latin typeface="宋体" panose="02010600030101010101" pitchFamily="2" charset="-122"/>
                        <a:cs typeface="宋体" panose="02010600030101010101" pitchFamily="2" charset="-122"/>
                      </a:endParaRPr>
                    </a:p>
                  </a:txBody>
                  <a:tcPr marL="0" marR="0" marT="939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gridSpan="3">
                  <a:txBody>
                    <a:bodyPr/>
                    <a:lstStyle/>
                    <a:p>
                      <a:pPr marL="8890" algn="ctr">
                        <a:lnSpc>
                          <a:spcPct val="100000"/>
                        </a:lnSpc>
                        <a:spcBef>
                          <a:spcPts val="740"/>
                        </a:spcBef>
                      </a:pPr>
                      <a:r>
                        <a:rPr sz="1100" spc="-15" dirty="0">
                          <a:latin typeface="宋体" panose="02010600030101010101" pitchFamily="2" charset="-122"/>
                          <a:cs typeface="宋体" panose="02010600030101010101" pitchFamily="2" charset="-122"/>
                        </a:rPr>
                        <a:t>改进建议</a:t>
                      </a:r>
                      <a:endParaRPr sz="1100">
                        <a:latin typeface="宋体" panose="02010600030101010101" pitchFamily="2" charset="-122"/>
                        <a:cs typeface="宋体" panose="02010600030101010101" pitchFamily="2" charset="-122"/>
                      </a:endParaRPr>
                    </a:p>
                  </a:txBody>
                  <a:tcPr marL="0" marR="0" marT="939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r>
            </a:tbl>
          </a:graphicData>
        </a:graphic>
      </p:graphicFrame>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a:spLocks noGrp="1"/>
          </p:cNvSpPr>
          <p:nvPr>
            <p:ph type="sldNum" sz="quarter" idx="7"/>
          </p:nvPr>
        </p:nvSpPr>
        <p:spPr>
          <a:prstGeom prst="rect">
            <a:avLst/>
          </a:prstGeom>
        </p:spPr>
        <p:txBody>
          <a:bodyPr vert="horz" wrap="square" lIns="0" tIns="0" rIns="0" bIns="0" rtlCol="0">
            <a:spAutoFit/>
          </a:bodyPr>
          <a:lstStyle/>
          <a:p>
            <a:pPr marL="38100">
              <a:lnSpc>
                <a:spcPts val="955"/>
              </a:lnSpc>
            </a:pPr>
            <a:r>
              <a:rPr spc="-25" dirty="0"/>
              <a:t>40</a:t>
            </a:r>
            <a:endParaRPr spc="-25" dirty="0"/>
          </a:p>
        </p:txBody>
      </p:sp>
      <p:graphicFrame>
        <p:nvGraphicFramePr>
          <p:cNvPr id="2" name="object 2"/>
          <p:cNvGraphicFramePr>
            <a:graphicFrameLocks noGrp="1"/>
          </p:cNvGraphicFramePr>
          <p:nvPr/>
        </p:nvGraphicFramePr>
        <p:xfrm>
          <a:off x="1067435" y="1105916"/>
          <a:ext cx="12981305" cy="6734175"/>
        </p:xfrm>
        <a:graphic>
          <a:graphicData uri="http://schemas.openxmlformats.org/drawingml/2006/table">
            <a:tbl>
              <a:tblPr firstRow="1" bandRow="1">
                <a:tableStyleId>{2D5ABB26-0587-4C30-8999-92F81FD0307C}</a:tableStyleId>
              </a:tblPr>
              <a:tblGrid>
                <a:gridCol w="1287145"/>
                <a:gridCol w="1286509"/>
                <a:gridCol w="1296035"/>
                <a:gridCol w="1286510"/>
                <a:gridCol w="1287145"/>
                <a:gridCol w="1296034"/>
                <a:gridCol w="1287145"/>
                <a:gridCol w="1286509"/>
                <a:gridCol w="1296670"/>
                <a:gridCol w="1286509"/>
              </a:tblGrid>
              <a:tr h="333375">
                <a:tc gridSpan="10">
                  <a:txBody>
                    <a:bodyPr/>
                    <a:lstStyle/>
                    <a:p>
                      <a:pPr marL="8255" algn="ctr">
                        <a:lnSpc>
                          <a:spcPts val="2050"/>
                        </a:lnSpc>
                      </a:pPr>
                      <a:r>
                        <a:rPr sz="1800" b="1" spc="60" dirty="0">
                          <a:latin typeface="Microsoft JhengHei" panose="020B0604030504040204" charset="-120"/>
                          <a:cs typeface="Microsoft JhengHei" panose="020B0604030504040204" charset="-120"/>
                        </a:rPr>
                        <a:t>专项资金绩效自评表</a:t>
                      </a:r>
                      <a:endParaRPr sz="1800">
                        <a:latin typeface="Microsoft JhengHei" panose="020B0604030504040204" charset="-120"/>
                        <a:cs typeface="Microsoft JhengHei" panose="020B0604030504040204" charset="-120"/>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228600">
                <a:tc gridSpan="10">
                  <a:txBody>
                    <a:bodyPr/>
                    <a:lstStyle/>
                    <a:p>
                      <a:pPr algn="ctr">
                        <a:lnSpc>
                          <a:spcPts val="1400"/>
                        </a:lnSpc>
                      </a:pPr>
                      <a:r>
                        <a:rPr sz="1200" dirty="0">
                          <a:latin typeface="宋体" panose="02010600030101010101" pitchFamily="2" charset="-122"/>
                          <a:cs typeface="宋体" panose="02010600030101010101" pitchFamily="2" charset="-122"/>
                        </a:rPr>
                        <a:t>（2024</a:t>
                      </a:r>
                      <a:r>
                        <a:rPr sz="1200" spc="-100" dirty="0">
                          <a:latin typeface="宋体" panose="02010600030101010101" pitchFamily="2" charset="-122"/>
                          <a:cs typeface="宋体" panose="02010600030101010101" pitchFamily="2" charset="-122"/>
                        </a:rPr>
                        <a:t> 年度</a:t>
                      </a:r>
                      <a:r>
                        <a:rPr sz="1200" spc="-50" dirty="0">
                          <a:latin typeface="宋体" panose="02010600030101010101" pitchFamily="2" charset="-122"/>
                          <a:cs typeface="宋体" panose="02010600030101010101" pitchFamily="2" charset="-122"/>
                        </a:rPr>
                        <a:t>）</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228600">
                <a:tc gridSpan="3">
                  <a:txBody>
                    <a:bodyPr/>
                    <a:lstStyle/>
                    <a:p>
                      <a:pPr marL="8890" algn="ctr">
                        <a:lnSpc>
                          <a:spcPts val="1400"/>
                        </a:lnSpc>
                      </a:pPr>
                      <a:r>
                        <a:rPr sz="1200" spc="-15" dirty="0">
                          <a:latin typeface="宋体" panose="02010600030101010101" pitchFamily="2" charset="-122"/>
                          <a:cs typeface="宋体" panose="02010600030101010101" pitchFamily="2" charset="-122"/>
                        </a:rPr>
                        <a:t>专项名称</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gridSpan="7">
                  <a:txBody>
                    <a:bodyPr/>
                    <a:lstStyle/>
                    <a:p>
                      <a:pPr algn="ctr">
                        <a:lnSpc>
                          <a:spcPts val="1400"/>
                        </a:lnSpc>
                      </a:pPr>
                      <a:r>
                        <a:rPr sz="1200" dirty="0">
                          <a:latin typeface="宋体" panose="02010600030101010101" pitchFamily="2" charset="-122"/>
                          <a:cs typeface="宋体" panose="02010600030101010101" pitchFamily="2" charset="-122"/>
                        </a:rPr>
                        <a:t>2024</a:t>
                      </a:r>
                      <a:r>
                        <a:rPr sz="1200" spc="-45" dirty="0">
                          <a:latin typeface="宋体" panose="02010600030101010101" pitchFamily="2" charset="-122"/>
                          <a:cs typeface="宋体" panose="02010600030101010101" pitchFamily="2" charset="-122"/>
                        </a:rPr>
                        <a:t> 年第一批农村公益事业建设财政奖补项目</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228600">
                <a:tc gridSpan="3">
                  <a:txBody>
                    <a:bodyPr/>
                    <a:lstStyle/>
                    <a:p>
                      <a:pPr marL="8890" algn="ctr">
                        <a:lnSpc>
                          <a:spcPts val="1405"/>
                        </a:lnSpc>
                      </a:pPr>
                      <a:r>
                        <a:rPr sz="1200" spc="-15" dirty="0">
                          <a:latin typeface="宋体" panose="02010600030101010101" pitchFamily="2" charset="-122"/>
                          <a:cs typeface="宋体" panose="02010600030101010101" pitchFamily="2" charset="-122"/>
                        </a:rPr>
                        <a:t>主管部门</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gridSpan="2">
                  <a:txBody>
                    <a:bodyPr/>
                    <a:lstStyle/>
                    <a:p>
                      <a:pPr marL="528320">
                        <a:lnSpc>
                          <a:spcPts val="1405"/>
                        </a:lnSpc>
                      </a:pPr>
                      <a:r>
                        <a:rPr sz="1200" spc="-5" dirty="0">
                          <a:latin typeface="宋体" panose="02010600030101010101" pitchFamily="2" charset="-122"/>
                          <a:cs typeface="宋体" panose="02010600030101010101" pitchFamily="2" charset="-122"/>
                        </a:rPr>
                        <a:t>永春县一都镇人民政府</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2">
                  <a:txBody>
                    <a:bodyPr/>
                    <a:lstStyle/>
                    <a:p>
                      <a:pPr marL="18415" algn="ctr">
                        <a:lnSpc>
                          <a:spcPts val="1405"/>
                        </a:lnSpc>
                      </a:pPr>
                      <a:r>
                        <a:rPr sz="1200" spc="-15" dirty="0">
                          <a:latin typeface="宋体" panose="02010600030101010101" pitchFamily="2" charset="-122"/>
                          <a:cs typeface="宋体" panose="02010600030101010101" pitchFamily="2" charset="-122"/>
                        </a:rPr>
                        <a:t>实施单位</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3">
                  <a:txBody>
                    <a:bodyPr/>
                    <a:lstStyle/>
                    <a:p>
                      <a:pPr marL="1176655">
                        <a:lnSpc>
                          <a:spcPts val="1405"/>
                        </a:lnSpc>
                      </a:pPr>
                      <a:r>
                        <a:rPr sz="1200" spc="-5" dirty="0">
                          <a:latin typeface="宋体" panose="02010600030101010101" pitchFamily="2" charset="-122"/>
                          <a:cs typeface="宋体" panose="02010600030101010101" pitchFamily="2" charset="-122"/>
                        </a:rPr>
                        <a:t>永春县一都镇人民政府</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r>
              <a:tr h="228600">
                <a:tc gridSpan="3">
                  <a:txBody>
                    <a:bodyPr/>
                    <a:lstStyle/>
                    <a:p>
                      <a:pPr marL="8890" algn="ctr">
                        <a:lnSpc>
                          <a:spcPts val="1405"/>
                        </a:lnSpc>
                      </a:pPr>
                      <a:r>
                        <a:rPr sz="1200" spc="-15" dirty="0">
                          <a:latin typeface="宋体" panose="02010600030101010101" pitchFamily="2" charset="-122"/>
                          <a:cs typeface="宋体" panose="02010600030101010101" pitchFamily="2" charset="-122"/>
                        </a:rPr>
                        <a:t>项目概况</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c hMerge="1">
                  <a:tcPr marL="0" marR="0" marT="0" marB="0"/>
                </a:tc>
                <a:tc hMerge="1">
                  <a:tcPr marL="0" marR="0" marT="0" marB="0"/>
                </a:tc>
                <a:tc gridSpan="7">
                  <a:txBody>
                    <a:bodyPr/>
                    <a:lstStyle/>
                    <a:p>
                      <a:pPr marL="71120">
                        <a:lnSpc>
                          <a:spcPts val="1405"/>
                        </a:lnSpc>
                      </a:pPr>
                      <a:r>
                        <a:rPr sz="1200" dirty="0">
                          <a:latin typeface="宋体" panose="02010600030101010101" pitchFamily="2" charset="-122"/>
                          <a:cs typeface="宋体" panose="02010600030101010101" pitchFamily="2" charset="-122"/>
                        </a:rPr>
                        <a:t>2024</a:t>
                      </a:r>
                      <a:r>
                        <a:rPr sz="1200" spc="-45" dirty="0">
                          <a:latin typeface="宋体" panose="02010600030101010101" pitchFamily="2" charset="-122"/>
                          <a:cs typeface="宋体" panose="02010600030101010101" pitchFamily="2" charset="-122"/>
                        </a:rPr>
                        <a:t> 年第一批农村公益事业建设财政奖补项目</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228600">
                <a:tc gridSpan="3">
                  <a:txBody>
                    <a:bodyPr/>
                    <a:lstStyle/>
                    <a:p>
                      <a:pPr marL="8890" algn="ctr">
                        <a:lnSpc>
                          <a:spcPts val="1405"/>
                        </a:lnSpc>
                      </a:pPr>
                      <a:r>
                        <a:rPr sz="1200" spc="-15" dirty="0">
                          <a:latin typeface="宋体" panose="02010600030101010101" pitchFamily="2" charset="-122"/>
                          <a:cs typeface="宋体" panose="02010600030101010101" pitchFamily="2" charset="-122"/>
                        </a:rPr>
                        <a:t>主要成效</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c hMerge="1">
                  <a:tcPr marL="0" marR="0" marT="0" marB="0"/>
                </a:tc>
                <a:tc hMerge="1">
                  <a:tcPr marL="0" marR="0" marT="0" marB="0"/>
                </a:tc>
                <a:tc gridSpan="7">
                  <a:txBody>
                    <a:bodyPr/>
                    <a:lstStyle/>
                    <a:p>
                      <a:pPr marL="71120">
                        <a:lnSpc>
                          <a:spcPts val="1405"/>
                        </a:lnSpc>
                      </a:pPr>
                      <a:r>
                        <a:rPr sz="1200" spc="-5" dirty="0">
                          <a:latin typeface="宋体" panose="02010600030101010101" pitchFamily="2" charset="-122"/>
                          <a:cs typeface="宋体" panose="02010600030101010101" pitchFamily="2" charset="-122"/>
                        </a:rPr>
                        <a:t>完善村级基础设施建设</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228600">
                <a:tc rowSpan="5">
                  <a:txBody>
                    <a:bodyPr/>
                    <a:lstStyle/>
                    <a:p>
                      <a:pPr>
                        <a:lnSpc>
                          <a:spcPct val="100000"/>
                        </a:lnSpc>
                      </a:pPr>
                      <a:endParaRPr sz="1200">
                        <a:latin typeface="Times New Roman" panose="02020603050405020304"/>
                        <a:cs typeface="Times New Roman" panose="02020603050405020304"/>
                      </a:endParaRPr>
                    </a:p>
                    <a:p>
                      <a:pPr>
                        <a:lnSpc>
                          <a:spcPct val="100000"/>
                        </a:lnSpc>
                        <a:spcBef>
                          <a:spcPts val="730"/>
                        </a:spcBef>
                      </a:pPr>
                      <a:endParaRPr sz="1200">
                        <a:latin typeface="Times New Roman" panose="02020603050405020304"/>
                        <a:cs typeface="Times New Roman" panose="02020603050405020304"/>
                      </a:endParaRPr>
                    </a:p>
                    <a:p>
                      <a:pPr marL="109220">
                        <a:lnSpc>
                          <a:spcPct val="100000"/>
                        </a:lnSpc>
                      </a:pPr>
                      <a:r>
                        <a:rPr sz="1200" spc="-10" dirty="0">
                          <a:latin typeface="宋体" panose="02010600030101010101" pitchFamily="2" charset="-122"/>
                          <a:cs typeface="宋体" panose="02010600030101010101" pitchFamily="2" charset="-122"/>
                        </a:rPr>
                        <a:t>项目资金(万元)</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L="261620">
                        <a:lnSpc>
                          <a:spcPts val="1405"/>
                        </a:lnSpc>
                      </a:pPr>
                      <a:r>
                        <a:rPr sz="1200" spc="-10" dirty="0">
                          <a:latin typeface="宋体" panose="02010600030101010101" pitchFamily="2" charset="-122"/>
                          <a:cs typeface="宋体" panose="02010600030101010101" pitchFamily="2" charset="-122"/>
                        </a:rPr>
                        <a:t>年初预算数</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10" dirty="0">
                          <a:latin typeface="宋体" panose="02010600030101010101" pitchFamily="2" charset="-122"/>
                          <a:cs typeface="宋体" panose="02010600030101010101" pitchFamily="2" charset="-122"/>
                        </a:rPr>
                        <a:t>全年预算数</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8890" algn="ctr">
                        <a:lnSpc>
                          <a:spcPts val="1405"/>
                        </a:lnSpc>
                      </a:pPr>
                      <a:r>
                        <a:rPr sz="1200" spc="-10" dirty="0">
                          <a:latin typeface="宋体" panose="02010600030101010101" pitchFamily="2" charset="-122"/>
                          <a:cs typeface="宋体" panose="02010600030101010101" pitchFamily="2" charset="-122"/>
                        </a:rPr>
                        <a:t>全年执行数</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25" dirty="0">
                          <a:latin typeface="宋体" panose="02010600030101010101" pitchFamily="2" charset="-122"/>
                          <a:cs typeface="宋体" panose="02010600030101010101" pitchFamily="2" charset="-122"/>
                        </a:rPr>
                        <a:t>分值</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ts val="1405"/>
                        </a:lnSpc>
                      </a:pPr>
                      <a:r>
                        <a:rPr sz="1200" dirty="0">
                          <a:latin typeface="宋体" panose="02010600030101010101" pitchFamily="2" charset="-122"/>
                          <a:cs typeface="宋体" panose="02010600030101010101" pitchFamily="2" charset="-122"/>
                        </a:rPr>
                        <a:t>执行率</a:t>
                      </a:r>
                      <a:r>
                        <a:rPr sz="1200" spc="-25" dirty="0">
                          <a:latin typeface="宋体" panose="02010600030101010101" pitchFamily="2" charset="-122"/>
                          <a:cs typeface="宋体" panose="02010600030101010101" pitchFamily="2" charset="-122"/>
                        </a:rPr>
                        <a:t>（%）</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5"/>
                        </a:lnSpc>
                      </a:pPr>
                      <a:r>
                        <a:rPr sz="1200" spc="-25" dirty="0">
                          <a:latin typeface="宋体" panose="02010600030101010101" pitchFamily="2" charset="-122"/>
                          <a:cs typeface="宋体" panose="02010600030101010101" pitchFamily="2" charset="-122"/>
                        </a:rPr>
                        <a:t>得分</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19075">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71120">
                        <a:lnSpc>
                          <a:spcPts val="1405"/>
                        </a:lnSpc>
                      </a:pPr>
                      <a:r>
                        <a:rPr sz="1200" spc="-10" dirty="0">
                          <a:latin typeface="宋体" panose="02010600030101010101" pitchFamily="2" charset="-122"/>
                          <a:cs typeface="宋体" panose="02010600030101010101" pitchFamily="2" charset="-122"/>
                        </a:rPr>
                        <a:t>年度资金总额</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5"/>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10" dirty="0">
                          <a:latin typeface="宋体" panose="02010600030101010101" pitchFamily="2" charset="-122"/>
                          <a:cs typeface="宋体" panose="02010600030101010101" pitchFamily="2" charset="-122"/>
                        </a:rPr>
                        <a:t>90.00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9525" algn="ctr">
                        <a:lnSpc>
                          <a:spcPts val="1405"/>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ts val="1405"/>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5"/>
                        </a:lnSpc>
                      </a:pPr>
                      <a:r>
                        <a:rPr sz="1200" spc="-50" dirty="0">
                          <a:latin typeface="宋体" panose="02010600030101010101" pitchFamily="2" charset="-122"/>
                          <a:cs typeface="宋体" panose="02010600030101010101" pitchFamily="2" charset="-122"/>
                        </a:rPr>
                        <a:t>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71120">
                        <a:lnSpc>
                          <a:spcPts val="1405"/>
                        </a:lnSpc>
                      </a:pPr>
                      <a:r>
                        <a:rPr sz="1200" spc="-10" dirty="0">
                          <a:latin typeface="宋体" panose="02010600030101010101" pitchFamily="2" charset="-122"/>
                          <a:cs typeface="宋体" panose="02010600030101010101" pitchFamily="2" charset="-122"/>
                        </a:rPr>
                        <a:t>其中：当年财政拨款</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5"/>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10" dirty="0">
                          <a:latin typeface="宋体" panose="02010600030101010101" pitchFamily="2" charset="-122"/>
                          <a:cs typeface="宋体" panose="02010600030101010101" pitchFamily="2" charset="-122"/>
                        </a:rPr>
                        <a:t>90.00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9525" algn="ctr">
                        <a:lnSpc>
                          <a:spcPts val="1405"/>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8890" algn="ctr">
                        <a:lnSpc>
                          <a:spcPts val="1310"/>
                        </a:lnSpc>
                      </a:pPr>
                      <a:r>
                        <a:rPr sz="1100" spc="-50" dirty="0">
                          <a:latin typeface="宋体" panose="02010600030101010101" pitchFamily="2" charset="-122"/>
                          <a:cs typeface="宋体" panose="02010600030101010101" pitchFamily="2" charset="-122"/>
                        </a:rPr>
                        <a:t>—</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ts val="1405"/>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71120">
                        <a:lnSpc>
                          <a:spcPts val="1400"/>
                        </a:lnSpc>
                      </a:pPr>
                      <a:r>
                        <a:rPr sz="1200" spc="-15" dirty="0">
                          <a:latin typeface="宋体" panose="02010600030101010101" pitchFamily="2" charset="-122"/>
                          <a:cs typeface="宋体" panose="02010600030101010101" pitchFamily="2" charset="-122"/>
                        </a:rPr>
                        <a:t>其他资金</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9525"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0"/>
                        </a:lnSpc>
                      </a:pPr>
                      <a:r>
                        <a:rPr sz="1200" spc="-50" dirty="0">
                          <a:latin typeface="宋体" panose="02010600030101010101" pitchFamily="2" charset="-122"/>
                          <a:cs typeface="宋体" panose="02010600030101010101" pitchFamily="2" charset="-122"/>
                        </a:rPr>
                        <a:t>—</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71120">
                        <a:lnSpc>
                          <a:spcPts val="1400"/>
                        </a:lnSpc>
                      </a:pPr>
                      <a:r>
                        <a:rPr sz="1200" spc="-10" dirty="0">
                          <a:latin typeface="宋体" panose="02010600030101010101" pitchFamily="2" charset="-122"/>
                          <a:cs typeface="宋体" panose="02010600030101010101" pitchFamily="2" charset="-122"/>
                        </a:rPr>
                        <a:t>上年结转资金</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9525"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0"/>
                        </a:lnSpc>
                      </a:pPr>
                      <a:r>
                        <a:rPr sz="1200" spc="-50" dirty="0">
                          <a:latin typeface="宋体" panose="02010600030101010101" pitchFamily="2" charset="-122"/>
                          <a:cs typeface="宋体" panose="02010600030101010101" pitchFamily="2" charset="-122"/>
                        </a:rPr>
                        <a:t>—</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rowSpan="2">
                  <a:txBody>
                    <a:bodyPr/>
                    <a:lstStyle/>
                    <a:p>
                      <a:pPr marL="185420">
                        <a:lnSpc>
                          <a:spcPct val="100000"/>
                        </a:lnSpc>
                        <a:spcBef>
                          <a:spcPts val="865"/>
                        </a:spcBef>
                      </a:pPr>
                      <a:r>
                        <a:rPr sz="1200" spc="-10" dirty="0">
                          <a:latin typeface="宋体" panose="02010600030101010101" pitchFamily="2" charset="-122"/>
                          <a:cs typeface="宋体" panose="02010600030101010101" pitchFamily="2" charset="-122"/>
                        </a:rPr>
                        <a:t>年度总体目标</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4">
                  <a:txBody>
                    <a:bodyPr/>
                    <a:lstStyle/>
                    <a:p>
                      <a:pPr algn="ctr">
                        <a:lnSpc>
                          <a:spcPts val="1405"/>
                        </a:lnSpc>
                      </a:pPr>
                      <a:r>
                        <a:rPr sz="1200" spc="-15" dirty="0">
                          <a:latin typeface="宋体" panose="02010600030101010101" pitchFamily="2" charset="-122"/>
                          <a:cs typeface="宋体" panose="02010600030101010101" pitchFamily="2" charset="-122"/>
                        </a:rPr>
                        <a:t>预期目标</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gridSpan="5">
                  <a:txBody>
                    <a:bodyPr/>
                    <a:lstStyle/>
                    <a:p>
                      <a:pPr marL="17780" algn="ctr">
                        <a:lnSpc>
                          <a:spcPts val="1405"/>
                        </a:lnSpc>
                      </a:pPr>
                      <a:r>
                        <a:rPr sz="1200" spc="-10" dirty="0">
                          <a:latin typeface="宋体" panose="02010600030101010101" pitchFamily="2" charset="-122"/>
                          <a:cs typeface="宋体" panose="02010600030101010101" pitchFamily="2" charset="-122"/>
                        </a:rPr>
                        <a:t>实际完成情况</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r>
              <a:tr h="228600">
                <a:tc vMerge="1">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4">
                  <a:txBody>
                    <a:bodyPr/>
                    <a:lstStyle/>
                    <a:p>
                      <a:pPr marL="71120">
                        <a:lnSpc>
                          <a:spcPts val="1405"/>
                        </a:lnSpc>
                      </a:pPr>
                      <a:r>
                        <a:rPr sz="1200" spc="-5" dirty="0">
                          <a:latin typeface="宋体" panose="02010600030101010101" pitchFamily="2" charset="-122"/>
                          <a:cs typeface="宋体" panose="02010600030101010101" pitchFamily="2" charset="-122"/>
                        </a:rPr>
                        <a:t>完善村级基础设施建设</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gridSpan="5">
                  <a:txBody>
                    <a:bodyPr/>
                    <a:lstStyle/>
                    <a:p>
                      <a:pPr marL="80645">
                        <a:lnSpc>
                          <a:spcPts val="1405"/>
                        </a:lnSpc>
                      </a:pPr>
                      <a:r>
                        <a:rPr sz="1200" spc="-5" dirty="0">
                          <a:latin typeface="宋体" panose="02010600030101010101" pitchFamily="2" charset="-122"/>
                          <a:cs typeface="宋体" panose="02010600030101010101" pitchFamily="2" charset="-122"/>
                        </a:rPr>
                        <a:t>完善村级基础设施建设</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r>
              <a:tr h="457200">
                <a:tc rowSpan="8">
                  <a:txBody>
                    <a:bodyPr/>
                    <a:lstStyle/>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spcBef>
                          <a:spcPts val="435"/>
                        </a:spcBef>
                      </a:pPr>
                      <a:endParaRPr sz="1200">
                        <a:latin typeface="Times New Roman" panose="02020603050405020304"/>
                        <a:cs typeface="Times New Roman" panose="02020603050405020304"/>
                      </a:endParaRPr>
                    </a:p>
                    <a:p>
                      <a:pPr marL="537845">
                        <a:lnSpc>
                          <a:spcPct val="100000"/>
                        </a:lnSpc>
                      </a:pPr>
                      <a:r>
                        <a:rPr sz="1200" spc="-10" dirty="0">
                          <a:latin typeface="宋体" panose="02010600030101010101" pitchFamily="2" charset="-122"/>
                          <a:cs typeface="宋体" panose="02010600030101010101" pitchFamily="2" charset="-122"/>
                        </a:rPr>
                        <a:t>绩效 指标</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860"/>
                        </a:spcBef>
                      </a:pPr>
                      <a:r>
                        <a:rPr sz="1200" spc="-15" dirty="0">
                          <a:latin typeface="宋体" panose="02010600030101010101" pitchFamily="2" charset="-122"/>
                          <a:cs typeface="宋体" panose="02010600030101010101" pitchFamily="2" charset="-122"/>
                        </a:rPr>
                        <a:t>一级指标</a:t>
                      </a:r>
                      <a:endParaRPr sz="1200">
                        <a:latin typeface="宋体" panose="02010600030101010101" pitchFamily="2" charset="-122"/>
                        <a:cs typeface="宋体" panose="02010600030101010101" pitchFamily="2" charset="-122"/>
                      </a:endParaRPr>
                    </a:p>
                  </a:txBody>
                  <a:tcPr marL="0" marR="0" marT="1092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860"/>
                        </a:spcBef>
                      </a:pPr>
                      <a:r>
                        <a:rPr sz="1200" spc="-15" dirty="0">
                          <a:latin typeface="宋体" panose="02010600030101010101" pitchFamily="2" charset="-122"/>
                          <a:cs typeface="宋体" panose="02010600030101010101" pitchFamily="2" charset="-122"/>
                        </a:rPr>
                        <a:t>二级指标</a:t>
                      </a:r>
                      <a:endParaRPr sz="1200">
                        <a:latin typeface="宋体" panose="02010600030101010101" pitchFamily="2" charset="-122"/>
                        <a:cs typeface="宋体" panose="02010600030101010101" pitchFamily="2" charset="-122"/>
                      </a:endParaRPr>
                    </a:p>
                  </a:txBody>
                  <a:tcPr marL="0" marR="0" marT="1092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337820">
                        <a:lnSpc>
                          <a:spcPct val="100000"/>
                        </a:lnSpc>
                        <a:spcBef>
                          <a:spcPts val="860"/>
                        </a:spcBef>
                      </a:pPr>
                      <a:r>
                        <a:rPr sz="1200" spc="-15" dirty="0">
                          <a:latin typeface="宋体" panose="02010600030101010101" pitchFamily="2" charset="-122"/>
                          <a:cs typeface="宋体" panose="02010600030101010101" pitchFamily="2" charset="-122"/>
                        </a:rPr>
                        <a:t>三级指标</a:t>
                      </a:r>
                      <a:endParaRPr sz="1200">
                        <a:latin typeface="宋体" panose="02010600030101010101" pitchFamily="2" charset="-122"/>
                        <a:cs typeface="宋体" panose="02010600030101010101" pitchFamily="2" charset="-122"/>
                      </a:endParaRPr>
                    </a:p>
                  </a:txBody>
                  <a:tcPr marL="0" marR="0" marT="1092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ct val="100000"/>
                        </a:lnSpc>
                        <a:spcBef>
                          <a:spcPts val="860"/>
                        </a:spcBef>
                      </a:pPr>
                      <a:r>
                        <a:rPr sz="1200" spc="-10" dirty="0">
                          <a:latin typeface="宋体" panose="02010600030101010101" pitchFamily="2" charset="-122"/>
                          <a:cs typeface="宋体" panose="02010600030101010101" pitchFamily="2" charset="-122"/>
                        </a:rPr>
                        <a:t>年度指标值</a:t>
                      </a:r>
                      <a:endParaRPr sz="1200">
                        <a:latin typeface="宋体" panose="02010600030101010101" pitchFamily="2" charset="-122"/>
                        <a:cs typeface="宋体" panose="02010600030101010101" pitchFamily="2" charset="-122"/>
                      </a:endParaRPr>
                    </a:p>
                  </a:txBody>
                  <a:tcPr marL="0" marR="0" marT="1092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ct val="100000"/>
                        </a:lnSpc>
                        <a:spcBef>
                          <a:spcPts val="860"/>
                        </a:spcBef>
                      </a:pPr>
                      <a:r>
                        <a:rPr sz="1200" spc="-10" dirty="0">
                          <a:latin typeface="宋体" panose="02010600030101010101" pitchFamily="2" charset="-122"/>
                          <a:cs typeface="宋体" panose="02010600030101010101" pitchFamily="2" charset="-122"/>
                        </a:rPr>
                        <a:t>实际完成值</a:t>
                      </a:r>
                      <a:endParaRPr sz="1200">
                        <a:latin typeface="宋体" panose="02010600030101010101" pitchFamily="2" charset="-122"/>
                        <a:cs typeface="宋体" panose="02010600030101010101" pitchFamily="2" charset="-122"/>
                      </a:endParaRPr>
                    </a:p>
                  </a:txBody>
                  <a:tcPr marL="0" marR="0" marT="1092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860"/>
                        </a:spcBef>
                      </a:pPr>
                      <a:r>
                        <a:rPr sz="1200" spc="-15" dirty="0">
                          <a:latin typeface="宋体" panose="02010600030101010101" pitchFamily="2" charset="-122"/>
                          <a:cs typeface="宋体" panose="02010600030101010101" pitchFamily="2" charset="-122"/>
                        </a:rPr>
                        <a:t>指标分值</a:t>
                      </a:r>
                      <a:endParaRPr sz="1200">
                        <a:latin typeface="宋体" panose="02010600030101010101" pitchFamily="2" charset="-122"/>
                        <a:cs typeface="宋体" panose="02010600030101010101" pitchFamily="2" charset="-122"/>
                      </a:endParaRPr>
                    </a:p>
                  </a:txBody>
                  <a:tcPr marL="0" marR="0" marT="1092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860"/>
                        </a:spcBef>
                      </a:pPr>
                      <a:r>
                        <a:rPr sz="1200" spc="-15" dirty="0">
                          <a:latin typeface="宋体" panose="02010600030101010101" pitchFamily="2" charset="-122"/>
                          <a:cs typeface="宋体" panose="02010600030101010101" pitchFamily="2" charset="-122"/>
                        </a:rPr>
                        <a:t>自评得分</a:t>
                      </a:r>
                      <a:endParaRPr sz="1200">
                        <a:latin typeface="宋体" panose="02010600030101010101" pitchFamily="2" charset="-122"/>
                        <a:cs typeface="宋体" panose="02010600030101010101" pitchFamily="2" charset="-122"/>
                      </a:endParaRPr>
                    </a:p>
                  </a:txBody>
                  <a:tcPr marL="0" marR="0" marT="1092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0"/>
                        </a:lnSpc>
                      </a:pPr>
                      <a:r>
                        <a:rPr sz="1200" spc="-10" dirty="0">
                          <a:latin typeface="宋体" panose="02010600030101010101" pitchFamily="2" charset="-122"/>
                          <a:cs typeface="宋体" panose="02010600030101010101" pitchFamily="2" charset="-122"/>
                        </a:rPr>
                        <a:t>偏差原因分析及</a:t>
                      </a:r>
                      <a:endParaRPr sz="1200">
                        <a:latin typeface="宋体" panose="02010600030101010101" pitchFamily="2" charset="-122"/>
                        <a:cs typeface="宋体" panose="02010600030101010101" pitchFamily="2" charset="-122"/>
                      </a:endParaRPr>
                    </a:p>
                    <a:p>
                      <a:pPr algn="ctr">
                        <a:lnSpc>
                          <a:spcPct val="100000"/>
                        </a:lnSpc>
                        <a:spcBef>
                          <a:spcPts val="360"/>
                        </a:spcBef>
                      </a:pPr>
                      <a:r>
                        <a:rPr sz="1200" spc="-15" dirty="0">
                          <a:latin typeface="宋体" panose="02010600030101010101" pitchFamily="2" charset="-122"/>
                          <a:cs typeface="宋体" panose="02010600030101010101" pitchFamily="2" charset="-122"/>
                        </a:rPr>
                        <a:t>改进措施</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19075">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05"/>
                        </a:lnSpc>
                      </a:pPr>
                      <a:r>
                        <a:rPr sz="1100" spc="-15" dirty="0">
                          <a:latin typeface="宋体" panose="02010600030101010101" pitchFamily="2" charset="-122"/>
                          <a:cs typeface="宋体" panose="02010600030101010101" pitchFamily="2" charset="-122"/>
                        </a:rPr>
                        <a:t>成本指标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05"/>
                        </a:lnSpc>
                      </a:pPr>
                      <a:r>
                        <a:rPr sz="1100" spc="-10" dirty="0">
                          <a:latin typeface="宋体" panose="02010600030101010101" pitchFamily="2" charset="-122"/>
                          <a:cs typeface="宋体" panose="02010600030101010101" pitchFamily="2" charset="-122"/>
                        </a:rPr>
                        <a:t>经济成本指标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05"/>
                        </a:lnSpc>
                      </a:pPr>
                      <a:r>
                        <a:rPr sz="1100" spc="-10" dirty="0">
                          <a:latin typeface="宋体" panose="02010600030101010101" pitchFamily="2" charset="-122"/>
                          <a:cs typeface="宋体" panose="02010600030101010101" pitchFamily="2" charset="-122"/>
                        </a:rPr>
                        <a:t>财政补助投入额</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ts val="1400"/>
                        </a:lnSpc>
                      </a:pPr>
                      <a:r>
                        <a:rPr sz="1200" dirty="0">
                          <a:latin typeface="宋体" panose="02010600030101010101" pitchFamily="2" charset="-122"/>
                          <a:cs typeface="宋体" panose="02010600030101010101" pitchFamily="2" charset="-122"/>
                        </a:rPr>
                        <a:t>&lt;90</a:t>
                      </a:r>
                      <a:r>
                        <a:rPr sz="1200" spc="-120" dirty="0">
                          <a:latin typeface="宋体" panose="02010600030101010101" pitchFamily="2" charset="-122"/>
                          <a:cs typeface="宋体" panose="02010600030101010101" pitchFamily="2" charset="-122"/>
                        </a:rPr>
                        <a:t> 万元</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ts val="1400"/>
                        </a:lnSpc>
                      </a:pPr>
                      <a:r>
                        <a:rPr sz="1200" spc="-10" dirty="0">
                          <a:latin typeface="宋体" panose="02010600030101010101" pitchFamily="2" charset="-122"/>
                          <a:cs typeface="宋体" panose="02010600030101010101" pitchFamily="2" charset="-122"/>
                        </a:rPr>
                        <a:t>89.99</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ts val="1400"/>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400"/>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4191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rowSpan="2">
                  <a:txBody>
                    <a:bodyPr/>
                    <a:lstStyle/>
                    <a:p>
                      <a:pPr>
                        <a:lnSpc>
                          <a:spcPct val="100000"/>
                        </a:lnSpc>
                        <a:spcBef>
                          <a:spcPts val="1125"/>
                        </a:spcBef>
                      </a:pPr>
                      <a:endParaRPr sz="1100">
                        <a:latin typeface="Times New Roman" panose="02020603050405020304"/>
                        <a:cs typeface="Times New Roman" panose="02020603050405020304"/>
                      </a:endParaRPr>
                    </a:p>
                    <a:p>
                      <a:pPr marL="652145">
                        <a:lnSpc>
                          <a:spcPct val="100000"/>
                        </a:lnSpc>
                      </a:pPr>
                      <a:r>
                        <a:rPr sz="1100" spc="-15" dirty="0">
                          <a:latin typeface="宋体" panose="02010600030101010101" pitchFamily="2" charset="-122"/>
                          <a:cs typeface="宋体" panose="02010600030101010101" pitchFamily="2" charset="-122"/>
                        </a:rPr>
                        <a:t>效益指标</a:t>
                      </a:r>
                      <a:endParaRPr sz="1100">
                        <a:latin typeface="宋体" panose="02010600030101010101" pitchFamily="2" charset="-122"/>
                        <a:cs typeface="宋体" panose="02010600030101010101" pitchFamily="2" charset="-122"/>
                      </a:endParaRPr>
                    </a:p>
                  </a:txBody>
                  <a:tcPr marL="0" marR="0" marT="14287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40"/>
                        </a:spcBef>
                      </a:pPr>
                      <a:r>
                        <a:rPr sz="1100" spc="-10" dirty="0">
                          <a:latin typeface="宋体" panose="02010600030101010101" pitchFamily="2" charset="-122"/>
                          <a:cs typeface="宋体" panose="02010600030101010101" pitchFamily="2" charset="-122"/>
                        </a:rPr>
                        <a:t>社会效益指标</a:t>
                      </a:r>
                      <a:endParaRPr sz="1100">
                        <a:latin typeface="宋体" panose="02010600030101010101" pitchFamily="2" charset="-122"/>
                        <a:cs typeface="宋体" panose="02010600030101010101" pitchFamily="2" charset="-122"/>
                      </a:endParaRPr>
                    </a:p>
                  </a:txBody>
                  <a:tcPr marL="0" marR="0" marT="939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235"/>
                        </a:lnSpc>
                      </a:pPr>
                      <a:r>
                        <a:rPr sz="1100" spc="-10" dirty="0">
                          <a:latin typeface="宋体" panose="02010600030101010101" pitchFamily="2" charset="-122"/>
                          <a:cs typeface="宋体" panose="02010600030101010101" pitchFamily="2" charset="-122"/>
                        </a:rPr>
                        <a:t>提升地区乡村治理</a:t>
                      </a:r>
                      <a:endParaRPr sz="1100">
                        <a:latin typeface="宋体" panose="02010600030101010101" pitchFamily="2" charset="-122"/>
                        <a:cs typeface="宋体" panose="02010600030101010101" pitchFamily="2" charset="-122"/>
                      </a:endParaRPr>
                    </a:p>
                    <a:p>
                      <a:pPr marR="54610" algn="r">
                        <a:lnSpc>
                          <a:spcPct val="100000"/>
                        </a:lnSpc>
                        <a:spcBef>
                          <a:spcPts val="330"/>
                        </a:spcBef>
                      </a:pPr>
                      <a:r>
                        <a:rPr sz="1100" spc="-25" dirty="0">
                          <a:latin typeface="宋体" panose="02010600030101010101" pitchFamily="2" charset="-122"/>
                          <a:cs typeface="宋体" panose="02010600030101010101" pitchFamily="2" charset="-122"/>
                        </a:rPr>
                        <a:t>能力</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1215390">
                        <a:lnSpc>
                          <a:spcPct val="100000"/>
                        </a:lnSpc>
                        <a:spcBef>
                          <a:spcPts val="715"/>
                        </a:spcBef>
                      </a:pPr>
                      <a:r>
                        <a:rPr sz="1200" spc="-10" dirty="0">
                          <a:latin typeface="宋体" panose="02010600030101010101" pitchFamily="2" charset="-122"/>
                          <a:cs typeface="宋体" panose="02010600030101010101" pitchFamily="2" charset="-122"/>
                        </a:rPr>
                        <a:t>=有所提升有所提升</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ct val="100000"/>
                        </a:lnSpc>
                        <a:spcBef>
                          <a:spcPts val="715"/>
                        </a:spcBef>
                      </a:pPr>
                      <a:r>
                        <a:rPr sz="1200" spc="-15" dirty="0">
                          <a:latin typeface="宋体" panose="02010600030101010101" pitchFamily="2" charset="-122"/>
                          <a:cs typeface="宋体" panose="02010600030101010101" pitchFamily="2" charset="-122"/>
                        </a:rPr>
                        <a:t>有所提升</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715"/>
                        </a:spcBef>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15"/>
                        </a:spcBef>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4191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vMerge="1">
                  <a:tcPr marL="0" marR="0" marT="14287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35"/>
                        </a:spcBef>
                      </a:pPr>
                      <a:r>
                        <a:rPr sz="1100" spc="-10" dirty="0">
                          <a:latin typeface="宋体" panose="02010600030101010101" pitchFamily="2" charset="-122"/>
                          <a:cs typeface="宋体" panose="02010600030101010101" pitchFamily="2" charset="-122"/>
                        </a:rPr>
                        <a:t>生态效益指标</a:t>
                      </a:r>
                      <a:endParaRPr sz="1100">
                        <a:latin typeface="宋体" panose="02010600030101010101" pitchFamily="2" charset="-122"/>
                        <a:cs typeface="宋体" panose="02010600030101010101" pitchFamily="2" charset="-122"/>
                      </a:endParaRPr>
                    </a:p>
                  </a:txBody>
                  <a:tcPr marL="0" marR="0" marT="933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230"/>
                        </a:lnSpc>
                      </a:pPr>
                      <a:r>
                        <a:rPr sz="1100" spc="-10" dirty="0">
                          <a:latin typeface="宋体" panose="02010600030101010101" pitchFamily="2" charset="-122"/>
                          <a:cs typeface="宋体" panose="02010600030101010101" pitchFamily="2" charset="-122"/>
                        </a:rPr>
                        <a:t>改善农村人居环境</a:t>
                      </a:r>
                      <a:endParaRPr sz="1100">
                        <a:latin typeface="宋体" panose="02010600030101010101" pitchFamily="2" charset="-122"/>
                        <a:cs typeface="宋体" panose="02010600030101010101" pitchFamily="2" charset="-122"/>
                      </a:endParaRPr>
                    </a:p>
                    <a:p>
                      <a:pPr marR="54610" algn="r">
                        <a:lnSpc>
                          <a:spcPct val="100000"/>
                        </a:lnSpc>
                        <a:spcBef>
                          <a:spcPts val="330"/>
                        </a:spcBef>
                      </a:pPr>
                      <a:r>
                        <a:rPr sz="1100" spc="-25" dirty="0">
                          <a:latin typeface="宋体" panose="02010600030101010101" pitchFamily="2" charset="-122"/>
                          <a:cs typeface="宋体" panose="02010600030101010101" pitchFamily="2" charset="-122"/>
                        </a:rPr>
                        <a:t>情况</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1215390">
                        <a:lnSpc>
                          <a:spcPct val="100000"/>
                        </a:lnSpc>
                        <a:spcBef>
                          <a:spcPts val="710"/>
                        </a:spcBef>
                      </a:pPr>
                      <a:r>
                        <a:rPr sz="1200" spc="-10" dirty="0">
                          <a:latin typeface="宋体" panose="02010600030101010101" pitchFamily="2" charset="-122"/>
                          <a:cs typeface="宋体" panose="02010600030101010101" pitchFamily="2" charset="-122"/>
                        </a:rPr>
                        <a:t>=有所改善有所改善</a:t>
                      </a:r>
                      <a:endParaRPr sz="1200">
                        <a:latin typeface="宋体" panose="02010600030101010101" pitchFamily="2" charset="-122"/>
                        <a:cs typeface="宋体" panose="02010600030101010101" pitchFamily="2" charset="-122"/>
                      </a:endParaRPr>
                    </a:p>
                  </a:txBody>
                  <a:tcPr marL="0" marR="0" marT="901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ct val="100000"/>
                        </a:lnSpc>
                        <a:spcBef>
                          <a:spcPts val="710"/>
                        </a:spcBef>
                      </a:pPr>
                      <a:r>
                        <a:rPr sz="1200" spc="-15" dirty="0">
                          <a:latin typeface="宋体" panose="02010600030101010101" pitchFamily="2" charset="-122"/>
                          <a:cs typeface="宋体" panose="02010600030101010101" pitchFamily="2" charset="-122"/>
                        </a:rPr>
                        <a:t>有所改善</a:t>
                      </a:r>
                      <a:endParaRPr sz="1200">
                        <a:latin typeface="宋体" panose="02010600030101010101" pitchFamily="2" charset="-122"/>
                        <a:cs typeface="宋体" panose="02010600030101010101" pitchFamily="2" charset="-122"/>
                      </a:endParaRPr>
                    </a:p>
                  </a:txBody>
                  <a:tcPr marL="0" marR="0" marT="901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710"/>
                        </a:spcBef>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901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10"/>
                        </a:spcBef>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901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4191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35"/>
                        </a:spcBef>
                      </a:pPr>
                      <a:r>
                        <a:rPr sz="1100" spc="-10" dirty="0">
                          <a:latin typeface="宋体" panose="02010600030101010101" pitchFamily="2" charset="-122"/>
                          <a:cs typeface="宋体" panose="02010600030101010101" pitchFamily="2" charset="-122"/>
                        </a:rPr>
                        <a:t>满意度指标</a:t>
                      </a:r>
                      <a:endParaRPr sz="1100">
                        <a:latin typeface="宋体" panose="02010600030101010101" pitchFamily="2" charset="-122"/>
                        <a:cs typeface="宋体" panose="02010600030101010101" pitchFamily="2" charset="-122"/>
                      </a:endParaRPr>
                    </a:p>
                  </a:txBody>
                  <a:tcPr marL="0" marR="0" marT="933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5245" algn="r">
                        <a:lnSpc>
                          <a:spcPts val="1230"/>
                        </a:lnSpc>
                      </a:pPr>
                      <a:r>
                        <a:rPr sz="1100" spc="-10" dirty="0">
                          <a:latin typeface="宋体" panose="02010600030101010101" pitchFamily="2" charset="-122"/>
                          <a:cs typeface="宋体" panose="02010600030101010101" pitchFamily="2" charset="-122"/>
                        </a:rPr>
                        <a:t>服务对象满意度指</a:t>
                      </a:r>
                      <a:endParaRPr sz="1100">
                        <a:latin typeface="宋体" panose="02010600030101010101" pitchFamily="2" charset="-122"/>
                        <a:cs typeface="宋体" panose="02010600030101010101" pitchFamily="2" charset="-122"/>
                      </a:endParaRPr>
                    </a:p>
                    <a:p>
                      <a:pPr marR="53975" algn="r">
                        <a:lnSpc>
                          <a:spcPct val="100000"/>
                        </a:lnSpc>
                        <a:spcBef>
                          <a:spcPts val="330"/>
                        </a:spcBef>
                      </a:pPr>
                      <a:r>
                        <a:rPr sz="1100" spc="-50" dirty="0">
                          <a:latin typeface="宋体" panose="02010600030101010101" pitchFamily="2" charset="-122"/>
                          <a:cs typeface="宋体" panose="02010600030101010101" pitchFamily="2" charset="-122"/>
                        </a:rPr>
                        <a:t>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35"/>
                        </a:spcBef>
                      </a:pPr>
                      <a:r>
                        <a:rPr sz="1100" spc="-10" dirty="0">
                          <a:latin typeface="宋体" panose="02010600030101010101" pitchFamily="2" charset="-122"/>
                          <a:cs typeface="宋体" panose="02010600030101010101" pitchFamily="2" charset="-122"/>
                        </a:rPr>
                        <a:t>项目区农民满意度</a:t>
                      </a:r>
                      <a:endParaRPr sz="1100">
                        <a:latin typeface="宋体" panose="02010600030101010101" pitchFamily="2" charset="-122"/>
                        <a:cs typeface="宋体" panose="02010600030101010101" pitchFamily="2" charset="-122"/>
                      </a:endParaRPr>
                    </a:p>
                  </a:txBody>
                  <a:tcPr marL="0" marR="0" marT="933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ct val="100000"/>
                        </a:lnSpc>
                        <a:spcBef>
                          <a:spcPts val="710"/>
                        </a:spcBef>
                      </a:pPr>
                      <a:r>
                        <a:rPr sz="1200" spc="-20" dirty="0">
                          <a:latin typeface="宋体" panose="02010600030101010101" pitchFamily="2" charset="-122"/>
                          <a:cs typeface="宋体" panose="02010600030101010101" pitchFamily="2" charset="-122"/>
                        </a:rPr>
                        <a:t>≥90%</a:t>
                      </a:r>
                      <a:endParaRPr sz="1200">
                        <a:latin typeface="宋体" panose="02010600030101010101" pitchFamily="2" charset="-122"/>
                        <a:cs typeface="宋体" panose="02010600030101010101" pitchFamily="2" charset="-122"/>
                      </a:endParaRPr>
                    </a:p>
                  </a:txBody>
                  <a:tcPr marL="0" marR="0" marT="901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ct val="100000"/>
                        </a:lnSpc>
                        <a:spcBef>
                          <a:spcPts val="710"/>
                        </a:spcBef>
                      </a:pPr>
                      <a:r>
                        <a:rPr sz="1200" spc="-25" dirty="0">
                          <a:latin typeface="宋体" panose="02010600030101010101" pitchFamily="2" charset="-122"/>
                          <a:cs typeface="宋体" panose="02010600030101010101" pitchFamily="2" charset="-122"/>
                        </a:rPr>
                        <a:t>90</a:t>
                      </a:r>
                      <a:endParaRPr sz="1200">
                        <a:latin typeface="宋体" panose="02010600030101010101" pitchFamily="2" charset="-122"/>
                        <a:cs typeface="宋体" panose="02010600030101010101" pitchFamily="2" charset="-122"/>
                      </a:endParaRPr>
                    </a:p>
                  </a:txBody>
                  <a:tcPr marL="0" marR="0" marT="901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710"/>
                        </a:spcBef>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901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10"/>
                        </a:spcBef>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901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19075">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rowSpan="3">
                  <a:txBody>
                    <a:bodyPr/>
                    <a:lstStyle/>
                    <a:p>
                      <a:pPr>
                        <a:lnSpc>
                          <a:spcPct val="100000"/>
                        </a:lnSpc>
                        <a:spcBef>
                          <a:spcPts val="1195"/>
                        </a:spcBef>
                      </a:pPr>
                      <a:endParaRPr sz="1100">
                        <a:latin typeface="Times New Roman" panose="02020603050405020304"/>
                        <a:cs typeface="Times New Roman" panose="02020603050405020304"/>
                      </a:endParaRPr>
                    </a:p>
                    <a:p>
                      <a:pPr marL="652145">
                        <a:lnSpc>
                          <a:spcPct val="100000"/>
                        </a:lnSpc>
                        <a:spcBef>
                          <a:spcPts val="5"/>
                        </a:spcBef>
                      </a:pPr>
                      <a:r>
                        <a:rPr sz="1100" spc="-15" dirty="0">
                          <a:latin typeface="宋体" panose="02010600030101010101" pitchFamily="2" charset="-122"/>
                          <a:cs typeface="宋体" panose="02010600030101010101" pitchFamily="2" charset="-122"/>
                        </a:rPr>
                        <a:t>产出指标</a:t>
                      </a:r>
                      <a:endParaRPr sz="1100">
                        <a:latin typeface="宋体" panose="02010600030101010101" pitchFamily="2" charset="-122"/>
                        <a:cs typeface="宋体" panose="02010600030101010101" pitchFamily="2" charset="-122"/>
                      </a:endParaRPr>
                    </a:p>
                  </a:txBody>
                  <a:tcPr marL="0" marR="0" marT="15176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05"/>
                        </a:lnSpc>
                      </a:pPr>
                      <a:r>
                        <a:rPr sz="1100" spc="-15" dirty="0">
                          <a:latin typeface="宋体" panose="02010600030101010101" pitchFamily="2" charset="-122"/>
                          <a:cs typeface="宋体" panose="02010600030101010101" pitchFamily="2" charset="-122"/>
                        </a:rPr>
                        <a:t>数量指标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05"/>
                        </a:lnSpc>
                      </a:pPr>
                      <a:r>
                        <a:rPr sz="1100" spc="-15" dirty="0">
                          <a:latin typeface="宋体" panose="02010600030101010101" pitchFamily="2" charset="-122"/>
                          <a:cs typeface="宋体" panose="02010600030101010101" pitchFamily="2" charset="-122"/>
                        </a:rPr>
                        <a:t>项目个数</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ts val="1400"/>
                        </a:lnSpc>
                      </a:pPr>
                      <a:r>
                        <a:rPr sz="1200" dirty="0">
                          <a:latin typeface="宋体" panose="02010600030101010101" pitchFamily="2" charset="-122"/>
                          <a:cs typeface="宋体" panose="02010600030101010101" pitchFamily="2" charset="-122"/>
                        </a:rPr>
                        <a:t>≥4</a:t>
                      </a:r>
                      <a:r>
                        <a:rPr sz="1200" spc="-175" dirty="0">
                          <a:latin typeface="宋体" panose="02010600030101010101" pitchFamily="2" charset="-122"/>
                          <a:cs typeface="宋体" panose="02010600030101010101" pitchFamily="2" charset="-122"/>
                        </a:rPr>
                        <a:t> 个</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ts val="1400"/>
                        </a:lnSpc>
                      </a:pPr>
                      <a:r>
                        <a:rPr sz="1200" spc="-50" dirty="0">
                          <a:latin typeface="宋体" panose="02010600030101010101" pitchFamily="2" charset="-122"/>
                          <a:cs typeface="宋体" panose="02010600030101010101" pitchFamily="2" charset="-122"/>
                        </a:rPr>
                        <a:t>4</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ts val="1400"/>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400"/>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vMerge="1">
                  <a:tcPr marL="0" marR="0" marT="15176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5" dirty="0">
                          <a:latin typeface="宋体" panose="02010600030101010101" pitchFamily="2" charset="-122"/>
                          <a:cs typeface="宋体" panose="02010600030101010101" pitchFamily="2" charset="-122"/>
                        </a:rPr>
                        <a:t>质量指标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0" dirty="0">
                          <a:latin typeface="宋体" panose="02010600030101010101" pitchFamily="2" charset="-122"/>
                          <a:cs typeface="宋体" panose="02010600030101010101" pitchFamily="2" charset="-122"/>
                        </a:rPr>
                        <a:t>项目验收合格率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ts val="1405"/>
                        </a:lnSpc>
                      </a:pPr>
                      <a:r>
                        <a:rPr sz="1200" spc="-10" dirty="0">
                          <a:latin typeface="宋体" panose="02010600030101010101" pitchFamily="2" charset="-122"/>
                          <a:cs typeface="宋体" panose="02010600030101010101" pitchFamily="2" charset="-122"/>
                        </a:rPr>
                        <a:t>≥100%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ts val="1405"/>
                        </a:lnSpc>
                      </a:pPr>
                      <a:r>
                        <a:rPr sz="1200" spc="-25" dirty="0">
                          <a:latin typeface="宋体" panose="02010600030101010101" pitchFamily="2" charset="-122"/>
                          <a:cs typeface="宋体" panose="02010600030101010101" pitchFamily="2" charset="-122"/>
                        </a:rPr>
                        <a:t>100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ts val="1405"/>
                        </a:lnSpc>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405"/>
                        </a:lnSpc>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4191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vMerge="1">
                  <a:tcPr marL="0" marR="0" marT="15176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40"/>
                        </a:spcBef>
                      </a:pPr>
                      <a:r>
                        <a:rPr sz="1100" spc="-15" dirty="0">
                          <a:latin typeface="宋体" panose="02010600030101010101" pitchFamily="2" charset="-122"/>
                          <a:cs typeface="宋体" panose="02010600030101010101" pitchFamily="2" charset="-122"/>
                        </a:rPr>
                        <a:t>时效指标</a:t>
                      </a:r>
                      <a:endParaRPr sz="1100">
                        <a:latin typeface="宋体" panose="02010600030101010101" pitchFamily="2" charset="-122"/>
                        <a:cs typeface="宋体" panose="02010600030101010101" pitchFamily="2" charset="-122"/>
                      </a:endParaRPr>
                    </a:p>
                  </a:txBody>
                  <a:tcPr marL="0" marR="0" marT="939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235"/>
                        </a:lnSpc>
                      </a:pPr>
                      <a:r>
                        <a:rPr sz="1100" spc="-10" dirty="0">
                          <a:latin typeface="宋体" panose="02010600030101010101" pitchFamily="2" charset="-122"/>
                          <a:cs typeface="宋体" panose="02010600030101010101" pitchFamily="2" charset="-122"/>
                        </a:rPr>
                        <a:t>工程项目开工及时</a:t>
                      </a:r>
                      <a:endParaRPr sz="1100">
                        <a:latin typeface="宋体" panose="02010600030101010101" pitchFamily="2" charset="-122"/>
                        <a:cs typeface="宋体" panose="02010600030101010101" pitchFamily="2" charset="-122"/>
                      </a:endParaRPr>
                    </a:p>
                    <a:p>
                      <a:pPr marR="53975" algn="r">
                        <a:lnSpc>
                          <a:spcPct val="100000"/>
                        </a:lnSpc>
                        <a:spcBef>
                          <a:spcPts val="330"/>
                        </a:spcBef>
                      </a:pPr>
                      <a:r>
                        <a:rPr sz="1100" spc="-50" dirty="0">
                          <a:latin typeface="宋体" panose="02010600030101010101" pitchFamily="2" charset="-122"/>
                          <a:cs typeface="宋体" panose="02010600030101010101" pitchFamily="2" charset="-122"/>
                        </a:rPr>
                        <a:t>性</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ct val="100000"/>
                        </a:lnSpc>
                        <a:spcBef>
                          <a:spcPts val="715"/>
                        </a:spcBef>
                      </a:pPr>
                      <a:r>
                        <a:rPr sz="1200" dirty="0">
                          <a:latin typeface="宋体" panose="02010600030101010101" pitchFamily="2" charset="-122"/>
                          <a:cs typeface="宋体" panose="02010600030101010101" pitchFamily="2" charset="-122"/>
                        </a:rPr>
                        <a:t>=0</a:t>
                      </a:r>
                      <a:r>
                        <a:rPr sz="1200" spc="-175" dirty="0">
                          <a:latin typeface="宋体" panose="02010600030101010101" pitchFamily="2" charset="-122"/>
                          <a:cs typeface="宋体" panose="02010600030101010101" pitchFamily="2" charset="-122"/>
                        </a:rPr>
                        <a:t> 月</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ct val="100000"/>
                        </a:lnSpc>
                        <a:spcBef>
                          <a:spcPts val="715"/>
                        </a:spcBef>
                      </a:pPr>
                      <a:r>
                        <a:rPr sz="1200" spc="-50" dirty="0">
                          <a:latin typeface="宋体" panose="02010600030101010101" pitchFamily="2" charset="-122"/>
                          <a:cs typeface="宋体" panose="02010600030101010101" pitchFamily="2" charset="-122"/>
                        </a:rPr>
                        <a:t>0</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715"/>
                        </a:spcBef>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15"/>
                        </a:spcBef>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gridSpan="7">
                  <a:txBody>
                    <a:bodyPr/>
                    <a:lstStyle/>
                    <a:p>
                      <a:pPr algn="ctr">
                        <a:lnSpc>
                          <a:spcPts val="1405"/>
                        </a:lnSpc>
                      </a:pPr>
                      <a:r>
                        <a:rPr sz="1200" dirty="0">
                          <a:latin typeface="宋体" panose="02010600030101010101" pitchFamily="2" charset="-122"/>
                          <a:cs typeface="宋体" panose="02010600030101010101" pitchFamily="2" charset="-122"/>
                        </a:rPr>
                        <a:t>总分值、评价总分 </a:t>
                      </a:r>
                      <a:r>
                        <a:rPr sz="1200" spc="-25" dirty="0">
                          <a:latin typeface="宋体" panose="02010600030101010101" pitchFamily="2" charset="-122"/>
                          <a:cs typeface="宋体" panose="02010600030101010101" pitchFamily="2" charset="-122"/>
                        </a:rPr>
                        <a:t>(S)</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gridSpan="3">
                  <a:txBody>
                    <a:bodyPr/>
                    <a:lstStyle/>
                    <a:p>
                      <a:pPr marL="8890" algn="ctr">
                        <a:lnSpc>
                          <a:spcPts val="1405"/>
                        </a:lnSpc>
                      </a:pPr>
                      <a:r>
                        <a:rPr sz="1200" spc="-25" dirty="0">
                          <a:latin typeface="宋体" panose="02010600030101010101" pitchFamily="2" charset="-122"/>
                          <a:cs typeface="宋体" panose="02010600030101010101" pitchFamily="2" charset="-122"/>
                        </a:rPr>
                        <a:t>90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r>
              <a:tr h="228600">
                <a:tc gridSpan="2">
                  <a:txBody>
                    <a:bodyPr/>
                    <a:lstStyle/>
                    <a:p>
                      <a:pPr marL="8890" algn="ctr">
                        <a:lnSpc>
                          <a:spcPts val="1400"/>
                        </a:lnSpc>
                      </a:pPr>
                      <a:r>
                        <a:rPr sz="1200" spc="-15" dirty="0">
                          <a:latin typeface="宋体" panose="02010600030101010101" pitchFamily="2" charset="-122"/>
                          <a:cs typeface="宋体" panose="02010600030101010101" pitchFamily="2" charset="-122"/>
                        </a:rPr>
                        <a:t>评价等级</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8">
                  <a:txBody>
                    <a:bodyPr/>
                    <a:lstStyle/>
                    <a:p>
                      <a:pPr marL="18415" algn="ctr">
                        <a:lnSpc>
                          <a:spcPts val="1400"/>
                        </a:lnSpc>
                      </a:pPr>
                      <a:r>
                        <a:rPr sz="1200" dirty="0">
                          <a:latin typeface="宋体" panose="02010600030101010101" pitchFamily="2" charset="-122"/>
                          <a:cs typeface="宋体" panose="02010600030101010101" pitchFamily="2" charset="-122"/>
                        </a:rPr>
                        <a:t>优</a:t>
                      </a:r>
                      <a:r>
                        <a:rPr sz="1200" spc="-10" dirty="0">
                          <a:latin typeface="宋体" panose="02010600030101010101" pitchFamily="2" charset="-122"/>
                          <a:cs typeface="宋体" panose="02010600030101010101" pitchFamily="2" charset="-122"/>
                        </a:rPr>
                        <a:t>（S≧90）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409575">
                <a:tc gridSpan="2">
                  <a:txBody>
                    <a:bodyPr/>
                    <a:lstStyle/>
                    <a:p>
                      <a:pPr marR="44450" algn="r">
                        <a:lnSpc>
                          <a:spcPts val="1230"/>
                        </a:lnSpc>
                      </a:pPr>
                      <a:r>
                        <a:rPr sz="1100" dirty="0">
                          <a:latin typeface="宋体" panose="02010600030101010101" pitchFamily="2" charset="-122"/>
                          <a:cs typeface="宋体" panose="02010600030101010101" pitchFamily="2" charset="-122"/>
                        </a:rPr>
                        <a:t>问题与建议（</a:t>
                      </a:r>
                      <a:r>
                        <a:rPr sz="1100" spc="-25" dirty="0">
                          <a:latin typeface="宋体" panose="02010600030101010101" pitchFamily="2" charset="-122"/>
                          <a:cs typeface="宋体" panose="02010600030101010101" pitchFamily="2" charset="-122"/>
                        </a:rPr>
                        <a:t>每条问题和建议不少于 30</a:t>
                      </a:r>
                      <a:endParaRPr sz="1100">
                        <a:latin typeface="宋体" panose="02010600030101010101" pitchFamily="2" charset="-122"/>
                        <a:cs typeface="宋体" panose="02010600030101010101" pitchFamily="2" charset="-122"/>
                      </a:endParaRPr>
                    </a:p>
                    <a:p>
                      <a:pPr marR="54610" algn="r">
                        <a:lnSpc>
                          <a:spcPct val="100000"/>
                        </a:lnSpc>
                        <a:spcBef>
                          <a:spcPts val="330"/>
                        </a:spcBef>
                      </a:pPr>
                      <a:r>
                        <a:rPr sz="1100" dirty="0">
                          <a:latin typeface="宋体" panose="02010600030101010101" pitchFamily="2" charset="-122"/>
                          <a:cs typeface="宋体" panose="02010600030101010101" pitchFamily="2" charset="-122"/>
                        </a:rPr>
                        <a:t>个字</a:t>
                      </a:r>
                      <a:r>
                        <a:rPr sz="1100" spc="-50" dirty="0">
                          <a:latin typeface="宋体" panose="02010600030101010101" pitchFamily="2" charset="-122"/>
                          <a:cs typeface="宋体" panose="02010600030101010101" pitchFamily="2" charset="-122"/>
                        </a:rPr>
                        <a:t>）</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2">
                  <a:txBody>
                    <a:bodyPr/>
                    <a:lstStyle/>
                    <a:p>
                      <a:pPr marL="18415" algn="ctr">
                        <a:lnSpc>
                          <a:spcPct val="100000"/>
                        </a:lnSpc>
                        <a:spcBef>
                          <a:spcPts val="735"/>
                        </a:spcBef>
                      </a:pPr>
                      <a:r>
                        <a:rPr sz="1100" spc="-15" dirty="0">
                          <a:latin typeface="宋体" panose="02010600030101010101" pitchFamily="2" charset="-122"/>
                          <a:cs typeface="宋体" panose="02010600030101010101" pitchFamily="2" charset="-122"/>
                        </a:rPr>
                        <a:t>问题类型</a:t>
                      </a:r>
                      <a:endParaRPr sz="1100">
                        <a:latin typeface="宋体" panose="02010600030101010101" pitchFamily="2" charset="-122"/>
                        <a:cs typeface="宋体" panose="02010600030101010101" pitchFamily="2" charset="-122"/>
                      </a:endParaRPr>
                    </a:p>
                  </a:txBody>
                  <a:tcPr marL="0" marR="0" marT="933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3">
                  <a:txBody>
                    <a:bodyPr/>
                    <a:lstStyle/>
                    <a:p>
                      <a:pPr marL="8890" algn="ctr">
                        <a:lnSpc>
                          <a:spcPct val="100000"/>
                        </a:lnSpc>
                        <a:spcBef>
                          <a:spcPts val="735"/>
                        </a:spcBef>
                      </a:pPr>
                      <a:r>
                        <a:rPr sz="1100" spc="-15" dirty="0">
                          <a:latin typeface="宋体" panose="02010600030101010101" pitchFamily="2" charset="-122"/>
                          <a:cs typeface="宋体" panose="02010600030101010101" pitchFamily="2" charset="-122"/>
                        </a:rPr>
                        <a:t>存在问题</a:t>
                      </a:r>
                      <a:endParaRPr sz="1100">
                        <a:latin typeface="宋体" panose="02010600030101010101" pitchFamily="2" charset="-122"/>
                        <a:cs typeface="宋体" panose="02010600030101010101" pitchFamily="2" charset="-122"/>
                      </a:endParaRPr>
                    </a:p>
                  </a:txBody>
                  <a:tcPr marL="0" marR="0" marT="933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gridSpan="3">
                  <a:txBody>
                    <a:bodyPr/>
                    <a:lstStyle/>
                    <a:p>
                      <a:pPr marL="8890" algn="ctr">
                        <a:lnSpc>
                          <a:spcPct val="100000"/>
                        </a:lnSpc>
                        <a:spcBef>
                          <a:spcPts val="735"/>
                        </a:spcBef>
                      </a:pPr>
                      <a:r>
                        <a:rPr sz="1100" spc="-15" dirty="0">
                          <a:latin typeface="宋体" panose="02010600030101010101" pitchFamily="2" charset="-122"/>
                          <a:cs typeface="宋体" panose="02010600030101010101" pitchFamily="2" charset="-122"/>
                        </a:rPr>
                        <a:t>改进建议</a:t>
                      </a:r>
                      <a:endParaRPr sz="1100">
                        <a:latin typeface="宋体" panose="02010600030101010101" pitchFamily="2" charset="-122"/>
                        <a:cs typeface="宋体" panose="02010600030101010101" pitchFamily="2" charset="-122"/>
                      </a:endParaRPr>
                    </a:p>
                  </a:txBody>
                  <a:tcPr marL="0" marR="0" marT="933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r>
            </a:tbl>
          </a:graphicData>
        </a:graphic>
      </p:graphicFrame>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a:spLocks noGrp="1"/>
          </p:cNvSpPr>
          <p:nvPr>
            <p:ph type="sldNum" sz="quarter" idx="7"/>
          </p:nvPr>
        </p:nvSpPr>
        <p:spPr>
          <a:prstGeom prst="rect">
            <a:avLst/>
          </a:prstGeom>
        </p:spPr>
        <p:txBody>
          <a:bodyPr vert="horz" wrap="square" lIns="0" tIns="0" rIns="0" bIns="0" rtlCol="0">
            <a:spAutoFit/>
          </a:bodyPr>
          <a:lstStyle/>
          <a:p>
            <a:pPr marL="38100">
              <a:lnSpc>
                <a:spcPts val="955"/>
              </a:lnSpc>
            </a:pPr>
            <a:r>
              <a:rPr spc="-25" dirty="0"/>
              <a:t>41</a:t>
            </a:r>
            <a:endParaRPr spc="-25" dirty="0"/>
          </a:p>
        </p:txBody>
      </p:sp>
      <p:graphicFrame>
        <p:nvGraphicFramePr>
          <p:cNvPr id="2" name="object 2"/>
          <p:cNvGraphicFramePr>
            <a:graphicFrameLocks noGrp="1"/>
          </p:cNvGraphicFramePr>
          <p:nvPr/>
        </p:nvGraphicFramePr>
        <p:xfrm>
          <a:off x="1067435" y="1105916"/>
          <a:ext cx="12981305" cy="6544309"/>
        </p:xfrm>
        <a:graphic>
          <a:graphicData uri="http://schemas.openxmlformats.org/drawingml/2006/table">
            <a:tbl>
              <a:tblPr firstRow="1" bandRow="1">
                <a:tableStyleId>{2D5ABB26-0587-4C30-8999-92F81FD0307C}</a:tableStyleId>
              </a:tblPr>
              <a:tblGrid>
                <a:gridCol w="1287145"/>
                <a:gridCol w="1286509"/>
                <a:gridCol w="1296035"/>
                <a:gridCol w="1286510"/>
                <a:gridCol w="1287145"/>
                <a:gridCol w="1296034"/>
                <a:gridCol w="1287145"/>
                <a:gridCol w="1286509"/>
                <a:gridCol w="1296670"/>
                <a:gridCol w="1286509"/>
              </a:tblGrid>
              <a:tr h="333375">
                <a:tc gridSpan="10">
                  <a:txBody>
                    <a:bodyPr/>
                    <a:lstStyle/>
                    <a:p>
                      <a:pPr marL="8255" algn="ctr">
                        <a:lnSpc>
                          <a:spcPts val="2050"/>
                        </a:lnSpc>
                      </a:pPr>
                      <a:r>
                        <a:rPr sz="1800" b="1" spc="60" dirty="0">
                          <a:latin typeface="Microsoft JhengHei" panose="020B0604030504040204" charset="-120"/>
                          <a:cs typeface="Microsoft JhengHei" panose="020B0604030504040204" charset="-120"/>
                        </a:rPr>
                        <a:t>专项资金绩效自评表</a:t>
                      </a:r>
                      <a:endParaRPr sz="1800">
                        <a:latin typeface="Microsoft JhengHei" panose="020B0604030504040204" charset="-120"/>
                        <a:cs typeface="Microsoft JhengHei" panose="020B0604030504040204" charset="-120"/>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228600">
                <a:tc gridSpan="10">
                  <a:txBody>
                    <a:bodyPr/>
                    <a:lstStyle/>
                    <a:p>
                      <a:pPr algn="ctr">
                        <a:lnSpc>
                          <a:spcPts val="1400"/>
                        </a:lnSpc>
                      </a:pPr>
                      <a:r>
                        <a:rPr sz="1200" dirty="0">
                          <a:latin typeface="宋体" panose="02010600030101010101" pitchFamily="2" charset="-122"/>
                          <a:cs typeface="宋体" panose="02010600030101010101" pitchFamily="2" charset="-122"/>
                        </a:rPr>
                        <a:t>（2024</a:t>
                      </a:r>
                      <a:r>
                        <a:rPr sz="1200" spc="-100" dirty="0">
                          <a:latin typeface="宋体" panose="02010600030101010101" pitchFamily="2" charset="-122"/>
                          <a:cs typeface="宋体" panose="02010600030101010101" pitchFamily="2" charset="-122"/>
                        </a:rPr>
                        <a:t> 年度</a:t>
                      </a:r>
                      <a:r>
                        <a:rPr sz="1200" spc="-50" dirty="0">
                          <a:latin typeface="宋体" panose="02010600030101010101" pitchFamily="2" charset="-122"/>
                          <a:cs typeface="宋体" panose="02010600030101010101" pitchFamily="2" charset="-122"/>
                        </a:rPr>
                        <a:t>）</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228600">
                <a:tc gridSpan="3">
                  <a:txBody>
                    <a:bodyPr/>
                    <a:lstStyle/>
                    <a:p>
                      <a:pPr marL="8890" algn="ctr">
                        <a:lnSpc>
                          <a:spcPts val="1400"/>
                        </a:lnSpc>
                      </a:pPr>
                      <a:r>
                        <a:rPr sz="1200" spc="-15" dirty="0">
                          <a:latin typeface="宋体" panose="02010600030101010101" pitchFamily="2" charset="-122"/>
                          <a:cs typeface="宋体" panose="02010600030101010101" pitchFamily="2" charset="-122"/>
                        </a:rPr>
                        <a:t>专项名称</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gridSpan="7">
                  <a:txBody>
                    <a:bodyPr/>
                    <a:lstStyle/>
                    <a:p>
                      <a:pPr algn="ctr">
                        <a:lnSpc>
                          <a:spcPts val="1400"/>
                        </a:lnSpc>
                      </a:pPr>
                      <a:r>
                        <a:rPr sz="1200" spc="-5" dirty="0">
                          <a:latin typeface="宋体" panose="02010600030101010101" pitchFamily="2" charset="-122"/>
                          <a:cs typeface="宋体" panose="02010600030101010101" pitchFamily="2" charset="-122"/>
                        </a:rPr>
                        <a:t>一都派出所仙友村警务室业务办案及装备补助经费</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228600">
                <a:tc gridSpan="3">
                  <a:txBody>
                    <a:bodyPr/>
                    <a:lstStyle/>
                    <a:p>
                      <a:pPr marL="8890" algn="ctr">
                        <a:lnSpc>
                          <a:spcPts val="1405"/>
                        </a:lnSpc>
                      </a:pPr>
                      <a:r>
                        <a:rPr sz="1200" spc="-15" dirty="0">
                          <a:latin typeface="宋体" panose="02010600030101010101" pitchFamily="2" charset="-122"/>
                          <a:cs typeface="宋体" panose="02010600030101010101" pitchFamily="2" charset="-122"/>
                        </a:rPr>
                        <a:t>主管部门</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gridSpan="2">
                  <a:txBody>
                    <a:bodyPr/>
                    <a:lstStyle/>
                    <a:p>
                      <a:pPr marL="528320">
                        <a:lnSpc>
                          <a:spcPts val="1405"/>
                        </a:lnSpc>
                      </a:pPr>
                      <a:r>
                        <a:rPr sz="1200" spc="-5" dirty="0">
                          <a:latin typeface="宋体" panose="02010600030101010101" pitchFamily="2" charset="-122"/>
                          <a:cs typeface="宋体" panose="02010600030101010101" pitchFamily="2" charset="-122"/>
                        </a:rPr>
                        <a:t>永春县一都镇人民政府</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2">
                  <a:txBody>
                    <a:bodyPr/>
                    <a:lstStyle/>
                    <a:p>
                      <a:pPr marL="18415" algn="ctr">
                        <a:lnSpc>
                          <a:spcPts val="1405"/>
                        </a:lnSpc>
                      </a:pPr>
                      <a:r>
                        <a:rPr sz="1200" spc="-15" dirty="0">
                          <a:latin typeface="宋体" panose="02010600030101010101" pitchFamily="2" charset="-122"/>
                          <a:cs typeface="宋体" panose="02010600030101010101" pitchFamily="2" charset="-122"/>
                        </a:rPr>
                        <a:t>实施单位</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3">
                  <a:txBody>
                    <a:bodyPr/>
                    <a:lstStyle/>
                    <a:p>
                      <a:pPr marL="1176655">
                        <a:lnSpc>
                          <a:spcPts val="1405"/>
                        </a:lnSpc>
                      </a:pPr>
                      <a:r>
                        <a:rPr sz="1200" spc="-5" dirty="0">
                          <a:latin typeface="宋体" panose="02010600030101010101" pitchFamily="2" charset="-122"/>
                          <a:cs typeface="宋体" panose="02010600030101010101" pitchFamily="2" charset="-122"/>
                        </a:rPr>
                        <a:t>永春县一都镇人民政府</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r>
              <a:tr h="228600">
                <a:tc gridSpan="3">
                  <a:txBody>
                    <a:bodyPr/>
                    <a:lstStyle/>
                    <a:p>
                      <a:pPr marL="8890" algn="ctr">
                        <a:lnSpc>
                          <a:spcPts val="1405"/>
                        </a:lnSpc>
                      </a:pPr>
                      <a:r>
                        <a:rPr sz="1200" spc="-15" dirty="0">
                          <a:latin typeface="宋体" panose="02010600030101010101" pitchFamily="2" charset="-122"/>
                          <a:cs typeface="宋体" panose="02010600030101010101" pitchFamily="2" charset="-122"/>
                        </a:rPr>
                        <a:t>项目概况</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c hMerge="1">
                  <a:tcPr marL="0" marR="0" marT="0" marB="0"/>
                </a:tc>
                <a:tc hMerge="1">
                  <a:tcPr marL="0" marR="0" marT="0" marB="0"/>
                </a:tc>
                <a:tc gridSpan="7">
                  <a:txBody>
                    <a:bodyPr/>
                    <a:lstStyle/>
                    <a:p>
                      <a:pPr marL="71120">
                        <a:lnSpc>
                          <a:spcPts val="1405"/>
                        </a:lnSpc>
                      </a:pPr>
                      <a:r>
                        <a:rPr sz="1200" spc="-5" dirty="0">
                          <a:latin typeface="宋体" panose="02010600030101010101" pitchFamily="2" charset="-122"/>
                          <a:cs typeface="宋体" panose="02010600030101010101" pitchFamily="2" charset="-122"/>
                        </a:rPr>
                        <a:t>加强基层社会治理、开展平安创建、服务辖区群众，积极创建一都派出所仙友村警务室</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228600">
                <a:tc gridSpan="3">
                  <a:txBody>
                    <a:bodyPr/>
                    <a:lstStyle/>
                    <a:p>
                      <a:pPr marL="8890" algn="ctr">
                        <a:lnSpc>
                          <a:spcPts val="1405"/>
                        </a:lnSpc>
                      </a:pPr>
                      <a:r>
                        <a:rPr sz="1200" spc="-15" dirty="0">
                          <a:latin typeface="宋体" panose="02010600030101010101" pitchFamily="2" charset="-122"/>
                          <a:cs typeface="宋体" panose="02010600030101010101" pitchFamily="2" charset="-122"/>
                        </a:rPr>
                        <a:t>主要成效</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c hMerge="1">
                  <a:tcPr marL="0" marR="0" marT="0" marB="0"/>
                </a:tc>
                <a:tc hMerge="1">
                  <a:tcPr marL="0" marR="0" marT="0" marB="0"/>
                </a:tc>
                <a:tc gridSpan="7">
                  <a:txBody>
                    <a:bodyPr/>
                    <a:lstStyle/>
                    <a:p>
                      <a:pPr marL="71120">
                        <a:lnSpc>
                          <a:spcPts val="1405"/>
                        </a:lnSpc>
                      </a:pPr>
                      <a:r>
                        <a:rPr sz="1200" spc="-5" dirty="0">
                          <a:latin typeface="宋体" panose="02010600030101010101" pitchFamily="2" charset="-122"/>
                          <a:cs typeface="宋体" panose="02010600030101010101" pitchFamily="2" charset="-122"/>
                        </a:rPr>
                        <a:t>加强基层社会治理、开展平安创建、服务辖区群众，积极创建一都派出所仙友村警务室</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228600">
                <a:tc rowSpan="5">
                  <a:txBody>
                    <a:bodyPr/>
                    <a:lstStyle/>
                    <a:p>
                      <a:pPr>
                        <a:lnSpc>
                          <a:spcPct val="100000"/>
                        </a:lnSpc>
                      </a:pPr>
                      <a:endParaRPr sz="1200">
                        <a:latin typeface="Times New Roman" panose="02020603050405020304"/>
                        <a:cs typeface="Times New Roman" panose="02020603050405020304"/>
                      </a:endParaRPr>
                    </a:p>
                    <a:p>
                      <a:pPr>
                        <a:lnSpc>
                          <a:spcPct val="100000"/>
                        </a:lnSpc>
                        <a:spcBef>
                          <a:spcPts val="730"/>
                        </a:spcBef>
                      </a:pPr>
                      <a:endParaRPr sz="1200">
                        <a:latin typeface="Times New Roman" panose="02020603050405020304"/>
                        <a:cs typeface="Times New Roman" panose="02020603050405020304"/>
                      </a:endParaRPr>
                    </a:p>
                    <a:p>
                      <a:pPr marL="109220">
                        <a:lnSpc>
                          <a:spcPct val="100000"/>
                        </a:lnSpc>
                      </a:pPr>
                      <a:r>
                        <a:rPr sz="1200" spc="-10" dirty="0">
                          <a:latin typeface="宋体" panose="02010600030101010101" pitchFamily="2" charset="-122"/>
                          <a:cs typeface="宋体" panose="02010600030101010101" pitchFamily="2" charset="-122"/>
                        </a:rPr>
                        <a:t>项目资金(万元)</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L="261620">
                        <a:lnSpc>
                          <a:spcPts val="1405"/>
                        </a:lnSpc>
                      </a:pPr>
                      <a:r>
                        <a:rPr sz="1200" spc="-10" dirty="0">
                          <a:latin typeface="宋体" panose="02010600030101010101" pitchFamily="2" charset="-122"/>
                          <a:cs typeface="宋体" panose="02010600030101010101" pitchFamily="2" charset="-122"/>
                        </a:rPr>
                        <a:t>年初预算数</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10" dirty="0">
                          <a:latin typeface="宋体" panose="02010600030101010101" pitchFamily="2" charset="-122"/>
                          <a:cs typeface="宋体" panose="02010600030101010101" pitchFamily="2" charset="-122"/>
                        </a:rPr>
                        <a:t>全年预算数</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8890" algn="ctr">
                        <a:lnSpc>
                          <a:spcPts val="1405"/>
                        </a:lnSpc>
                      </a:pPr>
                      <a:r>
                        <a:rPr sz="1200" spc="-10" dirty="0">
                          <a:latin typeface="宋体" panose="02010600030101010101" pitchFamily="2" charset="-122"/>
                          <a:cs typeface="宋体" panose="02010600030101010101" pitchFamily="2" charset="-122"/>
                        </a:rPr>
                        <a:t>全年执行数</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25" dirty="0">
                          <a:latin typeface="宋体" panose="02010600030101010101" pitchFamily="2" charset="-122"/>
                          <a:cs typeface="宋体" panose="02010600030101010101" pitchFamily="2" charset="-122"/>
                        </a:rPr>
                        <a:t>分值</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ts val="1405"/>
                        </a:lnSpc>
                      </a:pPr>
                      <a:r>
                        <a:rPr sz="1200" dirty="0">
                          <a:latin typeface="宋体" panose="02010600030101010101" pitchFamily="2" charset="-122"/>
                          <a:cs typeface="宋体" panose="02010600030101010101" pitchFamily="2" charset="-122"/>
                        </a:rPr>
                        <a:t>执行率</a:t>
                      </a:r>
                      <a:r>
                        <a:rPr sz="1200" spc="-25" dirty="0">
                          <a:latin typeface="宋体" panose="02010600030101010101" pitchFamily="2" charset="-122"/>
                          <a:cs typeface="宋体" panose="02010600030101010101" pitchFamily="2" charset="-122"/>
                        </a:rPr>
                        <a:t>（%）</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5"/>
                        </a:lnSpc>
                      </a:pPr>
                      <a:r>
                        <a:rPr sz="1200" spc="-25" dirty="0">
                          <a:latin typeface="宋体" panose="02010600030101010101" pitchFamily="2" charset="-122"/>
                          <a:cs typeface="宋体" panose="02010600030101010101" pitchFamily="2" charset="-122"/>
                        </a:rPr>
                        <a:t>得分</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19075">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71120">
                        <a:lnSpc>
                          <a:spcPts val="1405"/>
                        </a:lnSpc>
                      </a:pPr>
                      <a:r>
                        <a:rPr sz="1200" spc="-10" dirty="0">
                          <a:latin typeface="宋体" panose="02010600030101010101" pitchFamily="2" charset="-122"/>
                          <a:cs typeface="宋体" panose="02010600030101010101" pitchFamily="2" charset="-122"/>
                        </a:rPr>
                        <a:t>年度资金总额</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5"/>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10" dirty="0">
                          <a:latin typeface="宋体" panose="02010600030101010101" pitchFamily="2" charset="-122"/>
                          <a:cs typeface="宋体" panose="02010600030101010101" pitchFamily="2" charset="-122"/>
                        </a:rPr>
                        <a:t>20.00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9525" algn="ctr">
                        <a:lnSpc>
                          <a:spcPts val="1405"/>
                        </a:lnSpc>
                      </a:pPr>
                      <a:r>
                        <a:rPr sz="1200" spc="-10" dirty="0">
                          <a:latin typeface="宋体" panose="02010600030101010101" pitchFamily="2" charset="-122"/>
                          <a:cs typeface="宋体" panose="02010600030101010101" pitchFamily="2" charset="-122"/>
                        </a:rPr>
                        <a:t>20.00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ts val="1405"/>
                        </a:lnSpc>
                      </a:pPr>
                      <a:r>
                        <a:rPr sz="1200" spc="-10" dirty="0">
                          <a:latin typeface="宋体" panose="02010600030101010101" pitchFamily="2" charset="-122"/>
                          <a:cs typeface="宋体" panose="02010600030101010101" pitchFamily="2" charset="-122"/>
                        </a:rPr>
                        <a:t>100.00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5"/>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71120">
                        <a:lnSpc>
                          <a:spcPts val="1405"/>
                        </a:lnSpc>
                      </a:pPr>
                      <a:r>
                        <a:rPr sz="1200" spc="-10" dirty="0">
                          <a:latin typeface="宋体" panose="02010600030101010101" pitchFamily="2" charset="-122"/>
                          <a:cs typeface="宋体" panose="02010600030101010101" pitchFamily="2" charset="-122"/>
                        </a:rPr>
                        <a:t>其中：当年财政拨款</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5"/>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10" dirty="0">
                          <a:latin typeface="宋体" panose="02010600030101010101" pitchFamily="2" charset="-122"/>
                          <a:cs typeface="宋体" panose="02010600030101010101" pitchFamily="2" charset="-122"/>
                        </a:rPr>
                        <a:t>20.00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9525" algn="ctr">
                        <a:lnSpc>
                          <a:spcPts val="1405"/>
                        </a:lnSpc>
                      </a:pPr>
                      <a:r>
                        <a:rPr sz="1200" spc="-10" dirty="0">
                          <a:latin typeface="宋体" panose="02010600030101010101" pitchFamily="2" charset="-122"/>
                          <a:cs typeface="宋体" panose="02010600030101010101" pitchFamily="2" charset="-122"/>
                        </a:rPr>
                        <a:t>20.00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8890" algn="ctr">
                        <a:lnSpc>
                          <a:spcPts val="1310"/>
                        </a:lnSpc>
                      </a:pPr>
                      <a:r>
                        <a:rPr sz="1100" spc="-50" dirty="0">
                          <a:latin typeface="宋体" panose="02010600030101010101" pitchFamily="2" charset="-122"/>
                          <a:cs typeface="宋体" panose="02010600030101010101" pitchFamily="2" charset="-122"/>
                        </a:rPr>
                        <a:t>—</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ts val="1405"/>
                        </a:lnSpc>
                      </a:pPr>
                      <a:r>
                        <a:rPr sz="1200" spc="-10" dirty="0">
                          <a:latin typeface="宋体" panose="02010600030101010101" pitchFamily="2" charset="-122"/>
                          <a:cs typeface="宋体" panose="02010600030101010101" pitchFamily="2" charset="-122"/>
                        </a:rPr>
                        <a:t>100.00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71120">
                        <a:lnSpc>
                          <a:spcPts val="1400"/>
                        </a:lnSpc>
                      </a:pPr>
                      <a:r>
                        <a:rPr sz="1200" spc="-15" dirty="0">
                          <a:latin typeface="宋体" panose="02010600030101010101" pitchFamily="2" charset="-122"/>
                          <a:cs typeface="宋体" panose="02010600030101010101" pitchFamily="2" charset="-122"/>
                        </a:rPr>
                        <a:t>其他资金</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9525"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0"/>
                        </a:lnSpc>
                      </a:pPr>
                      <a:r>
                        <a:rPr sz="1200" spc="-50" dirty="0">
                          <a:latin typeface="宋体" panose="02010600030101010101" pitchFamily="2" charset="-122"/>
                          <a:cs typeface="宋体" panose="02010600030101010101" pitchFamily="2" charset="-122"/>
                        </a:rPr>
                        <a:t>—</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71120">
                        <a:lnSpc>
                          <a:spcPts val="1400"/>
                        </a:lnSpc>
                      </a:pPr>
                      <a:r>
                        <a:rPr sz="1200" spc="-10" dirty="0">
                          <a:latin typeface="宋体" panose="02010600030101010101" pitchFamily="2" charset="-122"/>
                          <a:cs typeface="宋体" panose="02010600030101010101" pitchFamily="2" charset="-122"/>
                        </a:rPr>
                        <a:t>上年结转资金</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9525"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0"/>
                        </a:lnSpc>
                      </a:pPr>
                      <a:r>
                        <a:rPr sz="1200" spc="-50" dirty="0">
                          <a:latin typeface="宋体" panose="02010600030101010101" pitchFamily="2" charset="-122"/>
                          <a:cs typeface="宋体" panose="02010600030101010101" pitchFamily="2" charset="-122"/>
                        </a:rPr>
                        <a:t>—</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rowSpan="2">
                  <a:txBody>
                    <a:bodyPr/>
                    <a:lstStyle/>
                    <a:p>
                      <a:pPr>
                        <a:lnSpc>
                          <a:spcPct val="100000"/>
                        </a:lnSpc>
                        <a:spcBef>
                          <a:spcPts val="385"/>
                        </a:spcBef>
                      </a:pPr>
                      <a:endParaRPr sz="1200">
                        <a:latin typeface="Times New Roman" panose="02020603050405020304"/>
                        <a:cs typeface="Times New Roman" panose="02020603050405020304"/>
                      </a:endParaRPr>
                    </a:p>
                    <a:p>
                      <a:pPr marL="185420">
                        <a:lnSpc>
                          <a:spcPct val="100000"/>
                        </a:lnSpc>
                      </a:pPr>
                      <a:r>
                        <a:rPr sz="1200" spc="-10" dirty="0">
                          <a:latin typeface="宋体" panose="02010600030101010101" pitchFamily="2" charset="-122"/>
                          <a:cs typeface="宋体" panose="02010600030101010101" pitchFamily="2" charset="-122"/>
                        </a:rPr>
                        <a:t>年度总体目标</a:t>
                      </a:r>
                      <a:endParaRPr sz="1200">
                        <a:latin typeface="宋体" panose="02010600030101010101" pitchFamily="2" charset="-122"/>
                        <a:cs typeface="宋体" panose="02010600030101010101" pitchFamily="2" charset="-122"/>
                      </a:endParaRPr>
                    </a:p>
                  </a:txBody>
                  <a:tcPr marL="0" marR="0" marT="4889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4">
                  <a:txBody>
                    <a:bodyPr/>
                    <a:lstStyle/>
                    <a:p>
                      <a:pPr algn="ctr">
                        <a:lnSpc>
                          <a:spcPts val="1405"/>
                        </a:lnSpc>
                      </a:pPr>
                      <a:r>
                        <a:rPr sz="1200" spc="-15" dirty="0">
                          <a:latin typeface="宋体" panose="02010600030101010101" pitchFamily="2" charset="-122"/>
                          <a:cs typeface="宋体" panose="02010600030101010101" pitchFamily="2" charset="-122"/>
                        </a:rPr>
                        <a:t>预期目标</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gridSpan="5">
                  <a:txBody>
                    <a:bodyPr/>
                    <a:lstStyle/>
                    <a:p>
                      <a:pPr marL="17780" algn="ctr">
                        <a:lnSpc>
                          <a:spcPts val="1405"/>
                        </a:lnSpc>
                      </a:pPr>
                      <a:r>
                        <a:rPr sz="1200" spc="-10" dirty="0">
                          <a:latin typeface="宋体" panose="02010600030101010101" pitchFamily="2" charset="-122"/>
                          <a:cs typeface="宋体" panose="02010600030101010101" pitchFamily="2" charset="-122"/>
                        </a:rPr>
                        <a:t>实际完成情况</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r>
              <a:tr h="457200">
                <a:tc vMerge="1">
                  <a:tcPr marL="0" marR="0" marT="4889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4">
                  <a:txBody>
                    <a:bodyPr/>
                    <a:lstStyle/>
                    <a:p>
                      <a:pPr marL="71120">
                        <a:lnSpc>
                          <a:spcPts val="1405"/>
                        </a:lnSpc>
                      </a:pPr>
                      <a:r>
                        <a:rPr sz="1200" spc="-5" dirty="0">
                          <a:latin typeface="宋体" panose="02010600030101010101" pitchFamily="2" charset="-122"/>
                          <a:cs typeface="宋体" panose="02010600030101010101" pitchFamily="2" charset="-122"/>
                        </a:rPr>
                        <a:t>加强基层社会治理、开展平安创建、服务辖区群众，积极创建一都派出所仙</a:t>
                      </a:r>
                      <a:endParaRPr sz="1200">
                        <a:latin typeface="宋体" panose="02010600030101010101" pitchFamily="2" charset="-122"/>
                        <a:cs typeface="宋体" panose="02010600030101010101" pitchFamily="2" charset="-122"/>
                      </a:endParaRPr>
                    </a:p>
                    <a:p>
                      <a:pPr marL="71120">
                        <a:lnSpc>
                          <a:spcPct val="100000"/>
                        </a:lnSpc>
                        <a:spcBef>
                          <a:spcPts val="360"/>
                        </a:spcBef>
                      </a:pPr>
                      <a:r>
                        <a:rPr sz="1200" spc="-10" dirty="0">
                          <a:latin typeface="宋体" panose="02010600030101010101" pitchFamily="2" charset="-122"/>
                          <a:cs typeface="宋体" panose="02010600030101010101" pitchFamily="2" charset="-122"/>
                        </a:rPr>
                        <a:t>友村警务室</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gridSpan="5">
                  <a:txBody>
                    <a:bodyPr/>
                    <a:lstStyle/>
                    <a:p>
                      <a:pPr marL="80645">
                        <a:lnSpc>
                          <a:spcPct val="100000"/>
                        </a:lnSpc>
                        <a:spcBef>
                          <a:spcPts val="865"/>
                        </a:spcBef>
                      </a:pPr>
                      <a:r>
                        <a:rPr sz="1200" spc="-5" dirty="0">
                          <a:latin typeface="宋体" panose="02010600030101010101" pitchFamily="2" charset="-122"/>
                          <a:cs typeface="宋体" panose="02010600030101010101" pitchFamily="2" charset="-122"/>
                        </a:rPr>
                        <a:t>加强基层社会治理、开展平安创建、服务辖区群众，积极创建一都派出所仙友村警务室</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r>
              <a:tr h="447675">
                <a:tc rowSpan="7">
                  <a:txBody>
                    <a:bodyPr/>
                    <a:lstStyle/>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spcBef>
                          <a:spcPts val="165"/>
                        </a:spcBef>
                      </a:pPr>
                      <a:endParaRPr sz="1200">
                        <a:latin typeface="Times New Roman" panose="02020603050405020304"/>
                        <a:cs typeface="Times New Roman" panose="02020603050405020304"/>
                      </a:endParaRPr>
                    </a:p>
                    <a:p>
                      <a:pPr marL="537845">
                        <a:lnSpc>
                          <a:spcPct val="100000"/>
                        </a:lnSpc>
                      </a:pPr>
                      <a:r>
                        <a:rPr sz="1200" spc="-10" dirty="0">
                          <a:latin typeface="宋体" panose="02010600030101010101" pitchFamily="2" charset="-122"/>
                          <a:cs typeface="宋体" panose="02010600030101010101" pitchFamily="2" charset="-122"/>
                        </a:rPr>
                        <a:t>绩效 指标</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865"/>
                        </a:spcBef>
                      </a:pPr>
                      <a:r>
                        <a:rPr sz="1200" spc="-15" dirty="0">
                          <a:latin typeface="宋体" panose="02010600030101010101" pitchFamily="2" charset="-122"/>
                          <a:cs typeface="宋体" panose="02010600030101010101" pitchFamily="2" charset="-122"/>
                        </a:rPr>
                        <a:t>一级指标</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865"/>
                        </a:spcBef>
                      </a:pPr>
                      <a:r>
                        <a:rPr sz="1200" spc="-15" dirty="0">
                          <a:latin typeface="宋体" panose="02010600030101010101" pitchFamily="2" charset="-122"/>
                          <a:cs typeface="宋体" panose="02010600030101010101" pitchFamily="2" charset="-122"/>
                        </a:rPr>
                        <a:t>二级指标</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337820">
                        <a:lnSpc>
                          <a:spcPct val="100000"/>
                        </a:lnSpc>
                        <a:spcBef>
                          <a:spcPts val="865"/>
                        </a:spcBef>
                      </a:pPr>
                      <a:r>
                        <a:rPr sz="1200" spc="-15" dirty="0">
                          <a:latin typeface="宋体" panose="02010600030101010101" pitchFamily="2" charset="-122"/>
                          <a:cs typeface="宋体" panose="02010600030101010101" pitchFamily="2" charset="-122"/>
                        </a:rPr>
                        <a:t>三级指标</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ct val="100000"/>
                        </a:lnSpc>
                        <a:spcBef>
                          <a:spcPts val="865"/>
                        </a:spcBef>
                      </a:pPr>
                      <a:r>
                        <a:rPr sz="1200" spc="-10" dirty="0">
                          <a:latin typeface="宋体" panose="02010600030101010101" pitchFamily="2" charset="-122"/>
                          <a:cs typeface="宋体" panose="02010600030101010101" pitchFamily="2" charset="-122"/>
                        </a:rPr>
                        <a:t>年度指标值</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ct val="100000"/>
                        </a:lnSpc>
                        <a:spcBef>
                          <a:spcPts val="865"/>
                        </a:spcBef>
                      </a:pPr>
                      <a:r>
                        <a:rPr sz="1200" spc="-10" dirty="0">
                          <a:latin typeface="宋体" panose="02010600030101010101" pitchFamily="2" charset="-122"/>
                          <a:cs typeface="宋体" panose="02010600030101010101" pitchFamily="2" charset="-122"/>
                        </a:rPr>
                        <a:t>实际完成值</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865"/>
                        </a:spcBef>
                      </a:pPr>
                      <a:r>
                        <a:rPr sz="1200" spc="-15" dirty="0">
                          <a:latin typeface="宋体" panose="02010600030101010101" pitchFamily="2" charset="-122"/>
                          <a:cs typeface="宋体" panose="02010600030101010101" pitchFamily="2" charset="-122"/>
                        </a:rPr>
                        <a:t>指标分值</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865"/>
                        </a:spcBef>
                      </a:pPr>
                      <a:r>
                        <a:rPr sz="1200" spc="-15" dirty="0">
                          <a:latin typeface="宋体" panose="02010600030101010101" pitchFamily="2" charset="-122"/>
                          <a:cs typeface="宋体" panose="02010600030101010101" pitchFamily="2" charset="-122"/>
                        </a:rPr>
                        <a:t>自评得分</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10" dirty="0">
                          <a:latin typeface="宋体" panose="02010600030101010101" pitchFamily="2" charset="-122"/>
                          <a:cs typeface="宋体" panose="02010600030101010101" pitchFamily="2" charset="-122"/>
                        </a:rPr>
                        <a:t>偏差原因分析及</a:t>
                      </a:r>
                      <a:endParaRPr sz="1200">
                        <a:latin typeface="宋体" panose="02010600030101010101" pitchFamily="2" charset="-122"/>
                        <a:cs typeface="宋体" panose="02010600030101010101" pitchFamily="2" charset="-122"/>
                      </a:endParaRPr>
                    </a:p>
                    <a:p>
                      <a:pPr algn="ctr">
                        <a:lnSpc>
                          <a:spcPct val="100000"/>
                        </a:lnSpc>
                        <a:spcBef>
                          <a:spcPts val="360"/>
                        </a:spcBef>
                      </a:pPr>
                      <a:r>
                        <a:rPr sz="1200" spc="-15" dirty="0">
                          <a:latin typeface="宋体" panose="02010600030101010101" pitchFamily="2" charset="-122"/>
                          <a:cs typeface="宋体" panose="02010600030101010101" pitchFamily="2" charset="-122"/>
                        </a:rPr>
                        <a:t>改进措施</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rowSpan="3">
                  <a:txBody>
                    <a:bodyPr/>
                    <a:lstStyle/>
                    <a:p>
                      <a:pPr>
                        <a:lnSpc>
                          <a:spcPct val="100000"/>
                        </a:lnSpc>
                      </a:pPr>
                      <a:endParaRPr sz="1100">
                        <a:latin typeface="Times New Roman" panose="02020603050405020304"/>
                        <a:cs typeface="Times New Roman" panose="02020603050405020304"/>
                      </a:endParaRPr>
                    </a:p>
                    <a:p>
                      <a:pPr>
                        <a:lnSpc>
                          <a:spcPct val="100000"/>
                        </a:lnSpc>
                        <a:spcBef>
                          <a:spcPts val="10"/>
                        </a:spcBef>
                      </a:pPr>
                      <a:endParaRPr sz="1100">
                        <a:latin typeface="Times New Roman" panose="02020603050405020304"/>
                        <a:cs typeface="Times New Roman" panose="02020603050405020304"/>
                      </a:endParaRPr>
                    </a:p>
                    <a:p>
                      <a:pPr marL="652145">
                        <a:lnSpc>
                          <a:spcPct val="100000"/>
                        </a:lnSpc>
                      </a:pPr>
                      <a:r>
                        <a:rPr sz="1100" spc="-15" dirty="0">
                          <a:latin typeface="宋体" panose="02010600030101010101" pitchFamily="2" charset="-122"/>
                          <a:cs typeface="宋体" panose="02010600030101010101" pitchFamily="2" charset="-122"/>
                        </a:rPr>
                        <a:t>产出指标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5" dirty="0">
                          <a:latin typeface="宋体" panose="02010600030101010101" pitchFamily="2" charset="-122"/>
                          <a:cs typeface="宋体" panose="02010600030101010101" pitchFamily="2" charset="-122"/>
                        </a:rPr>
                        <a:t>数量指标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5" dirty="0">
                          <a:latin typeface="宋体" panose="02010600030101010101" pitchFamily="2" charset="-122"/>
                          <a:cs typeface="宋体" panose="02010600030101010101" pitchFamily="2" charset="-122"/>
                        </a:rPr>
                        <a:t>项目个数</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ts val="1405"/>
                        </a:lnSpc>
                      </a:pPr>
                      <a:r>
                        <a:rPr sz="1200" dirty="0">
                          <a:latin typeface="宋体" panose="02010600030101010101" pitchFamily="2" charset="-122"/>
                          <a:cs typeface="宋体" panose="02010600030101010101" pitchFamily="2" charset="-122"/>
                        </a:rPr>
                        <a:t>≥1</a:t>
                      </a:r>
                      <a:r>
                        <a:rPr sz="1200" spc="-175" dirty="0">
                          <a:latin typeface="宋体" panose="02010600030101010101" pitchFamily="2" charset="-122"/>
                          <a:cs typeface="宋体" panose="02010600030101010101" pitchFamily="2" charset="-122"/>
                        </a:rPr>
                        <a:t> 个</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ts val="1405"/>
                        </a:lnSpc>
                      </a:pPr>
                      <a:r>
                        <a:rPr sz="1200" spc="-50" dirty="0">
                          <a:latin typeface="宋体" panose="02010600030101010101" pitchFamily="2" charset="-122"/>
                          <a:cs typeface="宋体" panose="02010600030101010101" pitchFamily="2" charset="-122"/>
                        </a:rPr>
                        <a:t>1</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ts val="1405"/>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405"/>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5" dirty="0">
                          <a:latin typeface="宋体" panose="02010600030101010101" pitchFamily="2" charset="-122"/>
                          <a:cs typeface="宋体" panose="02010600030101010101" pitchFamily="2" charset="-122"/>
                        </a:rPr>
                        <a:t>质量指标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0" dirty="0">
                          <a:latin typeface="宋体" panose="02010600030101010101" pitchFamily="2" charset="-122"/>
                          <a:cs typeface="宋体" panose="02010600030101010101" pitchFamily="2" charset="-122"/>
                        </a:rPr>
                        <a:t>项目验收合格率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ts val="1405"/>
                        </a:lnSpc>
                      </a:pPr>
                      <a:r>
                        <a:rPr sz="1200" spc="-10" dirty="0">
                          <a:latin typeface="宋体" panose="02010600030101010101" pitchFamily="2" charset="-122"/>
                          <a:cs typeface="宋体" panose="02010600030101010101" pitchFamily="2" charset="-122"/>
                        </a:rPr>
                        <a:t>≥100％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ts val="1405"/>
                        </a:lnSpc>
                      </a:pPr>
                      <a:r>
                        <a:rPr sz="1200" spc="-25" dirty="0">
                          <a:latin typeface="宋体" panose="02010600030101010101" pitchFamily="2" charset="-122"/>
                          <a:cs typeface="宋体" panose="02010600030101010101" pitchFamily="2" charset="-122"/>
                        </a:rPr>
                        <a:t>100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ts val="1405"/>
                        </a:lnSpc>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405"/>
                        </a:lnSpc>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4191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35"/>
                        </a:spcBef>
                      </a:pPr>
                      <a:r>
                        <a:rPr sz="1100" spc="-15" dirty="0">
                          <a:latin typeface="宋体" panose="02010600030101010101" pitchFamily="2" charset="-122"/>
                          <a:cs typeface="宋体" panose="02010600030101010101" pitchFamily="2" charset="-122"/>
                        </a:rPr>
                        <a:t>时效指标</a:t>
                      </a:r>
                      <a:endParaRPr sz="1100">
                        <a:latin typeface="宋体" panose="02010600030101010101" pitchFamily="2" charset="-122"/>
                        <a:cs typeface="宋体" panose="02010600030101010101" pitchFamily="2" charset="-122"/>
                      </a:endParaRPr>
                    </a:p>
                  </a:txBody>
                  <a:tcPr marL="0" marR="0" marT="933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230"/>
                        </a:lnSpc>
                      </a:pPr>
                      <a:r>
                        <a:rPr sz="1100" spc="-10" dirty="0">
                          <a:latin typeface="宋体" panose="02010600030101010101" pitchFamily="2" charset="-122"/>
                          <a:cs typeface="宋体" panose="02010600030101010101" pitchFamily="2" charset="-122"/>
                        </a:rPr>
                        <a:t>工程项目开工及时</a:t>
                      </a:r>
                      <a:endParaRPr sz="1100">
                        <a:latin typeface="宋体" panose="02010600030101010101" pitchFamily="2" charset="-122"/>
                        <a:cs typeface="宋体" panose="02010600030101010101" pitchFamily="2" charset="-122"/>
                      </a:endParaRPr>
                    </a:p>
                    <a:p>
                      <a:pPr marR="53975" algn="r">
                        <a:lnSpc>
                          <a:spcPct val="100000"/>
                        </a:lnSpc>
                        <a:spcBef>
                          <a:spcPts val="330"/>
                        </a:spcBef>
                      </a:pPr>
                      <a:r>
                        <a:rPr sz="1100" spc="-50" dirty="0">
                          <a:latin typeface="宋体" panose="02010600030101010101" pitchFamily="2" charset="-122"/>
                          <a:cs typeface="宋体" panose="02010600030101010101" pitchFamily="2" charset="-122"/>
                        </a:rPr>
                        <a:t>性</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ct val="100000"/>
                        </a:lnSpc>
                        <a:spcBef>
                          <a:spcPts val="710"/>
                        </a:spcBef>
                      </a:pPr>
                      <a:r>
                        <a:rPr sz="1200" dirty="0">
                          <a:latin typeface="宋体" panose="02010600030101010101" pitchFamily="2" charset="-122"/>
                          <a:cs typeface="宋体" panose="02010600030101010101" pitchFamily="2" charset="-122"/>
                        </a:rPr>
                        <a:t>=0</a:t>
                      </a:r>
                      <a:r>
                        <a:rPr sz="1200" spc="-175" dirty="0">
                          <a:latin typeface="宋体" panose="02010600030101010101" pitchFamily="2" charset="-122"/>
                          <a:cs typeface="宋体" panose="02010600030101010101" pitchFamily="2" charset="-122"/>
                        </a:rPr>
                        <a:t> 月</a:t>
                      </a:r>
                      <a:endParaRPr sz="1200">
                        <a:latin typeface="宋体" panose="02010600030101010101" pitchFamily="2" charset="-122"/>
                        <a:cs typeface="宋体" panose="02010600030101010101" pitchFamily="2" charset="-122"/>
                      </a:endParaRPr>
                    </a:p>
                  </a:txBody>
                  <a:tcPr marL="0" marR="0" marT="901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ct val="100000"/>
                        </a:lnSpc>
                        <a:spcBef>
                          <a:spcPts val="710"/>
                        </a:spcBef>
                      </a:pPr>
                      <a:r>
                        <a:rPr sz="1200" spc="-50" dirty="0">
                          <a:latin typeface="宋体" panose="02010600030101010101" pitchFamily="2" charset="-122"/>
                          <a:cs typeface="宋体" panose="02010600030101010101" pitchFamily="2" charset="-122"/>
                        </a:rPr>
                        <a:t>0</a:t>
                      </a:r>
                      <a:endParaRPr sz="1200">
                        <a:latin typeface="宋体" panose="02010600030101010101" pitchFamily="2" charset="-122"/>
                        <a:cs typeface="宋体" panose="02010600030101010101" pitchFamily="2" charset="-122"/>
                      </a:endParaRPr>
                    </a:p>
                  </a:txBody>
                  <a:tcPr marL="0" marR="0" marT="901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710"/>
                        </a:spcBef>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901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10"/>
                        </a:spcBef>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901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05"/>
                        </a:lnSpc>
                      </a:pPr>
                      <a:r>
                        <a:rPr sz="1100" spc="-15" dirty="0">
                          <a:latin typeface="宋体" panose="02010600030101010101" pitchFamily="2" charset="-122"/>
                          <a:cs typeface="宋体" panose="02010600030101010101" pitchFamily="2" charset="-122"/>
                        </a:rPr>
                        <a:t>成本指标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05"/>
                        </a:lnSpc>
                      </a:pPr>
                      <a:r>
                        <a:rPr sz="1100" spc="-10" dirty="0">
                          <a:latin typeface="宋体" panose="02010600030101010101" pitchFamily="2" charset="-122"/>
                          <a:cs typeface="宋体" panose="02010600030101010101" pitchFamily="2" charset="-122"/>
                        </a:rPr>
                        <a:t>经济成本指标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05"/>
                        </a:lnSpc>
                      </a:pPr>
                      <a:r>
                        <a:rPr sz="1100" spc="-10" dirty="0">
                          <a:latin typeface="宋体" panose="02010600030101010101" pitchFamily="2" charset="-122"/>
                          <a:cs typeface="宋体" panose="02010600030101010101" pitchFamily="2" charset="-122"/>
                        </a:rPr>
                        <a:t>财政补助投入</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ts val="1400"/>
                        </a:lnSpc>
                      </a:pPr>
                      <a:r>
                        <a:rPr sz="1200" dirty="0">
                          <a:latin typeface="宋体" panose="02010600030101010101" pitchFamily="2" charset="-122"/>
                          <a:cs typeface="宋体" panose="02010600030101010101" pitchFamily="2" charset="-122"/>
                        </a:rPr>
                        <a:t>&lt;20</a:t>
                      </a:r>
                      <a:r>
                        <a:rPr sz="1200" spc="-120" dirty="0">
                          <a:latin typeface="宋体" panose="02010600030101010101" pitchFamily="2" charset="-122"/>
                          <a:cs typeface="宋体" panose="02010600030101010101" pitchFamily="2" charset="-122"/>
                        </a:rPr>
                        <a:t> 万元</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ts val="1400"/>
                        </a:lnSpc>
                      </a:pPr>
                      <a:r>
                        <a:rPr sz="1200" spc="-10" dirty="0">
                          <a:latin typeface="宋体" panose="02010600030101010101" pitchFamily="2" charset="-122"/>
                          <a:cs typeface="宋体" panose="02010600030101010101" pitchFamily="2" charset="-122"/>
                        </a:rPr>
                        <a:t>19.99</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ts val="1400"/>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400"/>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410209">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40"/>
                        </a:spcBef>
                      </a:pPr>
                      <a:r>
                        <a:rPr sz="1100" spc="-15" dirty="0">
                          <a:latin typeface="宋体" panose="02010600030101010101" pitchFamily="2" charset="-122"/>
                          <a:cs typeface="宋体" panose="02010600030101010101" pitchFamily="2" charset="-122"/>
                        </a:rPr>
                        <a:t>效益指标</a:t>
                      </a:r>
                      <a:endParaRPr sz="1100">
                        <a:latin typeface="宋体" panose="02010600030101010101" pitchFamily="2" charset="-122"/>
                        <a:cs typeface="宋体" panose="02010600030101010101" pitchFamily="2" charset="-122"/>
                      </a:endParaRPr>
                    </a:p>
                  </a:txBody>
                  <a:tcPr marL="0" marR="0" marT="939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40"/>
                        </a:spcBef>
                      </a:pPr>
                      <a:r>
                        <a:rPr sz="1100" spc="-10" dirty="0">
                          <a:latin typeface="宋体" panose="02010600030101010101" pitchFamily="2" charset="-122"/>
                          <a:cs typeface="宋体" panose="02010600030101010101" pitchFamily="2" charset="-122"/>
                        </a:rPr>
                        <a:t>社会效益指标</a:t>
                      </a:r>
                      <a:endParaRPr sz="1100">
                        <a:latin typeface="宋体" panose="02010600030101010101" pitchFamily="2" charset="-122"/>
                        <a:cs typeface="宋体" panose="02010600030101010101" pitchFamily="2" charset="-122"/>
                      </a:endParaRPr>
                    </a:p>
                  </a:txBody>
                  <a:tcPr marL="0" marR="0" marT="939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235"/>
                        </a:lnSpc>
                      </a:pPr>
                      <a:r>
                        <a:rPr sz="1100" spc="-10" dirty="0">
                          <a:latin typeface="宋体" panose="02010600030101010101" pitchFamily="2" charset="-122"/>
                          <a:cs typeface="宋体" panose="02010600030101010101" pitchFamily="2" charset="-122"/>
                        </a:rPr>
                        <a:t>提升基层社会治理</a:t>
                      </a:r>
                      <a:endParaRPr sz="1100">
                        <a:latin typeface="宋体" panose="02010600030101010101" pitchFamily="2" charset="-122"/>
                        <a:cs typeface="宋体" panose="02010600030101010101" pitchFamily="2" charset="-122"/>
                      </a:endParaRPr>
                    </a:p>
                    <a:p>
                      <a:pPr marR="54610" algn="r">
                        <a:lnSpc>
                          <a:spcPct val="100000"/>
                        </a:lnSpc>
                        <a:spcBef>
                          <a:spcPts val="330"/>
                        </a:spcBef>
                      </a:pPr>
                      <a:r>
                        <a:rPr sz="1100" spc="-25" dirty="0">
                          <a:latin typeface="宋体" panose="02010600030101010101" pitchFamily="2" charset="-122"/>
                          <a:cs typeface="宋体" panose="02010600030101010101" pitchFamily="2" charset="-122"/>
                        </a:rPr>
                        <a:t>能力</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1215390">
                        <a:lnSpc>
                          <a:spcPct val="100000"/>
                        </a:lnSpc>
                        <a:spcBef>
                          <a:spcPts val="715"/>
                        </a:spcBef>
                      </a:pPr>
                      <a:r>
                        <a:rPr sz="1200" spc="-10" dirty="0">
                          <a:latin typeface="宋体" panose="02010600030101010101" pitchFamily="2" charset="-122"/>
                          <a:cs typeface="宋体" panose="02010600030101010101" pitchFamily="2" charset="-122"/>
                        </a:rPr>
                        <a:t>=有所提升有所提升</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ct val="100000"/>
                        </a:lnSpc>
                        <a:spcBef>
                          <a:spcPts val="715"/>
                        </a:spcBef>
                      </a:pPr>
                      <a:r>
                        <a:rPr sz="1200" spc="-15" dirty="0">
                          <a:latin typeface="宋体" panose="02010600030101010101" pitchFamily="2" charset="-122"/>
                          <a:cs typeface="宋体" panose="02010600030101010101" pitchFamily="2" charset="-122"/>
                        </a:rPr>
                        <a:t>有所提升</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715"/>
                        </a:spcBef>
                      </a:pPr>
                      <a:r>
                        <a:rPr sz="1200" spc="-25" dirty="0">
                          <a:latin typeface="宋体" panose="02010600030101010101" pitchFamily="2" charset="-122"/>
                          <a:cs typeface="宋体" panose="02010600030101010101" pitchFamily="2" charset="-122"/>
                        </a:rPr>
                        <a:t>30</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15"/>
                        </a:spcBef>
                      </a:pPr>
                      <a:r>
                        <a:rPr sz="1200" spc="-25" dirty="0">
                          <a:latin typeface="宋体" panose="02010600030101010101" pitchFamily="2" charset="-122"/>
                          <a:cs typeface="宋体" panose="02010600030101010101" pitchFamily="2" charset="-122"/>
                        </a:rPr>
                        <a:t>30</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4191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35"/>
                        </a:spcBef>
                      </a:pPr>
                      <a:r>
                        <a:rPr sz="1100" spc="-10" dirty="0">
                          <a:latin typeface="宋体" panose="02010600030101010101" pitchFamily="2" charset="-122"/>
                          <a:cs typeface="宋体" panose="02010600030101010101" pitchFamily="2" charset="-122"/>
                        </a:rPr>
                        <a:t>满意度指标</a:t>
                      </a:r>
                      <a:endParaRPr sz="1100">
                        <a:latin typeface="宋体" panose="02010600030101010101" pitchFamily="2" charset="-122"/>
                        <a:cs typeface="宋体" panose="02010600030101010101" pitchFamily="2" charset="-122"/>
                      </a:endParaRPr>
                    </a:p>
                  </a:txBody>
                  <a:tcPr marL="0" marR="0" marT="933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5245" algn="r">
                        <a:lnSpc>
                          <a:spcPts val="1235"/>
                        </a:lnSpc>
                      </a:pPr>
                      <a:r>
                        <a:rPr sz="1100" spc="-10" dirty="0">
                          <a:latin typeface="宋体" panose="02010600030101010101" pitchFamily="2" charset="-122"/>
                          <a:cs typeface="宋体" panose="02010600030101010101" pitchFamily="2" charset="-122"/>
                        </a:rPr>
                        <a:t>服务对象满意度指</a:t>
                      </a:r>
                      <a:endParaRPr sz="1100">
                        <a:latin typeface="宋体" panose="02010600030101010101" pitchFamily="2" charset="-122"/>
                        <a:cs typeface="宋体" panose="02010600030101010101" pitchFamily="2" charset="-122"/>
                      </a:endParaRPr>
                    </a:p>
                    <a:p>
                      <a:pPr marR="53975" algn="r">
                        <a:lnSpc>
                          <a:spcPct val="100000"/>
                        </a:lnSpc>
                        <a:spcBef>
                          <a:spcPts val="330"/>
                        </a:spcBef>
                      </a:pPr>
                      <a:r>
                        <a:rPr sz="1100" spc="-50" dirty="0">
                          <a:latin typeface="宋体" panose="02010600030101010101" pitchFamily="2" charset="-122"/>
                          <a:cs typeface="宋体" panose="02010600030101010101" pitchFamily="2" charset="-122"/>
                        </a:rPr>
                        <a:t>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35"/>
                        </a:spcBef>
                      </a:pPr>
                      <a:r>
                        <a:rPr sz="1100" spc="-10" dirty="0">
                          <a:latin typeface="宋体" panose="02010600030101010101" pitchFamily="2" charset="-122"/>
                          <a:cs typeface="宋体" panose="02010600030101010101" pitchFamily="2" charset="-122"/>
                        </a:rPr>
                        <a:t>项目区群众满意度</a:t>
                      </a:r>
                      <a:endParaRPr sz="1100">
                        <a:latin typeface="宋体" panose="02010600030101010101" pitchFamily="2" charset="-122"/>
                        <a:cs typeface="宋体" panose="02010600030101010101" pitchFamily="2" charset="-122"/>
                      </a:endParaRPr>
                    </a:p>
                  </a:txBody>
                  <a:tcPr marL="0" marR="0" marT="933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ct val="100000"/>
                        </a:lnSpc>
                        <a:spcBef>
                          <a:spcPts val="710"/>
                        </a:spcBef>
                      </a:pPr>
                      <a:r>
                        <a:rPr sz="1200" spc="-20" dirty="0">
                          <a:latin typeface="宋体" panose="02010600030101010101" pitchFamily="2" charset="-122"/>
                          <a:cs typeface="宋体" panose="02010600030101010101" pitchFamily="2" charset="-122"/>
                        </a:rPr>
                        <a:t>≥90％</a:t>
                      </a:r>
                      <a:endParaRPr sz="1200">
                        <a:latin typeface="宋体" panose="02010600030101010101" pitchFamily="2" charset="-122"/>
                        <a:cs typeface="宋体" panose="02010600030101010101" pitchFamily="2" charset="-122"/>
                      </a:endParaRPr>
                    </a:p>
                  </a:txBody>
                  <a:tcPr marL="0" marR="0" marT="901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ct val="100000"/>
                        </a:lnSpc>
                        <a:spcBef>
                          <a:spcPts val="710"/>
                        </a:spcBef>
                      </a:pPr>
                      <a:r>
                        <a:rPr sz="1200" spc="-25" dirty="0">
                          <a:latin typeface="宋体" panose="02010600030101010101" pitchFamily="2" charset="-122"/>
                          <a:cs typeface="宋体" panose="02010600030101010101" pitchFamily="2" charset="-122"/>
                        </a:rPr>
                        <a:t>90</a:t>
                      </a:r>
                      <a:endParaRPr sz="1200">
                        <a:latin typeface="宋体" panose="02010600030101010101" pitchFamily="2" charset="-122"/>
                        <a:cs typeface="宋体" panose="02010600030101010101" pitchFamily="2" charset="-122"/>
                      </a:endParaRPr>
                    </a:p>
                  </a:txBody>
                  <a:tcPr marL="0" marR="0" marT="901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710"/>
                        </a:spcBef>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901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10"/>
                        </a:spcBef>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901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gridSpan="7">
                  <a:txBody>
                    <a:bodyPr/>
                    <a:lstStyle/>
                    <a:p>
                      <a:pPr algn="ctr">
                        <a:lnSpc>
                          <a:spcPts val="1400"/>
                        </a:lnSpc>
                      </a:pPr>
                      <a:r>
                        <a:rPr sz="1200" dirty="0">
                          <a:latin typeface="宋体" panose="02010600030101010101" pitchFamily="2" charset="-122"/>
                          <a:cs typeface="宋体" panose="02010600030101010101" pitchFamily="2" charset="-122"/>
                        </a:rPr>
                        <a:t>总分值、评价总分 </a:t>
                      </a:r>
                      <a:r>
                        <a:rPr sz="1200" spc="-25" dirty="0">
                          <a:latin typeface="宋体" panose="02010600030101010101" pitchFamily="2" charset="-122"/>
                          <a:cs typeface="宋体" panose="02010600030101010101" pitchFamily="2" charset="-122"/>
                        </a:rPr>
                        <a:t>(S)</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gridSpan="3">
                  <a:txBody>
                    <a:bodyPr/>
                    <a:lstStyle/>
                    <a:p>
                      <a:pPr marL="8890" algn="ctr">
                        <a:lnSpc>
                          <a:spcPts val="1400"/>
                        </a:lnSpc>
                      </a:pPr>
                      <a:r>
                        <a:rPr sz="1200" spc="-25" dirty="0">
                          <a:latin typeface="宋体" panose="02010600030101010101" pitchFamily="2" charset="-122"/>
                          <a:cs typeface="宋体" panose="02010600030101010101" pitchFamily="2" charset="-122"/>
                        </a:rPr>
                        <a:t>100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r>
              <a:tr h="228600">
                <a:tc gridSpan="2">
                  <a:txBody>
                    <a:bodyPr/>
                    <a:lstStyle/>
                    <a:p>
                      <a:pPr marL="8890" algn="ctr">
                        <a:lnSpc>
                          <a:spcPts val="1405"/>
                        </a:lnSpc>
                      </a:pPr>
                      <a:r>
                        <a:rPr sz="1200" spc="-15" dirty="0">
                          <a:latin typeface="宋体" panose="02010600030101010101" pitchFamily="2" charset="-122"/>
                          <a:cs typeface="宋体" panose="02010600030101010101" pitchFamily="2" charset="-122"/>
                        </a:rPr>
                        <a:t>评价等级</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8">
                  <a:txBody>
                    <a:bodyPr/>
                    <a:lstStyle/>
                    <a:p>
                      <a:pPr marL="18415" algn="ctr">
                        <a:lnSpc>
                          <a:spcPts val="1405"/>
                        </a:lnSpc>
                      </a:pPr>
                      <a:r>
                        <a:rPr sz="1200" dirty="0">
                          <a:latin typeface="宋体" panose="02010600030101010101" pitchFamily="2" charset="-122"/>
                          <a:cs typeface="宋体" panose="02010600030101010101" pitchFamily="2" charset="-122"/>
                        </a:rPr>
                        <a:t>优</a:t>
                      </a:r>
                      <a:r>
                        <a:rPr sz="1200" spc="-10" dirty="0">
                          <a:latin typeface="宋体" panose="02010600030101010101" pitchFamily="2" charset="-122"/>
                          <a:cs typeface="宋体" panose="02010600030101010101" pitchFamily="2" charset="-122"/>
                        </a:rPr>
                        <a:t>（S≧90）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409575">
                <a:tc gridSpan="2">
                  <a:txBody>
                    <a:bodyPr/>
                    <a:lstStyle/>
                    <a:p>
                      <a:pPr marR="44450" algn="r">
                        <a:lnSpc>
                          <a:spcPts val="1230"/>
                        </a:lnSpc>
                      </a:pPr>
                      <a:r>
                        <a:rPr sz="1100" dirty="0">
                          <a:latin typeface="宋体" panose="02010600030101010101" pitchFamily="2" charset="-122"/>
                          <a:cs typeface="宋体" panose="02010600030101010101" pitchFamily="2" charset="-122"/>
                        </a:rPr>
                        <a:t>问题与建议（</a:t>
                      </a:r>
                      <a:r>
                        <a:rPr sz="1100" spc="-25" dirty="0">
                          <a:latin typeface="宋体" panose="02010600030101010101" pitchFamily="2" charset="-122"/>
                          <a:cs typeface="宋体" panose="02010600030101010101" pitchFamily="2" charset="-122"/>
                        </a:rPr>
                        <a:t>每条问题和建议不少于 30</a:t>
                      </a:r>
                      <a:endParaRPr sz="1100">
                        <a:latin typeface="宋体" panose="02010600030101010101" pitchFamily="2" charset="-122"/>
                        <a:cs typeface="宋体" panose="02010600030101010101" pitchFamily="2" charset="-122"/>
                      </a:endParaRPr>
                    </a:p>
                    <a:p>
                      <a:pPr marR="54610" algn="r">
                        <a:lnSpc>
                          <a:spcPct val="100000"/>
                        </a:lnSpc>
                        <a:spcBef>
                          <a:spcPts val="330"/>
                        </a:spcBef>
                      </a:pPr>
                      <a:r>
                        <a:rPr sz="1100" dirty="0">
                          <a:latin typeface="宋体" panose="02010600030101010101" pitchFamily="2" charset="-122"/>
                          <a:cs typeface="宋体" panose="02010600030101010101" pitchFamily="2" charset="-122"/>
                        </a:rPr>
                        <a:t>个字</a:t>
                      </a:r>
                      <a:r>
                        <a:rPr sz="1100" spc="-50" dirty="0">
                          <a:latin typeface="宋体" panose="02010600030101010101" pitchFamily="2" charset="-122"/>
                          <a:cs typeface="宋体" panose="02010600030101010101" pitchFamily="2" charset="-122"/>
                        </a:rPr>
                        <a:t>）</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2">
                  <a:txBody>
                    <a:bodyPr/>
                    <a:lstStyle/>
                    <a:p>
                      <a:pPr marL="18415" algn="ctr">
                        <a:lnSpc>
                          <a:spcPct val="100000"/>
                        </a:lnSpc>
                        <a:spcBef>
                          <a:spcPts val="740"/>
                        </a:spcBef>
                      </a:pPr>
                      <a:r>
                        <a:rPr sz="1100" spc="-15" dirty="0">
                          <a:latin typeface="宋体" panose="02010600030101010101" pitchFamily="2" charset="-122"/>
                          <a:cs typeface="宋体" panose="02010600030101010101" pitchFamily="2" charset="-122"/>
                        </a:rPr>
                        <a:t>问题类型</a:t>
                      </a:r>
                      <a:endParaRPr sz="1100">
                        <a:latin typeface="宋体" panose="02010600030101010101" pitchFamily="2" charset="-122"/>
                        <a:cs typeface="宋体" panose="02010600030101010101" pitchFamily="2" charset="-122"/>
                      </a:endParaRPr>
                    </a:p>
                  </a:txBody>
                  <a:tcPr marL="0" marR="0" marT="939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3">
                  <a:txBody>
                    <a:bodyPr/>
                    <a:lstStyle/>
                    <a:p>
                      <a:pPr marL="8890" algn="ctr">
                        <a:lnSpc>
                          <a:spcPct val="100000"/>
                        </a:lnSpc>
                        <a:spcBef>
                          <a:spcPts val="740"/>
                        </a:spcBef>
                      </a:pPr>
                      <a:r>
                        <a:rPr sz="1100" spc="-15" dirty="0">
                          <a:latin typeface="宋体" panose="02010600030101010101" pitchFamily="2" charset="-122"/>
                          <a:cs typeface="宋体" panose="02010600030101010101" pitchFamily="2" charset="-122"/>
                        </a:rPr>
                        <a:t>存在问题</a:t>
                      </a:r>
                      <a:endParaRPr sz="1100">
                        <a:latin typeface="宋体" panose="02010600030101010101" pitchFamily="2" charset="-122"/>
                        <a:cs typeface="宋体" panose="02010600030101010101" pitchFamily="2" charset="-122"/>
                      </a:endParaRPr>
                    </a:p>
                  </a:txBody>
                  <a:tcPr marL="0" marR="0" marT="939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gridSpan="3">
                  <a:txBody>
                    <a:bodyPr/>
                    <a:lstStyle/>
                    <a:p>
                      <a:pPr marL="8890" algn="ctr">
                        <a:lnSpc>
                          <a:spcPct val="100000"/>
                        </a:lnSpc>
                        <a:spcBef>
                          <a:spcPts val="740"/>
                        </a:spcBef>
                      </a:pPr>
                      <a:r>
                        <a:rPr sz="1100" spc="-15" dirty="0">
                          <a:latin typeface="宋体" panose="02010600030101010101" pitchFamily="2" charset="-122"/>
                          <a:cs typeface="宋体" panose="02010600030101010101" pitchFamily="2" charset="-122"/>
                        </a:rPr>
                        <a:t>改进建议</a:t>
                      </a:r>
                      <a:endParaRPr sz="1100">
                        <a:latin typeface="宋体" panose="02010600030101010101" pitchFamily="2" charset="-122"/>
                        <a:cs typeface="宋体" panose="02010600030101010101" pitchFamily="2" charset="-122"/>
                      </a:endParaRPr>
                    </a:p>
                  </a:txBody>
                  <a:tcPr marL="0" marR="0" marT="939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r>
            </a:tbl>
          </a:graphicData>
        </a:graphic>
      </p:graphicFrame>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a:spLocks noGrp="1"/>
          </p:cNvSpPr>
          <p:nvPr>
            <p:ph type="sldNum" sz="quarter" idx="7"/>
          </p:nvPr>
        </p:nvSpPr>
        <p:spPr>
          <a:prstGeom prst="rect">
            <a:avLst/>
          </a:prstGeom>
        </p:spPr>
        <p:txBody>
          <a:bodyPr vert="horz" wrap="square" lIns="0" tIns="0" rIns="0" bIns="0" rtlCol="0">
            <a:spAutoFit/>
          </a:bodyPr>
          <a:lstStyle/>
          <a:p>
            <a:pPr marL="38100">
              <a:lnSpc>
                <a:spcPts val="955"/>
              </a:lnSpc>
            </a:pPr>
            <a:r>
              <a:rPr spc="-25" dirty="0"/>
              <a:t>42</a:t>
            </a:r>
            <a:endParaRPr spc="-25" dirty="0"/>
          </a:p>
        </p:txBody>
      </p:sp>
      <p:graphicFrame>
        <p:nvGraphicFramePr>
          <p:cNvPr id="2" name="object 2"/>
          <p:cNvGraphicFramePr>
            <a:graphicFrameLocks noGrp="1"/>
          </p:cNvGraphicFramePr>
          <p:nvPr/>
        </p:nvGraphicFramePr>
        <p:xfrm>
          <a:off x="1067435" y="1105916"/>
          <a:ext cx="12981305" cy="6353175"/>
        </p:xfrm>
        <a:graphic>
          <a:graphicData uri="http://schemas.openxmlformats.org/drawingml/2006/table">
            <a:tbl>
              <a:tblPr firstRow="1" bandRow="1">
                <a:tableStyleId>{2D5ABB26-0587-4C30-8999-92F81FD0307C}</a:tableStyleId>
              </a:tblPr>
              <a:tblGrid>
                <a:gridCol w="1287145"/>
                <a:gridCol w="1286509"/>
                <a:gridCol w="1296035"/>
                <a:gridCol w="1286510"/>
                <a:gridCol w="1287145"/>
                <a:gridCol w="1296034"/>
                <a:gridCol w="1287145"/>
                <a:gridCol w="1286509"/>
                <a:gridCol w="1296670"/>
                <a:gridCol w="1286509"/>
              </a:tblGrid>
              <a:tr h="333375">
                <a:tc gridSpan="10">
                  <a:txBody>
                    <a:bodyPr/>
                    <a:lstStyle/>
                    <a:p>
                      <a:pPr marL="8255" algn="ctr">
                        <a:lnSpc>
                          <a:spcPts val="2050"/>
                        </a:lnSpc>
                      </a:pPr>
                      <a:r>
                        <a:rPr sz="1800" b="1" spc="60" dirty="0">
                          <a:latin typeface="Microsoft JhengHei" panose="020B0604030504040204" charset="-120"/>
                          <a:cs typeface="Microsoft JhengHei" panose="020B0604030504040204" charset="-120"/>
                        </a:rPr>
                        <a:t>专项资金绩效自评表</a:t>
                      </a:r>
                      <a:endParaRPr sz="1800">
                        <a:latin typeface="Microsoft JhengHei" panose="020B0604030504040204" charset="-120"/>
                        <a:cs typeface="Microsoft JhengHei" panose="020B0604030504040204" charset="-120"/>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228600">
                <a:tc gridSpan="10">
                  <a:txBody>
                    <a:bodyPr/>
                    <a:lstStyle/>
                    <a:p>
                      <a:pPr algn="ctr">
                        <a:lnSpc>
                          <a:spcPts val="1400"/>
                        </a:lnSpc>
                      </a:pPr>
                      <a:r>
                        <a:rPr sz="1200" dirty="0">
                          <a:latin typeface="宋体" panose="02010600030101010101" pitchFamily="2" charset="-122"/>
                          <a:cs typeface="宋体" panose="02010600030101010101" pitchFamily="2" charset="-122"/>
                        </a:rPr>
                        <a:t>（2024</a:t>
                      </a:r>
                      <a:r>
                        <a:rPr sz="1200" spc="-100" dirty="0">
                          <a:latin typeface="宋体" panose="02010600030101010101" pitchFamily="2" charset="-122"/>
                          <a:cs typeface="宋体" panose="02010600030101010101" pitchFamily="2" charset="-122"/>
                        </a:rPr>
                        <a:t> 年度</a:t>
                      </a:r>
                      <a:r>
                        <a:rPr sz="1200" spc="-50" dirty="0">
                          <a:latin typeface="宋体" panose="02010600030101010101" pitchFamily="2" charset="-122"/>
                          <a:cs typeface="宋体" panose="02010600030101010101" pitchFamily="2" charset="-122"/>
                        </a:rPr>
                        <a:t>）</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228600">
                <a:tc gridSpan="3">
                  <a:txBody>
                    <a:bodyPr/>
                    <a:lstStyle/>
                    <a:p>
                      <a:pPr marL="8890" algn="ctr">
                        <a:lnSpc>
                          <a:spcPts val="1400"/>
                        </a:lnSpc>
                      </a:pPr>
                      <a:r>
                        <a:rPr sz="1200" spc="-15" dirty="0">
                          <a:latin typeface="宋体" panose="02010600030101010101" pitchFamily="2" charset="-122"/>
                          <a:cs typeface="宋体" panose="02010600030101010101" pitchFamily="2" charset="-122"/>
                        </a:rPr>
                        <a:t>专项名称</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gridSpan="7">
                  <a:txBody>
                    <a:bodyPr/>
                    <a:lstStyle/>
                    <a:p>
                      <a:pPr algn="ctr">
                        <a:lnSpc>
                          <a:spcPts val="1400"/>
                        </a:lnSpc>
                      </a:pPr>
                      <a:r>
                        <a:rPr sz="1200" spc="-10" dirty="0">
                          <a:latin typeface="宋体" panose="02010600030101010101" pitchFamily="2" charset="-122"/>
                          <a:cs typeface="宋体" panose="02010600030101010101" pitchFamily="2" charset="-122"/>
                        </a:rPr>
                        <a:t>在乡老党员补贴</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228600">
                <a:tc gridSpan="3">
                  <a:txBody>
                    <a:bodyPr/>
                    <a:lstStyle/>
                    <a:p>
                      <a:pPr marL="8890" algn="ctr">
                        <a:lnSpc>
                          <a:spcPts val="1405"/>
                        </a:lnSpc>
                      </a:pPr>
                      <a:r>
                        <a:rPr sz="1200" spc="-15" dirty="0">
                          <a:latin typeface="宋体" panose="02010600030101010101" pitchFamily="2" charset="-122"/>
                          <a:cs typeface="宋体" panose="02010600030101010101" pitchFamily="2" charset="-122"/>
                        </a:rPr>
                        <a:t>主管部门</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gridSpan="2">
                  <a:txBody>
                    <a:bodyPr/>
                    <a:lstStyle/>
                    <a:p>
                      <a:pPr marL="528320">
                        <a:lnSpc>
                          <a:spcPts val="1405"/>
                        </a:lnSpc>
                      </a:pPr>
                      <a:r>
                        <a:rPr sz="1200" spc="-5" dirty="0">
                          <a:latin typeface="宋体" panose="02010600030101010101" pitchFamily="2" charset="-122"/>
                          <a:cs typeface="宋体" panose="02010600030101010101" pitchFamily="2" charset="-122"/>
                        </a:rPr>
                        <a:t>永春县一都镇人民政府</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2">
                  <a:txBody>
                    <a:bodyPr/>
                    <a:lstStyle/>
                    <a:p>
                      <a:pPr marL="18415" algn="ctr">
                        <a:lnSpc>
                          <a:spcPts val="1405"/>
                        </a:lnSpc>
                      </a:pPr>
                      <a:r>
                        <a:rPr sz="1200" spc="-15" dirty="0">
                          <a:latin typeface="宋体" panose="02010600030101010101" pitchFamily="2" charset="-122"/>
                          <a:cs typeface="宋体" panose="02010600030101010101" pitchFamily="2" charset="-122"/>
                        </a:rPr>
                        <a:t>实施单位</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3">
                  <a:txBody>
                    <a:bodyPr/>
                    <a:lstStyle/>
                    <a:p>
                      <a:pPr marL="1176655">
                        <a:lnSpc>
                          <a:spcPts val="1405"/>
                        </a:lnSpc>
                      </a:pPr>
                      <a:r>
                        <a:rPr sz="1200" spc="-5" dirty="0">
                          <a:latin typeface="宋体" panose="02010600030101010101" pitchFamily="2" charset="-122"/>
                          <a:cs typeface="宋体" panose="02010600030101010101" pitchFamily="2" charset="-122"/>
                        </a:rPr>
                        <a:t>永春县一都镇人民政府</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r>
              <a:tr h="228600">
                <a:tc gridSpan="3">
                  <a:txBody>
                    <a:bodyPr/>
                    <a:lstStyle/>
                    <a:p>
                      <a:pPr marL="8890" algn="ctr">
                        <a:lnSpc>
                          <a:spcPts val="1405"/>
                        </a:lnSpc>
                      </a:pPr>
                      <a:r>
                        <a:rPr sz="1200" spc="-15" dirty="0">
                          <a:latin typeface="宋体" panose="02010600030101010101" pitchFamily="2" charset="-122"/>
                          <a:cs typeface="宋体" panose="02010600030101010101" pitchFamily="2" charset="-122"/>
                        </a:rPr>
                        <a:t>项目概况</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c hMerge="1">
                  <a:tcPr marL="0" marR="0" marT="0" marB="0"/>
                </a:tc>
                <a:tc hMerge="1">
                  <a:tcPr marL="0" marR="0" marT="0" marB="0"/>
                </a:tc>
                <a:tc gridSpan="7">
                  <a:txBody>
                    <a:bodyPr/>
                    <a:lstStyle/>
                    <a:p>
                      <a:pPr marL="71120">
                        <a:lnSpc>
                          <a:spcPts val="1405"/>
                        </a:lnSpc>
                      </a:pPr>
                      <a:r>
                        <a:rPr sz="1200" spc="-10" dirty="0">
                          <a:latin typeface="宋体" panose="02010600030101010101" pitchFamily="2" charset="-122"/>
                          <a:cs typeface="宋体" panose="02010600030101010101" pitchFamily="2" charset="-122"/>
                        </a:rPr>
                        <a:t>在乡老党员补贴</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228600">
                <a:tc gridSpan="3">
                  <a:txBody>
                    <a:bodyPr/>
                    <a:lstStyle/>
                    <a:p>
                      <a:pPr marL="8890" algn="ctr">
                        <a:lnSpc>
                          <a:spcPts val="1405"/>
                        </a:lnSpc>
                      </a:pPr>
                      <a:r>
                        <a:rPr sz="1200" spc="-15" dirty="0">
                          <a:latin typeface="宋体" panose="02010600030101010101" pitchFamily="2" charset="-122"/>
                          <a:cs typeface="宋体" panose="02010600030101010101" pitchFamily="2" charset="-122"/>
                        </a:rPr>
                        <a:t>主要成效</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c hMerge="1">
                  <a:tcPr marL="0" marR="0" marT="0" marB="0"/>
                </a:tc>
                <a:tc hMerge="1">
                  <a:tcPr marL="0" marR="0" marT="0" marB="0"/>
                </a:tc>
                <a:tc gridSpan="7">
                  <a:txBody>
                    <a:bodyPr/>
                    <a:lstStyle/>
                    <a:p>
                      <a:pPr marL="71120">
                        <a:lnSpc>
                          <a:spcPts val="1405"/>
                        </a:lnSpc>
                      </a:pPr>
                      <a:r>
                        <a:rPr sz="1200" spc="-5" dirty="0">
                          <a:latin typeface="宋体" panose="02010600030101010101" pitchFamily="2" charset="-122"/>
                          <a:cs typeface="宋体" panose="02010600030101010101" pitchFamily="2" charset="-122"/>
                        </a:rPr>
                        <a:t>发放在乡老党员补贴，保障在乡老党员生活基本需求。</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228600">
                <a:tc rowSpan="5">
                  <a:txBody>
                    <a:bodyPr/>
                    <a:lstStyle/>
                    <a:p>
                      <a:pPr>
                        <a:lnSpc>
                          <a:spcPct val="100000"/>
                        </a:lnSpc>
                      </a:pPr>
                      <a:endParaRPr sz="1200">
                        <a:latin typeface="Times New Roman" panose="02020603050405020304"/>
                        <a:cs typeface="Times New Roman" panose="02020603050405020304"/>
                      </a:endParaRPr>
                    </a:p>
                    <a:p>
                      <a:pPr>
                        <a:lnSpc>
                          <a:spcPct val="100000"/>
                        </a:lnSpc>
                        <a:spcBef>
                          <a:spcPts val="730"/>
                        </a:spcBef>
                      </a:pPr>
                      <a:endParaRPr sz="1200">
                        <a:latin typeface="Times New Roman" panose="02020603050405020304"/>
                        <a:cs typeface="Times New Roman" panose="02020603050405020304"/>
                      </a:endParaRPr>
                    </a:p>
                    <a:p>
                      <a:pPr marL="109220">
                        <a:lnSpc>
                          <a:spcPct val="100000"/>
                        </a:lnSpc>
                      </a:pPr>
                      <a:r>
                        <a:rPr sz="1200" spc="-10" dirty="0">
                          <a:latin typeface="宋体" panose="02010600030101010101" pitchFamily="2" charset="-122"/>
                          <a:cs typeface="宋体" panose="02010600030101010101" pitchFamily="2" charset="-122"/>
                        </a:rPr>
                        <a:t>项目资金(万元)</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L="261620">
                        <a:lnSpc>
                          <a:spcPts val="1405"/>
                        </a:lnSpc>
                      </a:pPr>
                      <a:r>
                        <a:rPr sz="1200" spc="-10" dirty="0">
                          <a:latin typeface="宋体" panose="02010600030101010101" pitchFamily="2" charset="-122"/>
                          <a:cs typeface="宋体" panose="02010600030101010101" pitchFamily="2" charset="-122"/>
                        </a:rPr>
                        <a:t>年初预算数</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10" dirty="0">
                          <a:latin typeface="宋体" panose="02010600030101010101" pitchFamily="2" charset="-122"/>
                          <a:cs typeface="宋体" panose="02010600030101010101" pitchFamily="2" charset="-122"/>
                        </a:rPr>
                        <a:t>全年预算数</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8890" algn="ctr">
                        <a:lnSpc>
                          <a:spcPts val="1405"/>
                        </a:lnSpc>
                      </a:pPr>
                      <a:r>
                        <a:rPr sz="1200" spc="-10" dirty="0">
                          <a:latin typeface="宋体" panose="02010600030101010101" pitchFamily="2" charset="-122"/>
                          <a:cs typeface="宋体" panose="02010600030101010101" pitchFamily="2" charset="-122"/>
                        </a:rPr>
                        <a:t>全年执行数</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25" dirty="0">
                          <a:latin typeface="宋体" panose="02010600030101010101" pitchFamily="2" charset="-122"/>
                          <a:cs typeface="宋体" panose="02010600030101010101" pitchFamily="2" charset="-122"/>
                        </a:rPr>
                        <a:t>分值</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ts val="1405"/>
                        </a:lnSpc>
                      </a:pPr>
                      <a:r>
                        <a:rPr sz="1200" dirty="0">
                          <a:latin typeface="宋体" panose="02010600030101010101" pitchFamily="2" charset="-122"/>
                          <a:cs typeface="宋体" panose="02010600030101010101" pitchFamily="2" charset="-122"/>
                        </a:rPr>
                        <a:t>执行率</a:t>
                      </a:r>
                      <a:r>
                        <a:rPr sz="1200" spc="-25" dirty="0">
                          <a:latin typeface="宋体" panose="02010600030101010101" pitchFamily="2" charset="-122"/>
                          <a:cs typeface="宋体" panose="02010600030101010101" pitchFamily="2" charset="-122"/>
                        </a:rPr>
                        <a:t>（%）</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5"/>
                        </a:lnSpc>
                      </a:pPr>
                      <a:r>
                        <a:rPr sz="1200" spc="-25" dirty="0">
                          <a:latin typeface="宋体" panose="02010600030101010101" pitchFamily="2" charset="-122"/>
                          <a:cs typeface="宋体" panose="02010600030101010101" pitchFamily="2" charset="-122"/>
                        </a:rPr>
                        <a:t>得分</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19075">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71120">
                        <a:lnSpc>
                          <a:spcPts val="1405"/>
                        </a:lnSpc>
                      </a:pPr>
                      <a:r>
                        <a:rPr sz="1200" spc="-10" dirty="0">
                          <a:latin typeface="宋体" panose="02010600030101010101" pitchFamily="2" charset="-122"/>
                          <a:cs typeface="宋体" panose="02010600030101010101" pitchFamily="2" charset="-122"/>
                        </a:rPr>
                        <a:t>年度资金总额</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5"/>
                        </a:lnSpc>
                      </a:pPr>
                      <a:r>
                        <a:rPr sz="1200" spc="-20" dirty="0">
                          <a:latin typeface="宋体" panose="02010600030101010101" pitchFamily="2" charset="-122"/>
                          <a:cs typeface="宋体" panose="02010600030101010101" pitchFamily="2" charset="-122"/>
                        </a:rPr>
                        <a:t>3.60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20" dirty="0">
                          <a:latin typeface="宋体" panose="02010600030101010101" pitchFamily="2" charset="-122"/>
                          <a:cs typeface="宋体" panose="02010600030101010101" pitchFamily="2" charset="-122"/>
                        </a:rPr>
                        <a:t>3.60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9525" algn="ctr">
                        <a:lnSpc>
                          <a:spcPts val="1405"/>
                        </a:lnSpc>
                      </a:pPr>
                      <a:r>
                        <a:rPr sz="1200" spc="-20" dirty="0">
                          <a:latin typeface="宋体" panose="02010600030101010101" pitchFamily="2" charset="-122"/>
                          <a:cs typeface="宋体" panose="02010600030101010101" pitchFamily="2" charset="-122"/>
                        </a:rPr>
                        <a:t>3.60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ts val="1405"/>
                        </a:lnSpc>
                      </a:pPr>
                      <a:r>
                        <a:rPr sz="1200" spc="-10" dirty="0">
                          <a:latin typeface="宋体" panose="02010600030101010101" pitchFamily="2" charset="-122"/>
                          <a:cs typeface="宋体" panose="02010600030101010101" pitchFamily="2" charset="-122"/>
                        </a:rPr>
                        <a:t>100.00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5"/>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71120">
                        <a:lnSpc>
                          <a:spcPts val="1405"/>
                        </a:lnSpc>
                      </a:pPr>
                      <a:r>
                        <a:rPr sz="1200" spc="-10" dirty="0">
                          <a:latin typeface="宋体" panose="02010600030101010101" pitchFamily="2" charset="-122"/>
                          <a:cs typeface="宋体" panose="02010600030101010101" pitchFamily="2" charset="-122"/>
                        </a:rPr>
                        <a:t>其中：当年财政拨款</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5"/>
                        </a:lnSpc>
                      </a:pPr>
                      <a:r>
                        <a:rPr sz="1200" spc="-20" dirty="0">
                          <a:latin typeface="宋体" panose="02010600030101010101" pitchFamily="2" charset="-122"/>
                          <a:cs typeface="宋体" panose="02010600030101010101" pitchFamily="2" charset="-122"/>
                        </a:rPr>
                        <a:t>3.60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20" dirty="0">
                          <a:latin typeface="宋体" panose="02010600030101010101" pitchFamily="2" charset="-122"/>
                          <a:cs typeface="宋体" panose="02010600030101010101" pitchFamily="2" charset="-122"/>
                        </a:rPr>
                        <a:t>3.60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9525" algn="ctr">
                        <a:lnSpc>
                          <a:spcPts val="1405"/>
                        </a:lnSpc>
                      </a:pPr>
                      <a:r>
                        <a:rPr sz="1200" spc="-20" dirty="0">
                          <a:latin typeface="宋体" panose="02010600030101010101" pitchFamily="2" charset="-122"/>
                          <a:cs typeface="宋体" panose="02010600030101010101" pitchFamily="2" charset="-122"/>
                        </a:rPr>
                        <a:t>3.60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8890" algn="ctr">
                        <a:lnSpc>
                          <a:spcPts val="1310"/>
                        </a:lnSpc>
                      </a:pPr>
                      <a:r>
                        <a:rPr sz="1100" spc="-50" dirty="0">
                          <a:latin typeface="宋体" panose="02010600030101010101" pitchFamily="2" charset="-122"/>
                          <a:cs typeface="宋体" panose="02010600030101010101" pitchFamily="2" charset="-122"/>
                        </a:rPr>
                        <a:t>—</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ts val="1405"/>
                        </a:lnSpc>
                      </a:pPr>
                      <a:r>
                        <a:rPr sz="1200" spc="-10" dirty="0">
                          <a:latin typeface="宋体" panose="02010600030101010101" pitchFamily="2" charset="-122"/>
                          <a:cs typeface="宋体" panose="02010600030101010101" pitchFamily="2" charset="-122"/>
                        </a:rPr>
                        <a:t>100.00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71120">
                        <a:lnSpc>
                          <a:spcPts val="1400"/>
                        </a:lnSpc>
                      </a:pPr>
                      <a:r>
                        <a:rPr sz="1200" spc="-15" dirty="0">
                          <a:latin typeface="宋体" panose="02010600030101010101" pitchFamily="2" charset="-122"/>
                          <a:cs typeface="宋体" panose="02010600030101010101" pitchFamily="2" charset="-122"/>
                        </a:rPr>
                        <a:t>其他资金</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9525"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0"/>
                        </a:lnSpc>
                      </a:pPr>
                      <a:r>
                        <a:rPr sz="1200" spc="-50" dirty="0">
                          <a:latin typeface="宋体" panose="02010600030101010101" pitchFamily="2" charset="-122"/>
                          <a:cs typeface="宋体" panose="02010600030101010101" pitchFamily="2" charset="-122"/>
                        </a:rPr>
                        <a:t>—</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71120">
                        <a:lnSpc>
                          <a:spcPts val="1400"/>
                        </a:lnSpc>
                      </a:pPr>
                      <a:r>
                        <a:rPr sz="1200" spc="-10" dirty="0">
                          <a:latin typeface="宋体" panose="02010600030101010101" pitchFamily="2" charset="-122"/>
                          <a:cs typeface="宋体" panose="02010600030101010101" pitchFamily="2" charset="-122"/>
                        </a:rPr>
                        <a:t>上年结转资金</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9525"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0"/>
                        </a:lnSpc>
                      </a:pPr>
                      <a:r>
                        <a:rPr sz="1200" spc="-50" dirty="0">
                          <a:latin typeface="宋体" panose="02010600030101010101" pitchFamily="2" charset="-122"/>
                          <a:cs typeface="宋体" panose="02010600030101010101" pitchFamily="2" charset="-122"/>
                        </a:rPr>
                        <a:t>—</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rowSpan="2">
                  <a:txBody>
                    <a:bodyPr/>
                    <a:lstStyle/>
                    <a:p>
                      <a:pPr marL="185420">
                        <a:lnSpc>
                          <a:spcPct val="100000"/>
                        </a:lnSpc>
                        <a:spcBef>
                          <a:spcPts val="865"/>
                        </a:spcBef>
                      </a:pPr>
                      <a:r>
                        <a:rPr sz="1200" spc="-10" dirty="0">
                          <a:latin typeface="宋体" panose="02010600030101010101" pitchFamily="2" charset="-122"/>
                          <a:cs typeface="宋体" panose="02010600030101010101" pitchFamily="2" charset="-122"/>
                        </a:rPr>
                        <a:t>年度总体目标</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4">
                  <a:txBody>
                    <a:bodyPr/>
                    <a:lstStyle/>
                    <a:p>
                      <a:pPr algn="ctr">
                        <a:lnSpc>
                          <a:spcPts val="1405"/>
                        </a:lnSpc>
                      </a:pPr>
                      <a:r>
                        <a:rPr sz="1200" spc="-15" dirty="0">
                          <a:latin typeface="宋体" panose="02010600030101010101" pitchFamily="2" charset="-122"/>
                          <a:cs typeface="宋体" panose="02010600030101010101" pitchFamily="2" charset="-122"/>
                        </a:rPr>
                        <a:t>预期目标</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gridSpan="5">
                  <a:txBody>
                    <a:bodyPr/>
                    <a:lstStyle/>
                    <a:p>
                      <a:pPr marL="17780" algn="ctr">
                        <a:lnSpc>
                          <a:spcPts val="1405"/>
                        </a:lnSpc>
                      </a:pPr>
                      <a:r>
                        <a:rPr sz="1200" spc="-10" dirty="0">
                          <a:latin typeface="宋体" panose="02010600030101010101" pitchFamily="2" charset="-122"/>
                          <a:cs typeface="宋体" panose="02010600030101010101" pitchFamily="2" charset="-122"/>
                        </a:rPr>
                        <a:t>实际完成情况</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r>
              <a:tr h="228600">
                <a:tc vMerge="1">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4">
                  <a:txBody>
                    <a:bodyPr/>
                    <a:lstStyle/>
                    <a:p>
                      <a:pPr marL="71120">
                        <a:lnSpc>
                          <a:spcPts val="1405"/>
                        </a:lnSpc>
                      </a:pPr>
                      <a:r>
                        <a:rPr sz="1200" spc="-5" dirty="0">
                          <a:latin typeface="宋体" panose="02010600030101010101" pitchFamily="2" charset="-122"/>
                          <a:cs typeface="宋体" panose="02010600030101010101" pitchFamily="2" charset="-122"/>
                        </a:rPr>
                        <a:t>发放在乡老党员补贴，保障在乡老党员生活基本需求。</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gridSpan="5">
                  <a:txBody>
                    <a:bodyPr/>
                    <a:lstStyle/>
                    <a:p>
                      <a:pPr marL="80645">
                        <a:lnSpc>
                          <a:spcPts val="1405"/>
                        </a:lnSpc>
                      </a:pPr>
                      <a:r>
                        <a:rPr sz="1200" spc="-5" dirty="0">
                          <a:latin typeface="宋体" panose="02010600030101010101" pitchFamily="2" charset="-122"/>
                          <a:cs typeface="宋体" panose="02010600030101010101" pitchFamily="2" charset="-122"/>
                        </a:rPr>
                        <a:t>发放在乡老党员补贴，保障在乡老党员生活基本需求。</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r>
              <a:tr h="457200">
                <a:tc rowSpan="8">
                  <a:txBody>
                    <a:bodyPr/>
                    <a:lstStyle/>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spcBef>
                          <a:spcPts val="315"/>
                        </a:spcBef>
                      </a:pPr>
                      <a:endParaRPr sz="1200">
                        <a:latin typeface="Times New Roman" panose="02020603050405020304"/>
                        <a:cs typeface="Times New Roman" panose="02020603050405020304"/>
                      </a:endParaRPr>
                    </a:p>
                    <a:p>
                      <a:pPr marL="537845">
                        <a:lnSpc>
                          <a:spcPct val="100000"/>
                        </a:lnSpc>
                      </a:pPr>
                      <a:r>
                        <a:rPr sz="1200" spc="-10" dirty="0">
                          <a:latin typeface="宋体" panose="02010600030101010101" pitchFamily="2" charset="-122"/>
                          <a:cs typeface="宋体" panose="02010600030101010101" pitchFamily="2" charset="-122"/>
                        </a:rPr>
                        <a:t>绩效 指标</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860"/>
                        </a:spcBef>
                      </a:pPr>
                      <a:r>
                        <a:rPr sz="1200" spc="-15" dirty="0">
                          <a:latin typeface="宋体" panose="02010600030101010101" pitchFamily="2" charset="-122"/>
                          <a:cs typeface="宋体" panose="02010600030101010101" pitchFamily="2" charset="-122"/>
                        </a:rPr>
                        <a:t>一级指标</a:t>
                      </a:r>
                      <a:endParaRPr sz="1200">
                        <a:latin typeface="宋体" panose="02010600030101010101" pitchFamily="2" charset="-122"/>
                        <a:cs typeface="宋体" panose="02010600030101010101" pitchFamily="2" charset="-122"/>
                      </a:endParaRPr>
                    </a:p>
                  </a:txBody>
                  <a:tcPr marL="0" marR="0" marT="1092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860"/>
                        </a:spcBef>
                      </a:pPr>
                      <a:r>
                        <a:rPr sz="1200" spc="-15" dirty="0">
                          <a:latin typeface="宋体" panose="02010600030101010101" pitchFamily="2" charset="-122"/>
                          <a:cs typeface="宋体" panose="02010600030101010101" pitchFamily="2" charset="-122"/>
                        </a:rPr>
                        <a:t>二级指标</a:t>
                      </a:r>
                      <a:endParaRPr sz="1200">
                        <a:latin typeface="宋体" panose="02010600030101010101" pitchFamily="2" charset="-122"/>
                        <a:cs typeface="宋体" panose="02010600030101010101" pitchFamily="2" charset="-122"/>
                      </a:endParaRPr>
                    </a:p>
                  </a:txBody>
                  <a:tcPr marL="0" marR="0" marT="1092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337820">
                        <a:lnSpc>
                          <a:spcPct val="100000"/>
                        </a:lnSpc>
                        <a:spcBef>
                          <a:spcPts val="860"/>
                        </a:spcBef>
                      </a:pPr>
                      <a:r>
                        <a:rPr sz="1200" spc="-15" dirty="0">
                          <a:latin typeface="宋体" panose="02010600030101010101" pitchFamily="2" charset="-122"/>
                          <a:cs typeface="宋体" panose="02010600030101010101" pitchFamily="2" charset="-122"/>
                        </a:rPr>
                        <a:t>三级指标</a:t>
                      </a:r>
                      <a:endParaRPr sz="1200">
                        <a:latin typeface="宋体" panose="02010600030101010101" pitchFamily="2" charset="-122"/>
                        <a:cs typeface="宋体" panose="02010600030101010101" pitchFamily="2" charset="-122"/>
                      </a:endParaRPr>
                    </a:p>
                  </a:txBody>
                  <a:tcPr marL="0" marR="0" marT="1092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ct val="100000"/>
                        </a:lnSpc>
                        <a:spcBef>
                          <a:spcPts val="860"/>
                        </a:spcBef>
                      </a:pPr>
                      <a:r>
                        <a:rPr sz="1200" spc="-10" dirty="0">
                          <a:latin typeface="宋体" panose="02010600030101010101" pitchFamily="2" charset="-122"/>
                          <a:cs typeface="宋体" panose="02010600030101010101" pitchFamily="2" charset="-122"/>
                        </a:rPr>
                        <a:t>年度指标值</a:t>
                      </a:r>
                      <a:endParaRPr sz="1200">
                        <a:latin typeface="宋体" panose="02010600030101010101" pitchFamily="2" charset="-122"/>
                        <a:cs typeface="宋体" panose="02010600030101010101" pitchFamily="2" charset="-122"/>
                      </a:endParaRPr>
                    </a:p>
                  </a:txBody>
                  <a:tcPr marL="0" marR="0" marT="1092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ct val="100000"/>
                        </a:lnSpc>
                        <a:spcBef>
                          <a:spcPts val="860"/>
                        </a:spcBef>
                      </a:pPr>
                      <a:r>
                        <a:rPr sz="1200" spc="-10" dirty="0">
                          <a:latin typeface="宋体" panose="02010600030101010101" pitchFamily="2" charset="-122"/>
                          <a:cs typeface="宋体" panose="02010600030101010101" pitchFamily="2" charset="-122"/>
                        </a:rPr>
                        <a:t>实际完成值</a:t>
                      </a:r>
                      <a:endParaRPr sz="1200">
                        <a:latin typeface="宋体" panose="02010600030101010101" pitchFamily="2" charset="-122"/>
                        <a:cs typeface="宋体" panose="02010600030101010101" pitchFamily="2" charset="-122"/>
                      </a:endParaRPr>
                    </a:p>
                  </a:txBody>
                  <a:tcPr marL="0" marR="0" marT="1092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860"/>
                        </a:spcBef>
                      </a:pPr>
                      <a:r>
                        <a:rPr sz="1200" spc="-15" dirty="0">
                          <a:latin typeface="宋体" panose="02010600030101010101" pitchFamily="2" charset="-122"/>
                          <a:cs typeface="宋体" panose="02010600030101010101" pitchFamily="2" charset="-122"/>
                        </a:rPr>
                        <a:t>指标分值</a:t>
                      </a:r>
                      <a:endParaRPr sz="1200">
                        <a:latin typeface="宋体" panose="02010600030101010101" pitchFamily="2" charset="-122"/>
                        <a:cs typeface="宋体" panose="02010600030101010101" pitchFamily="2" charset="-122"/>
                      </a:endParaRPr>
                    </a:p>
                  </a:txBody>
                  <a:tcPr marL="0" marR="0" marT="1092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860"/>
                        </a:spcBef>
                      </a:pPr>
                      <a:r>
                        <a:rPr sz="1200" spc="-15" dirty="0">
                          <a:latin typeface="宋体" panose="02010600030101010101" pitchFamily="2" charset="-122"/>
                          <a:cs typeface="宋体" panose="02010600030101010101" pitchFamily="2" charset="-122"/>
                        </a:rPr>
                        <a:t>自评得分</a:t>
                      </a:r>
                      <a:endParaRPr sz="1200">
                        <a:latin typeface="宋体" panose="02010600030101010101" pitchFamily="2" charset="-122"/>
                        <a:cs typeface="宋体" panose="02010600030101010101" pitchFamily="2" charset="-122"/>
                      </a:endParaRPr>
                    </a:p>
                  </a:txBody>
                  <a:tcPr marL="0" marR="0" marT="1092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0"/>
                        </a:lnSpc>
                      </a:pPr>
                      <a:r>
                        <a:rPr sz="1200" spc="-10" dirty="0">
                          <a:latin typeface="宋体" panose="02010600030101010101" pitchFamily="2" charset="-122"/>
                          <a:cs typeface="宋体" panose="02010600030101010101" pitchFamily="2" charset="-122"/>
                        </a:rPr>
                        <a:t>偏差原因分析及</a:t>
                      </a:r>
                      <a:endParaRPr sz="1200">
                        <a:latin typeface="宋体" panose="02010600030101010101" pitchFamily="2" charset="-122"/>
                        <a:cs typeface="宋体" panose="02010600030101010101" pitchFamily="2" charset="-122"/>
                      </a:endParaRPr>
                    </a:p>
                    <a:p>
                      <a:pPr algn="ctr">
                        <a:lnSpc>
                          <a:spcPct val="100000"/>
                        </a:lnSpc>
                        <a:spcBef>
                          <a:spcPts val="360"/>
                        </a:spcBef>
                      </a:pPr>
                      <a:r>
                        <a:rPr sz="1200" spc="-15" dirty="0">
                          <a:latin typeface="宋体" panose="02010600030101010101" pitchFamily="2" charset="-122"/>
                          <a:cs typeface="宋体" panose="02010600030101010101" pitchFamily="2" charset="-122"/>
                        </a:rPr>
                        <a:t>改进措施</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19075">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rowSpan="3">
                  <a:txBody>
                    <a:bodyPr/>
                    <a:lstStyle/>
                    <a:p>
                      <a:pPr>
                        <a:lnSpc>
                          <a:spcPct val="100000"/>
                        </a:lnSpc>
                        <a:spcBef>
                          <a:spcPts val="445"/>
                        </a:spcBef>
                      </a:pPr>
                      <a:endParaRPr sz="1100">
                        <a:latin typeface="Times New Roman" panose="02020603050405020304"/>
                        <a:cs typeface="Times New Roman" panose="02020603050405020304"/>
                      </a:endParaRPr>
                    </a:p>
                    <a:p>
                      <a:pPr marL="652145">
                        <a:lnSpc>
                          <a:spcPct val="100000"/>
                        </a:lnSpc>
                        <a:spcBef>
                          <a:spcPts val="5"/>
                        </a:spcBef>
                      </a:pPr>
                      <a:r>
                        <a:rPr sz="1100" spc="-15" dirty="0">
                          <a:latin typeface="宋体" panose="02010600030101010101" pitchFamily="2" charset="-122"/>
                          <a:cs typeface="宋体" panose="02010600030101010101" pitchFamily="2" charset="-122"/>
                        </a:rPr>
                        <a:t>产出指标</a:t>
                      </a:r>
                      <a:endParaRPr sz="1100">
                        <a:latin typeface="宋体" panose="02010600030101010101" pitchFamily="2" charset="-122"/>
                        <a:cs typeface="宋体" panose="02010600030101010101" pitchFamily="2" charset="-122"/>
                      </a:endParaRPr>
                    </a:p>
                  </a:txBody>
                  <a:tcPr marL="0" marR="0" marT="5651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05"/>
                        </a:lnSpc>
                      </a:pPr>
                      <a:r>
                        <a:rPr sz="1100" spc="-15" dirty="0">
                          <a:latin typeface="宋体" panose="02010600030101010101" pitchFamily="2" charset="-122"/>
                          <a:cs typeface="宋体" panose="02010600030101010101" pitchFamily="2" charset="-122"/>
                        </a:rPr>
                        <a:t>数量指标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05"/>
                        </a:lnSpc>
                      </a:pPr>
                      <a:r>
                        <a:rPr sz="1100" spc="-10" dirty="0">
                          <a:latin typeface="宋体" panose="02010600030101010101" pitchFamily="2" charset="-122"/>
                          <a:cs typeface="宋体" panose="02010600030101010101" pitchFamily="2" charset="-122"/>
                        </a:rPr>
                        <a:t>在乡老党员人数</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ts val="1400"/>
                        </a:lnSpc>
                      </a:pPr>
                      <a:r>
                        <a:rPr sz="1200" dirty="0">
                          <a:latin typeface="宋体" panose="02010600030101010101" pitchFamily="2" charset="-122"/>
                          <a:cs typeface="宋体" panose="02010600030101010101" pitchFamily="2" charset="-122"/>
                        </a:rPr>
                        <a:t>=55</a:t>
                      </a:r>
                      <a:r>
                        <a:rPr sz="1200" spc="-175" dirty="0">
                          <a:latin typeface="宋体" panose="02010600030101010101" pitchFamily="2" charset="-122"/>
                          <a:cs typeface="宋体" panose="02010600030101010101" pitchFamily="2" charset="-122"/>
                        </a:rPr>
                        <a:t> 人</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ts val="1400"/>
                        </a:lnSpc>
                      </a:pPr>
                      <a:r>
                        <a:rPr sz="1200" spc="-25" dirty="0">
                          <a:latin typeface="宋体" panose="02010600030101010101" pitchFamily="2" charset="-122"/>
                          <a:cs typeface="宋体" panose="02010600030101010101" pitchFamily="2" charset="-122"/>
                        </a:rPr>
                        <a:t>55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ts val="1400"/>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400"/>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vMerge="1">
                  <a:tcPr marL="0" marR="0" marT="5651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5" dirty="0">
                          <a:latin typeface="宋体" panose="02010600030101010101" pitchFamily="2" charset="-122"/>
                          <a:cs typeface="宋体" panose="02010600030101010101" pitchFamily="2" charset="-122"/>
                        </a:rPr>
                        <a:t>质量指标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0" dirty="0">
                          <a:latin typeface="宋体" panose="02010600030101010101" pitchFamily="2" charset="-122"/>
                          <a:cs typeface="宋体" panose="02010600030101010101" pitchFamily="2" charset="-122"/>
                        </a:rPr>
                        <a:t>预算完成率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ts val="1405"/>
                        </a:lnSpc>
                      </a:pPr>
                      <a:r>
                        <a:rPr sz="1200" spc="-10" dirty="0">
                          <a:latin typeface="宋体" panose="02010600030101010101" pitchFamily="2" charset="-122"/>
                          <a:cs typeface="宋体" panose="02010600030101010101" pitchFamily="2" charset="-122"/>
                        </a:rPr>
                        <a:t>=100%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ts val="1405"/>
                        </a:lnSpc>
                      </a:pPr>
                      <a:r>
                        <a:rPr sz="1200" spc="-25" dirty="0">
                          <a:latin typeface="宋体" panose="02010600030101010101" pitchFamily="2" charset="-122"/>
                          <a:cs typeface="宋体" panose="02010600030101010101" pitchFamily="2" charset="-122"/>
                        </a:rPr>
                        <a:t>100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ts val="1405"/>
                        </a:lnSpc>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405"/>
                        </a:lnSpc>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vMerge="1">
                  <a:tcPr marL="0" marR="0" marT="5651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5" dirty="0">
                          <a:latin typeface="宋体" panose="02010600030101010101" pitchFamily="2" charset="-122"/>
                          <a:cs typeface="宋体" panose="02010600030101010101" pitchFamily="2" charset="-122"/>
                        </a:rPr>
                        <a:t>时效指标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0" dirty="0">
                          <a:latin typeface="宋体" panose="02010600030101010101" pitchFamily="2" charset="-122"/>
                          <a:cs typeface="宋体" panose="02010600030101010101" pitchFamily="2" charset="-122"/>
                        </a:rPr>
                        <a:t>资金及时拨付率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ts val="1405"/>
                        </a:lnSpc>
                      </a:pPr>
                      <a:r>
                        <a:rPr sz="1200" spc="-20" dirty="0">
                          <a:latin typeface="宋体" panose="02010600030101010101" pitchFamily="2" charset="-122"/>
                          <a:cs typeface="宋体" panose="02010600030101010101" pitchFamily="2" charset="-122"/>
                        </a:rPr>
                        <a:t>≥95%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ts val="1405"/>
                        </a:lnSpc>
                      </a:pPr>
                      <a:r>
                        <a:rPr sz="1200" spc="-25" dirty="0">
                          <a:latin typeface="宋体" panose="02010600030101010101" pitchFamily="2" charset="-122"/>
                          <a:cs typeface="宋体" panose="02010600030101010101" pitchFamily="2" charset="-122"/>
                        </a:rPr>
                        <a:t>95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ts val="1405"/>
                        </a:lnSpc>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405"/>
                        </a:lnSpc>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05"/>
                        </a:lnSpc>
                      </a:pPr>
                      <a:r>
                        <a:rPr sz="1100" spc="-15" dirty="0">
                          <a:latin typeface="宋体" panose="02010600030101010101" pitchFamily="2" charset="-122"/>
                          <a:cs typeface="宋体" panose="02010600030101010101" pitchFamily="2" charset="-122"/>
                        </a:rPr>
                        <a:t>成本指标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05"/>
                        </a:lnSpc>
                      </a:pPr>
                      <a:r>
                        <a:rPr sz="1100" spc="-10" dirty="0">
                          <a:latin typeface="宋体" panose="02010600030101010101" pitchFamily="2" charset="-122"/>
                          <a:cs typeface="宋体" panose="02010600030101010101" pitchFamily="2" charset="-122"/>
                        </a:rPr>
                        <a:t>经济成本指标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05"/>
                        </a:lnSpc>
                      </a:pPr>
                      <a:r>
                        <a:rPr sz="1100" spc="-10" dirty="0">
                          <a:latin typeface="宋体" panose="02010600030101010101" pitchFamily="2" charset="-122"/>
                          <a:cs typeface="宋体" panose="02010600030101010101" pitchFamily="2" charset="-122"/>
                        </a:rPr>
                        <a:t>成本控制率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ts val="1400"/>
                        </a:lnSpc>
                      </a:pPr>
                      <a:r>
                        <a:rPr sz="1200" spc="-10" dirty="0">
                          <a:latin typeface="宋体" panose="02010600030101010101" pitchFamily="2" charset="-122"/>
                          <a:cs typeface="宋体" panose="02010600030101010101" pitchFamily="2" charset="-122"/>
                        </a:rPr>
                        <a:t>=100%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ts val="1400"/>
                        </a:lnSpc>
                      </a:pPr>
                      <a:r>
                        <a:rPr sz="1200" spc="-25" dirty="0">
                          <a:latin typeface="宋体" panose="02010600030101010101" pitchFamily="2" charset="-122"/>
                          <a:cs typeface="宋体" panose="02010600030101010101" pitchFamily="2" charset="-122"/>
                        </a:rPr>
                        <a:t>100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ts val="1400"/>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400"/>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4191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rowSpan="2">
                  <a:txBody>
                    <a:bodyPr/>
                    <a:lstStyle/>
                    <a:p>
                      <a:pPr>
                        <a:lnSpc>
                          <a:spcPct val="100000"/>
                        </a:lnSpc>
                        <a:spcBef>
                          <a:spcPts val="375"/>
                        </a:spcBef>
                      </a:pPr>
                      <a:endParaRPr sz="1100">
                        <a:latin typeface="Times New Roman" panose="02020603050405020304"/>
                        <a:cs typeface="Times New Roman" panose="02020603050405020304"/>
                      </a:endParaRPr>
                    </a:p>
                    <a:p>
                      <a:pPr marL="652145">
                        <a:lnSpc>
                          <a:spcPct val="100000"/>
                        </a:lnSpc>
                      </a:pPr>
                      <a:r>
                        <a:rPr sz="1100" spc="-15" dirty="0">
                          <a:latin typeface="宋体" panose="02010600030101010101" pitchFamily="2" charset="-122"/>
                          <a:cs typeface="宋体" panose="02010600030101010101" pitchFamily="2" charset="-122"/>
                        </a:rPr>
                        <a:t>效益指标</a:t>
                      </a:r>
                      <a:endParaRPr sz="1100">
                        <a:latin typeface="宋体" panose="02010600030101010101" pitchFamily="2" charset="-122"/>
                        <a:cs typeface="宋体" panose="02010600030101010101" pitchFamily="2" charset="-122"/>
                      </a:endParaRPr>
                    </a:p>
                  </a:txBody>
                  <a:tcPr marL="0" marR="0" marT="4762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40"/>
                        </a:spcBef>
                      </a:pPr>
                      <a:r>
                        <a:rPr sz="1100" spc="-10" dirty="0">
                          <a:latin typeface="宋体" panose="02010600030101010101" pitchFamily="2" charset="-122"/>
                          <a:cs typeface="宋体" panose="02010600030101010101" pitchFamily="2" charset="-122"/>
                        </a:rPr>
                        <a:t>经济效益指标</a:t>
                      </a:r>
                      <a:endParaRPr sz="1100">
                        <a:latin typeface="宋体" panose="02010600030101010101" pitchFamily="2" charset="-122"/>
                        <a:cs typeface="宋体" panose="02010600030101010101" pitchFamily="2" charset="-122"/>
                      </a:endParaRPr>
                    </a:p>
                  </a:txBody>
                  <a:tcPr marL="0" marR="0" marT="939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235"/>
                        </a:lnSpc>
                      </a:pPr>
                      <a:r>
                        <a:rPr sz="1100" spc="-10" dirty="0">
                          <a:latin typeface="宋体" panose="02010600030101010101" pitchFamily="2" charset="-122"/>
                          <a:cs typeface="宋体" panose="02010600030101010101" pitchFamily="2" charset="-122"/>
                        </a:rPr>
                        <a:t>提高老党员生活水</a:t>
                      </a:r>
                      <a:endParaRPr sz="1100">
                        <a:latin typeface="宋体" panose="02010600030101010101" pitchFamily="2" charset="-122"/>
                        <a:cs typeface="宋体" panose="02010600030101010101" pitchFamily="2" charset="-122"/>
                      </a:endParaRPr>
                    </a:p>
                    <a:p>
                      <a:pPr marR="53975" algn="r">
                        <a:lnSpc>
                          <a:spcPct val="100000"/>
                        </a:lnSpc>
                        <a:spcBef>
                          <a:spcPts val="330"/>
                        </a:spcBef>
                      </a:pPr>
                      <a:r>
                        <a:rPr sz="1100" spc="-50" dirty="0">
                          <a:latin typeface="宋体" panose="02010600030101010101" pitchFamily="2" charset="-122"/>
                          <a:cs typeface="宋体" panose="02010600030101010101" pitchFamily="2" charset="-122"/>
                        </a:rPr>
                        <a:t>平</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ct val="100000"/>
                        </a:lnSpc>
                        <a:spcBef>
                          <a:spcPts val="715"/>
                        </a:spcBef>
                      </a:pPr>
                      <a:r>
                        <a:rPr sz="1200" spc="-20" dirty="0">
                          <a:latin typeface="宋体" panose="02010600030101010101" pitchFamily="2" charset="-122"/>
                          <a:cs typeface="宋体" panose="02010600030101010101" pitchFamily="2" charset="-122"/>
                        </a:rPr>
                        <a:t>≥95%</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ct val="100000"/>
                        </a:lnSpc>
                        <a:spcBef>
                          <a:spcPts val="715"/>
                        </a:spcBef>
                      </a:pPr>
                      <a:r>
                        <a:rPr sz="1200" spc="-25" dirty="0">
                          <a:latin typeface="宋体" panose="02010600030101010101" pitchFamily="2" charset="-122"/>
                          <a:cs typeface="宋体" panose="02010600030101010101" pitchFamily="2" charset="-122"/>
                        </a:rPr>
                        <a:t>95</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715"/>
                        </a:spcBef>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15"/>
                        </a:spcBef>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vMerge="1">
                  <a:tcPr marL="0" marR="0" marT="4762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0" dirty="0">
                          <a:latin typeface="宋体" panose="02010600030101010101" pitchFamily="2" charset="-122"/>
                          <a:cs typeface="宋体" panose="02010600030101010101" pitchFamily="2" charset="-122"/>
                        </a:rPr>
                        <a:t>社会效益指标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0" dirty="0">
                          <a:latin typeface="宋体" panose="02010600030101010101" pitchFamily="2" charset="-122"/>
                          <a:cs typeface="宋体" panose="02010600030101010101" pitchFamily="2" charset="-122"/>
                        </a:rPr>
                        <a:t>促进社会和谐稳定</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ts val="1405"/>
                        </a:lnSpc>
                      </a:pPr>
                      <a:r>
                        <a:rPr sz="1200" spc="-20" dirty="0">
                          <a:latin typeface="宋体" panose="02010600030101010101" pitchFamily="2" charset="-122"/>
                          <a:cs typeface="宋体" panose="02010600030101010101" pitchFamily="2" charset="-122"/>
                        </a:rPr>
                        <a:t>≥95%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ts val="1405"/>
                        </a:lnSpc>
                      </a:pPr>
                      <a:r>
                        <a:rPr sz="1200" spc="-25" dirty="0">
                          <a:latin typeface="宋体" panose="02010600030101010101" pitchFamily="2" charset="-122"/>
                          <a:cs typeface="宋体" panose="02010600030101010101" pitchFamily="2" charset="-122"/>
                        </a:rPr>
                        <a:t>95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ts val="1405"/>
                        </a:lnSpc>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405"/>
                        </a:lnSpc>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409575">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40"/>
                        </a:spcBef>
                      </a:pPr>
                      <a:r>
                        <a:rPr sz="1100" spc="-10" dirty="0">
                          <a:latin typeface="宋体" panose="02010600030101010101" pitchFamily="2" charset="-122"/>
                          <a:cs typeface="宋体" panose="02010600030101010101" pitchFamily="2" charset="-122"/>
                        </a:rPr>
                        <a:t>满意度指标</a:t>
                      </a:r>
                      <a:endParaRPr sz="1100">
                        <a:latin typeface="宋体" panose="02010600030101010101" pitchFamily="2" charset="-122"/>
                        <a:cs typeface="宋体" panose="02010600030101010101" pitchFamily="2" charset="-122"/>
                      </a:endParaRPr>
                    </a:p>
                  </a:txBody>
                  <a:tcPr marL="0" marR="0" marT="939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5245" algn="r">
                        <a:lnSpc>
                          <a:spcPts val="1230"/>
                        </a:lnSpc>
                      </a:pPr>
                      <a:r>
                        <a:rPr sz="1100" spc="-10" dirty="0">
                          <a:latin typeface="宋体" panose="02010600030101010101" pitchFamily="2" charset="-122"/>
                          <a:cs typeface="宋体" panose="02010600030101010101" pitchFamily="2" charset="-122"/>
                        </a:rPr>
                        <a:t>服务对象满意度指</a:t>
                      </a:r>
                      <a:endParaRPr sz="1100">
                        <a:latin typeface="宋体" panose="02010600030101010101" pitchFamily="2" charset="-122"/>
                        <a:cs typeface="宋体" panose="02010600030101010101" pitchFamily="2" charset="-122"/>
                      </a:endParaRPr>
                    </a:p>
                    <a:p>
                      <a:pPr marR="53975" algn="r">
                        <a:lnSpc>
                          <a:spcPct val="100000"/>
                        </a:lnSpc>
                        <a:spcBef>
                          <a:spcPts val="255"/>
                        </a:spcBef>
                      </a:pPr>
                      <a:r>
                        <a:rPr sz="1100" spc="-50" dirty="0">
                          <a:latin typeface="宋体" panose="02010600030101010101" pitchFamily="2" charset="-122"/>
                          <a:cs typeface="宋体" panose="02010600030101010101" pitchFamily="2" charset="-122"/>
                        </a:rPr>
                        <a:t>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40"/>
                        </a:spcBef>
                      </a:pPr>
                      <a:r>
                        <a:rPr sz="1100" spc="-10" dirty="0">
                          <a:latin typeface="宋体" panose="02010600030101010101" pitchFamily="2" charset="-122"/>
                          <a:cs typeface="宋体" panose="02010600030101010101" pitchFamily="2" charset="-122"/>
                        </a:rPr>
                        <a:t>受益对象满意度</a:t>
                      </a:r>
                      <a:endParaRPr sz="1100">
                        <a:latin typeface="宋体" panose="02010600030101010101" pitchFamily="2" charset="-122"/>
                        <a:cs typeface="宋体" panose="02010600030101010101" pitchFamily="2" charset="-122"/>
                      </a:endParaRPr>
                    </a:p>
                  </a:txBody>
                  <a:tcPr marL="0" marR="0" marT="939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ct val="100000"/>
                        </a:lnSpc>
                        <a:spcBef>
                          <a:spcPts val="715"/>
                        </a:spcBef>
                      </a:pPr>
                      <a:r>
                        <a:rPr sz="1200" spc="-20" dirty="0">
                          <a:latin typeface="宋体" panose="02010600030101010101" pitchFamily="2" charset="-122"/>
                          <a:cs typeface="宋体" panose="02010600030101010101" pitchFamily="2" charset="-122"/>
                        </a:rPr>
                        <a:t>≥95%</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ct val="100000"/>
                        </a:lnSpc>
                        <a:spcBef>
                          <a:spcPts val="715"/>
                        </a:spcBef>
                      </a:pPr>
                      <a:r>
                        <a:rPr sz="1200" spc="-25" dirty="0">
                          <a:latin typeface="宋体" panose="02010600030101010101" pitchFamily="2" charset="-122"/>
                          <a:cs typeface="宋体" panose="02010600030101010101" pitchFamily="2" charset="-122"/>
                        </a:rPr>
                        <a:t>95</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715"/>
                        </a:spcBef>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15"/>
                        </a:spcBef>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gridSpan="7">
                  <a:txBody>
                    <a:bodyPr/>
                    <a:lstStyle/>
                    <a:p>
                      <a:pPr algn="ctr">
                        <a:lnSpc>
                          <a:spcPts val="1405"/>
                        </a:lnSpc>
                      </a:pPr>
                      <a:r>
                        <a:rPr sz="1200" dirty="0">
                          <a:latin typeface="宋体" panose="02010600030101010101" pitchFamily="2" charset="-122"/>
                          <a:cs typeface="宋体" panose="02010600030101010101" pitchFamily="2" charset="-122"/>
                        </a:rPr>
                        <a:t>总分值、评价总分 </a:t>
                      </a:r>
                      <a:r>
                        <a:rPr sz="1200" spc="-25" dirty="0">
                          <a:latin typeface="宋体" panose="02010600030101010101" pitchFamily="2" charset="-122"/>
                          <a:cs typeface="宋体" panose="02010600030101010101" pitchFamily="2" charset="-122"/>
                        </a:rPr>
                        <a:t>(S)</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gridSpan="3">
                  <a:txBody>
                    <a:bodyPr/>
                    <a:lstStyle/>
                    <a:p>
                      <a:pPr marL="8890" algn="ctr">
                        <a:lnSpc>
                          <a:spcPts val="1405"/>
                        </a:lnSpc>
                      </a:pPr>
                      <a:r>
                        <a:rPr sz="1200" spc="-25" dirty="0">
                          <a:latin typeface="宋体" panose="02010600030101010101" pitchFamily="2" charset="-122"/>
                          <a:cs typeface="宋体" panose="02010600030101010101" pitchFamily="2" charset="-122"/>
                        </a:rPr>
                        <a:t>100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r>
              <a:tr h="228600">
                <a:tc gridSpan="2">
                  <a:txBody>
                    <a:bodyPr/>
                    <a:lstStyle/>
                    <a:p>
                      <a:pPr marL="8890" algn="ctr">
                        <a:lnSpc>
                          <a:spcPts val="1400"/>
                        </a:lnSpc>
                      </a:pPr>
                      <a:r>
                        <a:rPr sz="1200" spc="-15" dirty="0">
                          <a:latin typeface="宋体" panose="02010600030101010101" pitchFamily="2" charset="-122"/>
                          <a:cs typeface="宋体" panose="02010600030101010101" pitchFamily="2" charset="-122"/>
                        </a:rPr>
                        <a:t>评价等级</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8">
                  <a:txBody>
                    <a:bodyPr/>
                    <a:lstStyle/>
                    <a:p>
                      <a:pPr marL="18415" algn="ctr">
                        <a:lnSpc>
                          <a:spcPts val="1400"/>
                        </a:lnSpc>
                      </a:pPr>
                      <a:r>
                        <a:rPr sz="1200" dirty="0">
                          <a:latin typeface="宋体" panose="02010600030101010101" pitchFamily="2" charset="-122"/>
                          <a:cs typeface="宋体" panose="02010600030101010101" pitchFamily="2" charset="-122"/>
                        </a:rPr>
                        <a:t>优</a:t>
                      </a:r>
                      <a:r>
                        <a:rPr sz="1200" spc="-10" dirty="0">
                          <a:latin typeface="宋体" panose="02010600030101010101" pitchFamily="2" charset="-122"/>
                          <a:cs typeface="宋体" panose="02010600030101010101" pitchFamily="2" charset="-122"/>
                        </a:rPr>
                        <a:t>（S≧90）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409575">
                <a:tc gridSpan="2">
                  <a:txBody>
                    <a:bodyPr/>
                    <a:lstStyle/>
                    <a:p>
                      <a:pPr marR="44450" algn="r">
                        <a:lnSpc>
                          <a:spcPts val="1235"/>
                        </a:lnSpc>
                      </a:pPr>
                      <a:r>
                        <a:rPr sz="1100" dirty="0">
                          <a:latin typeface="宋体" panose="02010600030101010101" pitchFamily="2" charset="-122"/>
                          <a:cs typeface="宋体" panose="02010600030101010101" pitchFamily="2" charset="-122"/>
                        </a:rPr>
                        <a:t>问题与建议（</a:t>
                      </a:r>
                      <a:r>
                        <a:rPr sz="1100" spc="-25" dirty="0">
                          <a:latin typeface="宋体" panose="02010600030101010101" pitchFamily="2" charset="-122"/>
                          <a:cs typeface="宋体" panose="02010600030101010101" pitchFamily="2" charset="-122"/>
                        </a:rPr>
                        <a:t>每条问题和建议不少于 30</a:t>
                      </a:r>
                      <a:endParaRPr sz="1100">
                        <a:latin typeface="宋体" panose="02010600030101010101" pitchFamily="2" charset="-122"/>
                        <a:cs typeface="宋体" panose="02010600030101010101" pitchFamily="2" charset="-122"/>
                      </a:endParaRPr>
                    </a:p>
                    <a:p>
                      <a:pPr marR="54610" algn="r">
                        <a:lnSpc>
                          <a:spcPct val="100000"/>
                        </a:lnSpc>
                        <a:spcBef>
                          <a:spcPts val="330"/>
                        </a:spcBef>
                      </a:pPr>
                      <a:r>
                        <a:rPr sz="1100" dirty="0">
                          <a:latin typeface="宋体" panose="02010600030101010101" pitchFamily="2" charset="-122"/>
                          <a:cs typeface="宋体" panose="02010600030101010101" pitchFamily="2" charset="-122"/>
                        </a:rPr>
                        <a:t>个字</a:t>
                      </a:r>
                      <a:r>
                        <a:rPr sz="1100" spc="-50" dirty="0">
                          <a:latin typeface="宋体" panose="02010600030101010101" pitchFamily="2" charset="-122"/>
                          <a:cs typeface="宋体" panose="02010600030101010101" pitchFamily="2" charset="-122"/>
                        </a:rPr>
                        <a:t>）</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2">
                  <a:txBody>
                    <a:bodyPr/>
                    <a:lstStyle/>
                    <a:p>
                      <a:pPr marL="18415" algn="ctr">
                        <a:lnSpc>
                          <a:spcPct val="100000"/>
                        </a:lnSpc>
                        <a:spcBef>
                          <a:spcPts val="740"/>
                        </a:spcBef>
                      </a:pPr>
                      <a:r>
                        <a:rPr sz="1100" spc="-15" dirty="0">
                          <a:latin typeface="宋体" panose="02010600030101010101" pitchFamily="2" charset="-122"/>
                          <a:cs typeface="宋体" panose="02010600030101010101" pitchFamily="2" charset="-122"/>
                        </a:rPr>
                        <a:t>问题类型</a:t>
                      </a:r>
                      <a:endParaRPr sz="1100">
                        <a:latin typeface="宋体" panose="02010600030101010101" pitchFamily="2" charset="-122"/>
                        <a:cs typeface="宋体" panose="02010600030101010101" pitchFamily="2" charset="-122"/>
                      </a:endParaRPr>
                    </a:p>
                  </a:txBody>
                  <a:tcPr marL="0" marR="0" marT="939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3">
                  <a:txBody>
                    <a:bodyPr/>
                    <a:lstStyle/>
                    <a:p>
                      <a:pPr marL="8890" algn="ctr">
                        <a:lnSpc>
                          <a:spcPct val="100000"/>
                        </a:lnSpc>
                        <a:spcBef>
                          <a:spcPts val="740"/>
                        </a:spcBef>
                      </a:pPr>
                      <a:r>
                        <a:rPr sz="1100" spc="-15" dirty="0">
                          <a:latin typeface="宋体" panose="02010600030101010101" pitchFamily="2" charset="-122"/>
                          <a:cs typeface="宋体" panose="02010600030101010101" pitchFamily="2" charset="-122"/>
                        </a:rPr>
                        <a:t>存在问题</a:t>
                      </a:r>
                      <a:endParaRPr sz="1100">
                        <a:latin typeface="宋体" panose="02010600030101010101" pitchFamily="2" charset="-122"/>
                        <a:cs typeface="宋体" panose="02010600030101010101" pitchFamily="2" charset="-122"/>
                      </a:endParaRPr>
                    </a:p>
                  </a:txBody>
                  <a:tcPr marL="0" marR="0" marT="939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gridSpan="3">
                  <a:txBody>
                    <a:bodyPr/>
                    <a:lstStyle/>
                    <a:p>
                      <a:pPr marL="8890" algn="ctr">
                        <a:lnSpc>
                          <a:spcPct val="100000"/>
                        </a:lnSpc>
                        <a:spcBef>
                          <a:spcPts val="740"/>
                        </a:spcBef>
                      </a:pPr>
                      <a:r>
                        <a:rPr sz="1100" spc="-15" dirty="0">
                          <a:latin typeface="宋体" panose="02010600030101010101" pitchFamily="2" charset="-122"/>
                          <a:cs typeface="宋体" panose="02010600030101010101" pitchFamily="2" charset="-122"/>
                        </a:rPr>
                        <a:t>改进建议</a:t>
                      </a:r>
                      <a:endParaRPr sz="1100">
                        <a:latin typeface="宋体" panose="02010600030101010101" pitchFamily="2" charset="-122"/>
                        <a:cs typeface="宋体" panose="02010600030101010101" pitchFamily="2" charset="-122"/>
                      </a:endParaRPr>
                    </a:p>
                  </a:txBody>
                  <a:tcPr marL="0" marR="0" marT="939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r>
            </a:tbl>
          </a:graphicData>
        </a:graphic>
      </p:graphicFrame>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a:spLocks noGrp="1"/>
          </p:cNvSpPr>
          <p:nvPr>
            <p:ph type="sldNum" sz="quarter" idx="7"/>
          </p:nvPr>
        </p:nvSpPr>
        <p:spPr>
          <a:prstGeom prst="rect">
            <a:avLst/>
          </a:prstGeom>
        </p:spPr>
        <p:txBody>
          <a:bodyPr vert="horz" wrap="square" lIns="0" tIns="0" rIns="0" bIns="0" rtlCol="0">
            <a:spAutoFit/>
          </a:bodyPr>
          <a:lstStyle/>
          <a:p>
            <a:pPr marL="38100">
              <a:lnSpc>
                <a:spcPts val="955"/>
              </a:lnSpc>
            </a:pPr>
            <a:r>
              <a:rPr spc="-25" dirty="0"/>
              <a:t>43</a:t>
            </a:r>
            <a:endParaRPr spc="-25" dirty="0"/>
          </a:p>
        </p:txBody>
      </p:sp>
      <p:graphicFrame>
        <p:nvGraphicFramePr>
          <p:cNvPr id="2" name="object 2"/>
          <p:cNvGraphicFramePr>
            <a:graphicFrameLocks noGrp="1"/>
          </p:cNvGraphicFramePr>
          <p:nvPr/>
        </p:nvGraphicFramePr>
        <p:xfrm>
          <a:off x="1067435" y="1105916"/>
          <a:ext cx="12981305" cy="6734175"/>
        </p:xfrm>
        <a:graphic>
          <a:graphicData uri="http://schemas.openxmlformats.org/drawingml/2006/table">
            <a:tbl>
              <a:tblPr firstRow="1" bandRow="1">
                <a:tableStyleId>{2D5ABB26-0587-4C30-8999-92F81FD0307C}</a:tableStyleId>
              </a:tblPr>
              <a:tblGrid>
                <a:gridCol w="1287145"/>
                <a:gridCol w="1286509"/>
                <a:gridCol w="1296035"/>
                <a:gridCol w="1286510"/>
                <a:gridCol w="1287145"/>
                <a:gridCol w="1296034"/>
                <a:gridCol w="1287145"/>
                <a:gridCol w="1286509"/>
                <a:gridCol w="1296670"/>
                <a:gridCol w="1286509"/>
              </a:tblGrid>
              <a:tr h="333375">
                <a:tc gridSpan="10">
                  <a:txBody>
                    <a:bodyPr/>
                    <a:lstStyle/>
                    <a:p>
                      <a:pPr marL="8255" algn="ctr">
                        <a:lnSpc>
                          <a:spcPts val="2050"/>
                        </a:lnSpc>
                      </a:pPr>
                      <a:r>
                        <a:rPr sz="1800" b="1" spc="60" dirty="0">
                          <a:latin typeface="Microsoft JhengHei" panose="020B0604030504040204" charset="-120"/>
                          <a:cs typeface="Microsoft JhengHei" panose="020B0604030504040204" charset="-120"/>
                        </a:rPr>
                        <a:t>专项资金绩效自评表</a:t>
                      </a:r>
                      <a:endParaRPr sz="1800">
                        <a:latin typeface="Microsoft JhengHei" panose="020B0604030504040204" charset="-120"/>
                        <a:cs typeface="Microsoft JhengHei" panose="020B0604030504040204" charset="-120"/>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228600">
                <a:tc gridSpan="10">
                  <a:txBody>
                    <a:bodyPr/>
                    <a:lstStyle/>
                    <a:p>
                      <a:pPr algn="ctr">
                        <a:lnSpc>
                          <a:spcPts val="1400"/>
                        </a:lnSpc>
                      </a:pPr>
                      <a:r>
                        <a:rPr sz="1200" dirty="0">
                          <a:latin typeface="宋体" panose="02010600030101010101" pitchFamily="2" charset="-122"/>
                          <a:cs typeface="宋体" panose="02010600030101010101" pitchFamily="2" charset="-122"/>
                        </a:rPr>
                        <a:t>（2024</a:t>
                      </a:r>
                      <a:r>
                        <a:rPr sz="1200" spc="-100" dirty="0">
                          <a:latin typeface="宋体" panose="02010600030101010101" pitchFamily="2" charset="-122"/>
                          <a:cs typeface="宋体" panose="02010600030101010101" pitchFamily="2" charset="-122"/>
                        </a:rPr>
                        <a:t> 年度</a:t>
                      </a:r>
                      <a:r>
                        <a:rPr sz="1200" spc="-50" dirty="0">
                          <a:latin typeface="宋体" panose="02010600030101010101" pitchFamily="2" charset="-122"/>
                          <a:cs typeface="宋体" panose="02010600030101010101" pitchFamily="2" charset="-122"/>
                        </a:rPr>
                        <a:t>）</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228600">
                <a:tc gridSpan="3">
                  <a:txBody>
                    <a:bodyPr/>
                    <a:lstStyle/>
                    <a:p>
                      <a:pPr marL="8890" algn="ctr">
                        <a:lnSpc>
                          <a:spcPts val="1400"/>
                        </a:lnSpc>
                      </a:pPr>
                      <a:r>
                        <a:rPr sz="1200" spc="-15" dirty="0">
                          <a:latin typeface="宋体" panose="02010600030101010101" pitchFamily="2" charset="-122"/>
                          <a:cs typeface="宋体" panose="02010600030101010101" pitchFamily="2" charset="-122"/>
                        </a:rPr>
                        <a:t>专项名称</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gridSpan="7">
                  <a:txBody>
                    <a:bodyPr/>
                    <a:lstStyle/>
                    <a:p>
                      <a:pPr algn="ctr">
                        <a:lnSpc>
                          <a:spcPts val="1400"/>
                        </a:lnSpc>
                      </a:pPr>
                      <a:r>
                        <a:rPr sz="1200" dirty="0">
                          <a:latin typeface="宋体" panose="02010600030101010101" pitchFamily="2" charset="-122"/>
                          <a:cs typeface="宋体" panose="02010600030101010101" pitchFamily="2" charset="-122"/>
                        </a:rPr>
                        <a:t>2024</a:t>
                      </a:r>
                      <a:r>
                        <a:rPr sz="1200" spc="-45" dirty="0">
                          <a:latin typeface="宋体" panose="02010600030101010101" pitchFamily="2" charset="-122"/>
                          <a:cs typeface="宋体" panose="02010600030101010101" pitchFamily="2" charset="-122"/>
                        </a:rPr>
                        <a:t> 年第三批农村公益事业建设财政奖补项目</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228600">
                <a:tc gridSpan="3">
                  <a:txBody>
                    <a:bodyPr/>
                    <a:lstStyle/>
                    <a:p>
                      <a:pPr marL="8890" algn="ctr">
                        <a:lnSpc>
                          <a:spcPts val="1405"/>
                        </a:lnSpc>
                      </a:pPr>
                      <a:r>
                        <a:rPr sz="1200" spc="-15" dirty="0">
                          <a:latin typeface="宋体" panose="02010600030101010101" pitchFamily="2" charset="-122"/>
                          <a:cs typeface="宋体" panose="02010600030101010101" pitchFamily="2" charset="-122"/>
                        </a:rPr>
                        <a:t>主管部门</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gridSpan="2">
                  <a:txBody>
                    <a:bodyPr/>
                    <a:lstStyle/>
                    <a:p>
                      <a:pPr marL="528320">
                        <a:lnSpc>
                          <a:spcPts val="1405"/>
                        </a:lnSpc>
                      </a:pPr>
                      <a:r>
                        <a:rPr sz="1200" spc="-5" dirty="0">
                          <a:latin typeface="宋体" panose="02010600030101010101" pitchFamily="2" charset="-122"/>
                          <a:cs typeface="宋体" panose="02010600030101010101" pitchFamily="2" charset="-122"/>
                        </a:rPr>
                        <a:t>永春县一都镇人民政府</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2">
                  <a:txBody>
                    <a:bodyPr/>
                    <a:lstStyle/>
                    <a:p>
                      <a:pPr marL="18415" algn="ctr">
                        <a:lnSpc>
                          <a:spcPts val="1405"/>
                        </a:lnSpc>
                      </a:pPr>
                      <a:r>
                        <a:rPr sz="1200" spc="-15" dirty="0">
                          <a:latin typeface="宋体" panose="02010600030101010101" pitchFamily="2" charset="-122"/>
                          <a:cs typeface="宋体" panose="02010600030101010101" pitchFamily="2" charset="-122"/>
                        </a:rPr>
                        <a:t>实施单位</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3">
                  <a:txBody>
                    <a:bodyPr/>
                    <a:lstStyle/>
                    <a:p>
                      <a:pPr marL="1176655">
                        <a:lnSpc>
                          <a:spcPts val="1405"/>
                        </a:lnSpc>
                      </a:pPr>
                      <a:r>
                        <a:rPr sz="1200" spc="-5" dirty="0">
                          <a:latin typeface="宋体" panose="02010600030101010101" pitchFamily="2" charset="-122"/>
                          <a:cs typeface="宋体" panose="02010600030101010101" pitchFamily="2" charset="-122"/>
                        </a:rPr>
                        <a:t>永春县一都镇人民政府</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r>
              <a:tr h="228600">
                <a:tc gridSpan="3">
                  <a:txBody>
                    <a:bodyPr/>
                    <a:lstStyle/>
                    <a:p>
                      <a:pPr marL="8890" algn="ctr">
                        <a:lnSpc>
                          <a:spcPts val="1405"/>
                        </a:lnSpc>
                      </a:pPr>
                      <a:r>
                        <a:rPr sz="1200" spc="-15" dirty="0">
                          <a:latin typeface="宋体" panose="02010600030101010101" pitchFamily="2" charset="-122"/>
                          <a:cs typeface="宋体" panose="02010600030101010101" pitchFamily="2" charset="-122"/>
                        </a:rPr>
                        <a:t>项目概况</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c hMerge="1">
                  <a:tcPr marL="0" marR="0" marT="0" marB="0"/>
                </a:tc>
                <a:tc hMerge="1">
                  <a:tcPr marL="0" marR="0" marT="0" marB="0"/>
                </a:tc>
                <a:tc gridSpan="7">
                  <a:txBody>
                    <a:bodyPr/>
                    <a:lstStyle/>
                    <a:p>
                      <a:pPr marL="71120">
                        <a:lnSpc>
                          <a:spcPts val="1405"/>
                        </a:lnSpc>
                      </a:pPr>
                      <a:r>
                        <a:rPr sz="1200" dirty="0">
                          <a:latin typeface="宋体" panose="02010600030101010101" pitchFamily="2" charset="-122"/>
                          <a:cs typeface="宋体" panose="02010600030101010101" pitchFamily="2" charset="-122"/>
                        </a:rPr>
                        <a:t>2024</a:t>
                      </a:r>
                      <a:r>
                        <a:rPr sz="1200" spc="-45" dirty="0">
                          <a:latin typeface="宋体" panose="02010600030101010101" pitchFamily="2" charset="-122"/>
                          <a:cs typeface="宋体" panose="02010600030101010101" pitchFamily="2" charset="-122"/>
                        </a:rPr>
                        <a:t> 年第三批农村公益事业建设财政奖补项目</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228600">
                <a:tc gridSpan="3">
                  <a:txBody>
                    <a:bodyPr/>
                    <a:lstStyle/>
                    <a:p>
                      <a:pPr marL="8890" algn="ctr">
                        <a:lnSpc>
                          <a:spcPts val="1405"/>
                        </a:lnSpc>
                      </a:pPr>
                      <a:r>
                        <a:rPr sz="1200" spc="-15" dirty="0">
                          <a:latin typeface="宋体" panose="02010600030101010101" pitchFamily="2" charset="-122"/>
                          <a:cs typeface="宋体" panose="02010600030101010101" pitchFamily="2" charset="-122"/>
                        </a:rPr>
                        <a:t>主要成效</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c hMerge="1">
                  <a:tcPr marL="0" marR="0" marT="0" marB="0"/>
                </a:tc>
                <a:tc hMerge="1">
                  <a:tcPr marL="0" marR="0" marT="0" marB="0"/>
                </a:tc>
                <a:tc gridSpan="7">
                  <a:txBody>
                    <a:bodyPr/>
                    <a:lstStyle/>
                    <a:p>
                      <a:pPr marL="71120">
                        <a:lnSpc>
                          <a:spcPts val="1405"/>
                        </a:lnSpc>
                      </a:pPr>
                      <a:r>
                        <a:rPr sz="1200" spc="-5" dirty="0">
                          <a:latin typeface="宋体" panose="02010600030101010101" pitchFamily="2" charset="-122"/>
                          <a:cs typeface="宋体" panose="02010600030101010101" pitchFamily="2" charset="-122"/>
                        </a:rPr>
                        <a:t>完善村级基础设施建设</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228600">
                <a:tc rowSpan="5">
                  <a:txBody>
                    <a:bodyPr/>
                    <a:lstStyle/>
                    <a:p>
                      <a:pPr>
                        <a:lnSpc>
                          <a:spcPct val="100000"/>
                        </a:lnSpc>
                      </a:pPr>
                      <a:endParaRPr sz="1200">
                        <a:latin typeface="Times New Roman" panose="02020603050405020304"/>
                        <a:cs typeface="Times New Roman" panose="02020603050405020304"/>
                      </a:endParaRPr>
                    </a:p>
                    <a:p>
                      <a:pPr>
                        <a:lnSpc>
                          <a:spcPct val="100000"/>
                        </a:lnSpc>
                        <a:spcBef>
                          <a:spcPts val="730"/>
                        </a:spcBef>
                      </a:pPr>
                      <a:endParaRPr sz="1200">
                        <a:latin typeface="Times New Roman" panose="02020603050405020304"/>
                        <a:cs typeface="Times New Roman" panose="02020603050405020304"/>
                      </a:endParaRPr>
                    </a:p>
                    <a:p>
                      <a:pPr marL="109220">
                        <a:lnSpc>
                          <a:spcPct val="100000"/>
                        </a:lnSpc>
                      </a:pPr>
                      <a:r>
                        <a:rPr sz="1200" spc="-10" dirty="0">
                          <a:latin typeface="宋体" panose="02010600030101010101" pitchFamily="2" charset="-122"/>
                          <a:cs typeface="宋体" panose="02010600030101010101" pitchFamily="2" charset="-122"/>
                        </a:rPr>
                        <a:t>项目资金(万元)</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L="261620">
                        <a:lnSpc>
                          <a:spcPts val="1405"/>
                        </a:lnSpc>
                      </a:pPr>
                      <a:r>
                        <a:rPr sz="1200" spc="-10" dirty="0">
                          <a:latin typeface="宋体" panose="02010600030101010101" pitchFamily="2" charset="-122"/>
                          <a:cs typeface="宋体" panose="02010600030101010101" pitchFamily="2" charset="-122"/>
                        </a:rPr>
                        <a:t>年初预算数</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10" dirty="0">
                          <a:latin typeface="宋体" panose="02010600030101010101" pitchFamily="2" charset="-122"/>
                          <a:cs typeface="宋体" panose="02010600030101010101" pitchFamily="2" charset="-122"/>
                        </a:rPr>
                        <a:t>全年预算数</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8890" algn="ctr">
                        <a:lnSpc>
                          <a:spcPts val="1405"/>
                        </a:lnSpc>
                      </a:pPr>
                      <a:r>
                        <a:rPr sz="1200" spc="-10" dirty="0">
                          <a:latin typeface="宋体" panose="02010600030101010101" pitchFamily="2" charset="-122"/>
                          <a:cs typeface="宋体" panose="02010600030101010101" pitchFamily="2" charset="-122"/>
                        </a:rPr>
                        <a:t>全年执行数</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25" dirty="0">
                          <a:latin typeface="宋体" panose="02010600030101010101" pitchFamily="2" charset="-122"/>
                          <a:cs typeface="宋体" panose="02010600030101010101" pitchFamily="2" charset="-122"/>
                        </a:rPr>
                        <a:t>分值</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ts val="1405"/>
                        </a:lnSpc>
                      </a:pPr>
                      <a:r>
                        <a:rPr sz="1200" dirty="0">
                          <a:latin typeface="宋体" panose="02010600030101010101" pitchFamily="2" charset="-122"/>
                          <a:cs typeface="宋体" panose="02010600030101010101" pitchFamily="2" charset="-122"/>
                        </a:rPr>
                        <a:t>执行率</a:t>
                      </a:r>
                      <a:r>
                        <a:rPr sz="1200" spc="-25" dirty="0">
                          <a:latin typeface="宋体" panose="02010600030101010101" pitchFamily="2" charset="-122"/>
                          <a:cs typeface="宋体" panose="02010600030101010101" pitchFamily="2" charset="-122"/>
                        </a:rPr>
                        <a:t>（%）</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5"/>
                        </a:lnSpc>
                      </a:pPr>
                      <a:r>
                        <a:rPr sz="1200" spc="-25" dirty="0">
                          <a:latin typeface="宋体" panose="02010600030101010101" pitchFamily="2" charset="-122"/>
                          <a:cs typeface="宋体" panose="02010600030101010101" pitchFamily="2" charset="-122"/>
                        </a:rPr>
                        <a:t>得分</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19075">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71120">
                        <a:lnSpc>
                          <a:spcPts val="1405"/>
                        </a:lnSpc>
                      </a:pPr>
                      <a:r>
                        <a:rPr sz="1200" spc="-10" dirty="0">
                          <a:latin typeface="宋体" panose="02010600030101010101" pitchFamily="2" charset="-122"/>
                          <a:cs typeface="宋体" panose="02010600030101010101" pitchFamily="2" charset="-122"/>
                        </a:rPr>
                        <a:t>年度资金总额</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5"/>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10" dirty="0">
                          <a:latin typeface="宋体" panose="02010600030101010101" pitchFamily="2" charset="-122"/>
                          <a:cs typeface="宋体" panose="02010600030101010101" pitchFamily="2" charset="-122"/>
                        </a:rPr>
                        <a:t>10.00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9525" algn="ctr">
                        <a:lnSpc>
                          <a:spcPts val="1405"/>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ts val="1405"/>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5"/>
                        </a:lnSpc>
                      </a:pPr>
                      <a:r>
                        <a:rPr sz="1200" spc="-50" dirty="0">
                          <a:latin typeface="宋体" panose="02010600030101010101" pitchFamily="2" charset="-122"/>
                          <a:cs typeface="宋体" panose="02010600030101010101" pitchFamily="2" charset="-122"/>
                        </a:rPr>
                        <a:t>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71120">
                        <a:lnSpc>
                          <a:spcPts val="1405"/>
                        </a:lnSpc>
                      </a:pPr>
                      <a:r>
                        <a:rPr sz="1200" spc="-10" dirty="0">
                          <a:latin typeface="宋体" panose="02010600030101010101" pitchFamily="2" charset="-122"/>
                          <a:cs typeface="宋体" panose="02010600030101010101" pitchFamily="2" charset="-122"/>
                        </a:rPr>
                        <a:t>其中：当年财政拨款</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5"/>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10" dirty="0">
                          <a:latin typeface="宋体" panose="02010600030101010101" pitchFamily="2" charset="-122"/>
                          <a:cs typeface="宋体" panose="02010600030101010101" pitchFamily="2" charset="-122"/>
                        </a:rPr>
                        <a:t>10.00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9525" algn="ctr">
                        <a:lnSpc>
                          <a:spcPts val="1405"/>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8890" algn="ctr">
                        <a:lnSpc>
                          <a:spcPts val="1310"/>
                        </a:lnSpc>
                      </a:pPr>
                      <a:r>
                        <a:rPr sz="1100" spc="-50" dirty="0">
                          <a:latin typeface="宋体" panose="02010600030101010101" pitchFamily="2" charset="-122"/>
                          <a:cs typeface="宋体" panose="02010600030101010101" pitchFamily="2" charset="-122"/>
                        </a:rPr>
                        <a:t>—</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ts val="1405"/>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71120">
                        <a:lnSpc>
                          <a:spcPts val="1400"/>
                        </a:lnSpc>
                      </a:pPr>
                      <a:r>
                        <a:rPr sz="1200" spc="-15" dirty="0">
                          <a:latin typeface="宋体" panose="02010600030101010101" pitchFamily="2" charset="-122"/>
                          <a:cs typeface="宋体" panose="02010600030101010101" pitchFamily="2" charset="-122"/>
                        </a:rPr>
                        <a:t>其他资金</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9525"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0"/>
                        </a:lnSpc>
                      </a:pPr>
                      <a:r>
                        <a:rPr sz="1200" spc="-50" dirty="0">
                          <a:latin typeface="宋体" panose="02010600030101010101" pitchFamily="2" charset="-122"/>
                          <a:cs typeface="宋体" panose="02010600030101010101" pitchFamily="2" charset="-122"/>
                        </a:rPr>
                        <a:t>—</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71120">
                        <a:lnSpc>
                          <a:spcPts val="1400"/>
                        </a:lnSpc>
                      </a:pPr>
                      <a:r>
                        <a:rPr sz="1200" spc="-10" dirty="0">
                          <a:latin typeface="宋体" panose="02010600030101010101" pitchFamily="2" charset="-122"/>
                          <a:cs typeface="宋体" panose="02010600030101010101" pitchFamily="2" charset="-122"/>
                        </a:rPr>
                        <a:t>上年结转资金</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9525"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0"/>
                        </a:lnSpc>
                      </a:pPr>
                      <a:r>
                        <a:rPr sz="1200" spc="-50" dirty="0">
                          <a:latin typeface="宋体" panose="02010600030101010101" pitchFamily="2" charset="-122"/>
                          <a:cs typeface="宋体" panose="02010600030101010101" pitchFamily="2" charset="-122"/>
                        </a:rPr>
                        <a:t>—</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rowSpan="2">
                  <a:txBody>
                    <a:bodyPr/>
                    <a:lstStyle/>
                    <a:p>
                      <a:pPr marL="185420">
                        <a:lnSpc>
                          <a:spcPct val="100000"/>
                        </a:lnSpc>
                        <a:spcBef>
                          <a:spcPts val="865"/>
                        </a:spcBef>
                      </a:pPr>
                      <a:r>
                        <a:rPr sz="1200" spc="-10" dirty="0">
                          <a:latin typeface="宋体" panose="02010600030101010101" pitchFamily="2" charset="-122"/>
                          <a:cs typeface="宋体" panose="02010600030101010101" pitchFamily="2" charset="-122"/>
                        </a:rPr>
                        <a:t>年度总体目标</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4">
                  <a:txBody>
                    <a:bodyPr/>
                    <a:lstStyle/>
                    <a:p>
                      <a:pPr algn="ctr">
                        <a:lnSpc>
                          <a:spcPts val="1405"/>
                        </a:lnSpc>
                      </a:pPr>
                      <a:r>
                        <a:rPr sz="1200" spc="-15" dirty="0">
                          <a:latin typeface="宋体" panose="02010600030101010101" pitchFamily="2" charset="-122"/>
                          <a:cs typeface="宋体" panose="02010600030101010101" pitchFamily="2" charset="-122"/>
                        </a:rPr>
                        <a:t>预期目标</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gridSpan="5">
                  <a:txBody>
                    <a:bodyPr/>
                    <a:lstStyle/>
                    <a:p>
                      <a:pPr marL="17780" algn="ctr">
                        <a:lnSpc>
                          <a:spcPts val="1405"/>
                        </a:lnSpc>
                      </a:pPr>
                      <a:r>
                        <a:rPr sz="1200" spc="-10" dirty="0">
                          <a:latin typeface="宋体" panose="02010600030101010101" pitchFamily="2" charset="-122"/>
                          <a:cs typeface="宋体" panose="02010600030101010101" pitchFamily="2" charset="-122"/>
                        </a:rPr>
                        <a:t>实际完成情况</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r>
              <a:tr h="228600">
                <a:tc vMerge="1">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4">
                  <a:txBody>
                    <a:bodyPr/>
                    <a:lstStyle/>
                    <a:p>
                      <a:pPr marL="71120">
                        <a:lnSpc>
                          <a:spcPts val="1405"/>
                        </a:lnSpc>
                      </a:pPr>
                      <a:r>
                        <a:rPr sz="1200" spc="-5" dirty="0">
                          <a:latin typeface="宋体" panose="02010600030101010101" pitchFamily="2" charset="-122"/>
                          <a:cs typeface="宋体" panose="02010600030101010101" pitchFamily="2" charset="-122"/>
                        </a:rPr>
                        <a:t>完善村级基础设施建设</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gridSpan="5">
                  <a:txBody>
                    <a:bodyPr/>
                    <a:lstStyle/>
                    <a:p>
                      <a:pPr marL="80645">
                        <a:lnSpc>
                          <a:spcPts val="1405"/>
                        </a:lnSpc>
                      </a:pPr>
                      <a:r>
                        <a:rPr sz="1200" spc="-5" dirty="0">
                          <a:latin typeface="宋体" panose="02010600030101010101" pitchFamily="2" charset="-122"/>
                          <a:cs typeface="宋体" panose="02010600030101010101" pitchFamily="2" charset="-122"/>
                        </a:rPr>
                        <a:t>完善村级基础设施建设</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r>
              <a:tr h="457200">
                <a:tc rowSpan="8">
                  <a:txBody>
                    <a:bodyPr/>
                    <a:lstStyle/>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spcBef>
                          <a:spcPts val="435"/>
                        </a:spcBef>
                      </a:pPr>
                      <a:endParaRPr sz="1200">
                        <a:latin typeface="Times New Roman" panose="02020603050405020304"/>
                        <a:cs typeface="Times New Roman" panose="02020603050405020304"/>
                      </a:endParaRPr>
                    </a:p>
                    <a:p>
                      <a:pPr marL="537845">
                        <a:lnSpc>
                          <a:spcPct val="100000"/>
                        </a:lnSpc>
                      </a:pPr>
                      <a:r>
                        <a:rPr sz="1200" spc="-10" dirty="0">
                          <a:latin typeface="宋体" panose="02010600030101010101" pitchFamily="2" charset="-122"/>
                          <a:cs typeface="宋体" panose="02010600030101010101" pitchFamily="2" charset="-122"/>
                        </a:rPr>
                        <a:t>绩效 指标</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860"/>
                        </a:spcBef>
                      </a:pPr>
                      <a:r>
                        <a:rPr sz="1200" spc="-15" dirty="0">
                          <a:latin typeface="宋体" panose="02010600030101010101" pitchFamily="2" charset="-122"/>
                          <a:cs typeface="宋体" panose="02010600030101010101" pitchFamily="2" charset="-122"/>
                        </a:rPr>
                        <a:t>一级指标</a:t>
                      </a:r>
                      <a:endParaRPr sz="1200">
                        <a:latin typeface="宋体" panose="02010600030101010101" pitchFamily="2" charset="-122"/>
                        <a:cs typeface="宋体" panose="02010600030101010101" pitchFamily="2" charset="-122"/>
                      </a:endParaRPr>
                    </a:p>
                  </a:txBody>
                  <a:tcPr marL="0" marR="0" marT="1092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860"/>
                        </a:spcBef>
                      </a:pPr>
                      <a:r>
                        <a:rPr sz="1200" spc="-15" dirty="0">
                          <a:latin typeface="宋体" panose="02010600030101010101" pitchFamily="2" charset="-122"/>
                          <a:cs typeface="宋体" panose="02010600030101010101" pitchFamily="2" charset="-122"/>
                        </a:rPr>
                        <a:t>二级指标</a:t>
                      </a:r>
                      <a:endParaRPr sz="1200">
                        <a:latin typeface="宋体" panose="02010600030101010101" pitchFamily="2" charset="-122"/>
                        <a:cs typeface="宋体" panose="02010600030101010101" pitchFamily="2" charset="-122"/>
                      </a:endParaRPr>
                    </a:p>
                  </a:txBody>
                  <a:tcPr marL="0" marR="0" marT="1092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337820">
                        <a:lnSpc>
                          <a:spcPct val="100000"/>
                        </a:lnSpc>
                        <a:spcBef>
                          <a:spcPts val="860"/>
                        </a:spcBef>
                      </a:pPr>
                      <a:r>
                        <a:rPr sz="1200" spc="-15" dirty="0">
                          <a:latin typeface="宋体" panose="02010600030101010101" pitchFamily="2" charset="-122"/>
                          <a:cs typeface="宋体" panose="02010600030101010101" pitchFamily="2" charset="-122"/>
                        </a:rPr>
                        <a:t>三级指标</a:t>
                      </a:r>
                      <a:endParaRPr sz="1200">
                        <a:latin typeface="宋体" panose="02010600030101010101" pitchFamily="2" charset="-122"/>
                        <a:cs typeface="宋体" panose="02010600030101010101" pitchFamily="2" charset="-122"/>
                      </a:endParaRPr>
                    </a:p>
                  </a:txBody>
                  <a:tcPr marL="0" marR="0" marT="1092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ct val="100000"/>
                        </a:lnSpc>
                        <a:spcBef>
                          <a:spcPts val="860"/>
                        </a:spcBef>
                      </a:pPr>
                      <a:r>
                        <a:rPr sz="1200" spc="-10" dirty="0">
                          <a:latin typeface="宋体" panose="02010600030101010101" pitchFamily="2" charset="-122"/>
                          <a:cs typeface="宋体" panose="02010600030101010101" pitchFamily="2" charset="-122"/>
                        </a:rPr>
                        <a:t>年度指标值</a:t>
                      </a:r>
                      <a:endParaRPr sz="1200">
                        <a:latin typeface="宋体" panose="02010600030101010101" pitchFamily="2" charset="-122"/>
                        <a:cs typeface="宋体" panose="02010600030101010101" pitchFamily="2" charset="-122"/>
                      </a:endParaRPr>
                    </a:p>
                  </a:txBody>
                  <a:tcPr marL="0" marR="0" marT="1092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ct val="100000"/>
                        </a:lnSpc>
                        <a:spcBef>
                          <a:spcPts val="860"/>
                        </a:spcBef>
                      </a:pPr>
                      <a:r>
                        <a:rPr sz="1200" spc="-10" dirty="0">
                          <a:latin typeface="宋体" panose="02010600030101010101" pitchFamily="2" charset="-122"/>
                          <a:cs typeface="宋体" panose="02010600030101010101" pitchFamily="2" charset="-122"/>
                        </a:rPr>
                        <a:t>实际完成值</a:t>
                      </a:r>
                      <a:endParaRPr sz="1200">
                        <a:latin typeface="宋体" panose="02010600030101010101" pitchFamily="2" charset="-122"/>
                        <a:cs typeface="宋体" panose="02010600030101010101" pitchFamily="2" charset="-122"/>
                      </a:endParaRPr>
                    </a:p>
                  </a:txBody>
                  <a:tcPr marL="0" marR="0" marT="1092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860"/>
                        </a:spcBef>
                      </a:pPr>
                      <a:r>
                        <a:rPr sz="1200" spc="-15" dirty="0">
                          <a:latin typeface="宋体" panose="02010600030101010101" pitchFamily="2" charset="-122"/>
                          <a:cs typeface="宋体" panose="02010600030101010101" pitchFamily="2" charset="-122"/>
                        </a:rPr>
                        <a:t>指标分值</a:t>
                      </a:r>
                      <a:endParaRPr sz="1200">
                        <a:latin typeface="宋体" panose="02010600030101010101" pitchFamily="2" charset="-122"/>
                        <a:cs typeface="宋体" panose="02010600030101010101" pitchFamily="2" charset="-122"/>
                      </a:endParaRPr>
                    </a:p>
                  </a:txBody>
                  <a:tcPr marL="0" marR="0" marT="1092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860"/>
                        </a:spcBef>
                      </a:pPr>
                      <a:r>
                        <a:rPr sz="1200" spc="-15" dirty="0">
                          <a:latin typeface="宋体" panose="02010600030101010101" pitchFamily="2" charset="-122"/>
                          <a:cs typeface="宋体" panose="02010600030101010101" pitchFamily="2" charset="-122"/>
                        </a:rPr>
                        <a:t>自评得分</a:t>
                      </a:r>
                      <a:endParaRPr sz="1200">
                        <a:latin typeface="宋体" panose="02010600030101010101" pitchFamily="2" charset="-122"/>
                        <a:cs typeface="宋体" panose="02010600030101010101" pitchFamily="2" charset="-122"/>
                      </a:endParaRPr>
                    </a:p>
                  </a:txBody>
                  <a:tcPr marL="0" marR="0" marT="1092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0"/>
                        </a:lnSpc>
                      </a:pPr>
                      <a:r>
                        <a:rPr sz="1200" spc="-10" dirty="0">
                          <a:latin typeface="宋体" panose="02010600030101010101" pitchFamily="2" charset="-122"/>
                          <a:cs typeface="宋体" panose="02010600030101010101" pitchFamily="2" charset="-122"/>
                        </a:rPr>
                        <a:t>偏差原因分析及</a:t>
                      </a:r>
                      <a:endParaRPr sz="1200">
                        <a:latin typeface="宋体" panose="02010600030101010101" pitchFamily="2" charset="-122"/>
                        <a:cs typeface="宋体" panose="02010600030101010101" pitchFamily="2" charset="-122"/>
                      </a:endParaRPr>
                    </a:p>
                    <a:p>
                      <a:pPr algn="ctr">
                        <a:lnSpc>
                          <a:spcPct val="100000"/>
                        </a:lnSpc>
                        <a:spcBef>
                          <a:spcPts val="360"/>
                        </a:spcBef>
                      </a:pPr>
                      <a:r>
                        <a:rPr sz="1200" spc="-15" dirty="0">
                          <a:latin typeface="宋体" panose="02010600030101010101" pitchFamily="2" charset="-122"/>
                          <a:cs typeface="宋体" panose="02010600030101010101" pitchFamily="2" charset="-122"/>
                        </a:rPr>
                        <a:t>改进措施</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19075">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rowSpan="3">
                  <a:txBody>
                    <a:bodyPr/>
                    <a:lstStyle/>
                    <a:p>
                      <a:pPr>
                        <a:lnSpc>
                          <a:spcPct val="100000"/>
                        </a:lnSpc>
                        <a:spcBef>
                          <a:spcPts val="1195"/>
                        </a:spcBef>
                      </a:pPr>
                      <a:endParaRPr sz="1100">
                        <a:latin typeface="Times New Roman" panose="02020603050405020304"/>
                        <a:cs typeface="Times New Roman" panose="02020603050405020304"/>
                      </a:endParaRPr>
                    </a:p>
                    <a:p>
                      <a:pPr marL="652145">
                        <a:lnSpc>
                          <a:spcPct val="100000"/>
                        </a:lnSpc>
                        <a:spcBef>
                          <a:spcPts val="5"/>
                        </a:spcBef>
                      </a:pPr>
                      <a:r>
                        <a:rPr sz="1100" spc="-15" dirty="0">
                          <a:latin typeface="宋体" panose="02010600030101010101" pitchFamily="2" charset="-122"/>
                          <a:cs typeface="宋体" panose="02010600030101010101" pitchFamily="2" charset="-122"/>
                        </a:rPr>
                        <a:t>产出指标</a:t>
                      </a:r>
                      <a:endParaRPr sz="1100">
                        <a:latin typeface="宋体" panose="02010600030101010101" pitchFamily="2" charset="-122"/>
                        <a:cs typeface="宋体" panose="02010600030101010101" pitchFamily="2" charset="-122"/>
                      </a:endParaRPr>
                    </a:p>
                  </a:txBody>
                  <a:tcPr marL="0" marR="0" marT="15176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05"/>
                        </a:lnSpc>
                      </a:pPr>
                      <a:r>
                        <a:rPr sz="1100" spc="-15" dirty="0">
                          <a:latin typeface="宋体" panose="02010600030101010101" pitchFamily="2" charset="-122"/>
                          <a:cs typeface="宋体" panose="02010600030101010101" pitchFamily="2" charset="-122"/>
                        </a:rPr>
                        <a:t>数量指标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05"/>
                        </a:lnSpc>
                      </a:pPr>
                      <a:r>
                        <a:rPr sz="1100" spc="-15" dirty="0">
                          <a:latin typeface="宋体" panose="02010600030101010101" pitchFamily="2" charset="-122"/>
                          <a:cs typeface="宋体" panose="02010600030101010101" pitchFamily="2" charset="-122"/>
                        </a:rPr>
                        <a:t>项目个数</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ts val="1400"/>
                        </a:lnSpc>
                      </a:pPr>
                      <a:r>
                        <a:rPr sz="1200" dirty="0">
                          <a:latin typeface="宋体" panose="02010600030101010101" pitchFamily="2" charset="-122"/>
                          <a:cs typeface="宋体" panose="02010600030101010101" pitchFamily="2" charset="-122"/>
                        </a:rPr>
                        <a:t>=1</a:t>
                      </a:r>
                      <a:r>
                        <a:rPr sz="1200" spc="-175" dirty="0">
                          <a:latin typeface="宋体" panose="02010600030101010101" pitchFamily="2" charset="-122"/>
                          <a:cs typeface="宋体" panose="02010600030101010101" pitchFamily="2" charset="-122"/>
                        </a:rPr>
                        <a:t> 个</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ts val="1400"/>
                        </a:lnSpc>
                      </a:pPr>
                      <a:r>
                        <a:rPr sz="1200" spc="-50" dirty="0">
                          <a:latin typeface="宋体" panose="02010600030101010101" pitchFamily="2" charset="-122"/>
                          <a:cs typeface="宋体" panose="02010600030101010101" pitchFamily="2" charset="-122"/>
                        </a:rPr>
                        <a:t>1</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ts val="1400"/>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400"/>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vMerge="1">
                  <a:tcPr marL="0" marR="0" marT="15176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5" dirty="0">
                          <a:latin typeface="宋体" panose="02010600030101010101" pitchFamily="2" charset="-122"/>
                          <a:cs typeface="宋体" panose="02010600030101010101" pitchFamily="2" charset="-122"/>
                        </a:rPr>
                        <a:t>质量指标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0" dirty="0">
                          <a:latin typeface="宋体" panose="02010600030101010101" pitchFamily="2" charset="-122"/>
                          <a:cs typeface="宋体" panose="02010600030101010101" pitchFamily="2" charset="-122"/>
                        </a:rPr>
                        <a:t>项目验收合格率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ts val="1405"/>
                        </a:lnSpc>
                      </a:pPr>
                      <a:r>
                        <a:rPr sz="1200" spc="-10" dirty="0">
                          <a:latin typeface="宋体" panose="02010600030101010101" pitchFamily="2" charset="-122"/>
                          <a:cs typeface="宋体" panose="02010600030101010101" pitchFamily="2" charset="-122"/>
                        </a:rPr>
                        <a:t>≥100％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ts val="1405"/>
                        </a:lnSpc>
                      </a:pPr>
                      <a:r>
                        <a:rPr sz="1200" spc="-25" dirty="0">
                          <a:latin typeface="宋体" panose="02010600030101010101" pitchFamily="2" charset="-122"/>
                          <a:cs typeface="宋体" panose="02010600030101010101" pitchFamily="2" charset="-122"/>
                        </a:rPr>
                        <a:t>100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ts val="1405"/>
                        </a:lnSpc>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405"/>
                        </a:lnSpc>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4191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vMerge="1">
                  <a:tcPr marL="0" marR="0" marT="15176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40"/>
                        </a:spcBef>
                      </a:pPr>
                      <a:r>
                        <a:rPr sz="1100" spc="-15" dirty="0">
                          <a:latin typeface="宋体" panose="02010600030101010101" pitchFamily="2" charset="-122"/>
                          <a:cs typeface="宋体" panose="02010600030101010101" pitchFamily="2" charset="-122"/>
                        </a:rPr>
                        <a:t>时效指标</a:t>
                      </a:r>
                      <a:endParaRPr sz="1100">
                        <a:latin typeface="宋体" panose="02010600030101010101" pitchFamily="2" charset="-122"/>
                        <a:cs typeface="宋体" panose="02010600030101010101" pitchFamily="2" charset="-122"/>
                      </a:endParaRPr>
                    </a:p>
                  </a:txBody>
                  <a:tcPr marL="0" marR="0" marT="939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235"/>
                        </a:lnSpc>
                      </a:pPr>
                      <a:r>
                        <a:rPr sz="1100" spc="-10" dirty="0">
                          <a:latin typeface="宋体" panose="02010600030101010101" pitchFamily="2" charset="-122"/>
                          <a:cs typeface="宋体" panose="02010600030101010101" pitchFamily="2" charset="-122"/>
                        </a:rPr>
                        <a:t>工程项目开工及时</a:t>
                      </a:r>
                      <a:endParaRPr sz="1100">
                        <a:latin typeface="宋体" panose="02010600030101010101" pitchFamily="2" charset="-122"/>
                        <a:cs typeface="宋体" panose="02010600030101010101" pitchFamily="2" charset="-122"/>
                      </a:endParaRPr>
                    </a:p>
                    <a:p>
                      <a:pPr marR="53975" algn="r">
                        <a:lnSpc>
                          <a:spcPct val="100000"/>
                        </a:lnSpc>
                        <a:spcBef>
                          <a:spcPts val="330"/>
                        </a:spcBef>
                      </a:pPr>
                      <a:r>
                        <a:rPr sz="1100" spc="-50" dirty="0">
                          <a:latin typeface="宋体" panose="02010600030101010101" pitchFamily="2" charset="-122"/>
                          <a:cs typeface="宋体" panose="02010600030101010101" pitchFamily="2" charset="-122"/>
                        </a:rPr>
                        <a:t>性</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ct val="100000"/>
                        </a:lnSpc>
                        <a:spcBef>
                          <a:spcPts val="715"/>
                        </a:spcBef>
                      </a:pPr>
                      <a:r>
                        <a:rPr sz="1200" dirty="0">
                          <a:latin typeface="宋体" panose="02010600030101010101" pitchFamily="2" charset="-122"/>
                          <a:cs typeface="宋体" panose="02010600030101010101" pitchFamily="2" charset="-122"/>
                        </a:rPr>
                        <a:t>=0</a:t>
                      </a:r>
                      <a:r>
                        <a:rPr sz="1200" spc="-175" dirty="0">
                          <a:latin typeface="宋体" panose="02010600030101010101" pitchFamily="2" charset="-122"/>
                          <a:cs typeface="宋体" panose="02010600030101010101" pitchFamily="2" charset="-122"/>
                        </a:rPr>
                        <a:t> 月</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ct val="100000"/>
                        </a:lnSpc>
                        <a:spcBef>
                          <a:spcPts val="715"/>
                        </a:spcBef>
                      </a:pPr>
                      <a:r>
                        <a:rPr sz="1200" spc="-50" dirty="0">
                          <a:latin typeface="宋体" panose="02010600030101010101" pitchFamily="2" charset="-122"/>
                          <a:cs typeface="宋体" panose="02010600030101010101" pitchFamily="2" charset="-122"/>
                        </a:rPr>
                        <a:t>0</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715"/>
                        </a:spcBef>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15"/>
                        </a:spcBef>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5" dirty="0">
                          <a:latin typeface="宋体" panose="02010600030101010101" pitchFamily="2" charset="-122"/>
                          <a:cs typeface="宋体" panose="02010600030101010101" pitchFamily="2" charset="-122"/>
                        </a:rPr>
                        <a:t>成本指标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0" dirty="0">
                          <a:latin typeface="宋体" panose="02010600030101010101" pitchFamily="2" charset="-122"/>
                          <a:cs typeface="宋体" panose="02010600030101010101" pitchFamily="2" charset="-122"/>
                        </a:rPr>
                        <a:t>经济成本指标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0" dirty="0">
                          <a:latin typeface="宋体" panose="02010600030101010101" pitchFamily="2" charset="-122"/>
                          <a:cs typeface="宋体" panose="02010600030101010101" pitchFamily="2" charset="-122"/>
                        </a:rPr>
                        <a:t>财政补助投入</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ts val="1405"/>
                        </a:lnSpc>
                      </a:pPr>
                      <a:r>
                        <a:rPr sz="1200" dirty="0">
                          <a:latin typeface="宋体" panose="02010600030101010101" pitchFamily="2" charset="-122"/>
                          <a:cs typeface="宋体" panose="02010600030101010101" pitchFamily="2" charset="-122"/>
                        </a:rPr>
                        <a:t>&lt;10</a:t>
                      </a:r>
                      <a:r>
                        <a:rPr sz="1200" spc="-120" dirty="0">
                          <a:latin typeface="宋体" panose="02010600030101010101" pitchFamily="2" charset="-122"/>
                          <a:cs typeface="宋体" panose="02010600030101010101" pitchFamily="2" charset="-122"/>
                        </a:rPr>
                        <a:t> 万元</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ts val="1405"/>
                        </a:lnSpc>
                      </a:pPr>
                      <a:r>
                        <a:rPr sz="1200" spc="-20" dirty="0">
                          <a:latin typeface="宋体" panose="02010600030101010101" pitchFamily="2" charset="-122"/>
                          <a:cs typeface="宋体" panose="02010600030101010101" pitchFamily="2" charset="-122"/>
                        </a:rPr>
                        <a:t>9.99</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ts val="1405"/>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405"/>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4191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rowSpan="2">
                  <a:txBody>
                    <a:bodyPr/>
                    <a:lstStyle/>
                    <a:p>
                      <a:pPr>
                        <a:lnSpc>
                          <a:spcPct val="100000"/>
                        </a:lnSpc>
                        <a:spcBef>
                          <a:spcPts val="1120"/>
                        </a:spcBef>
                      </a:pPr>
                      <a:endParaRPr sz="1100">
                        <a:latin typeface="Times New Roman" panose="02020603050405020304"/>
                        <a:cs typeface="Times New Roman" panose="02020603050405020304"/>
                      </a:endParaRPr>
                    </a:p>
                    <a:p>
                      <a:pPr marL="652145">
                        <a:lnSpc>
                          <a:spcPct val="100000"/>
                        </a:lnSpc>
                        <a:spcBef>
                          <a:spcPts val="5"/>
                        </a:spcBef>
                      </a:pPr>
                      <a:r>
                        <a:rPr sz="1100" spc="-15" dirty="0">
                          <a:latin typeface="宋体" panose="02010600030101010101" pitchFamily="2" charset="-122"/>
                          <a:cs typeface="宋体" panose="02010600030101010101" pitchFamily="2" charset="-122"/>
                        </a:rPr>
                        <a:t>效益指标</a:t>
                      </a:r>
                      <a:endParaRPr sz="1100">
                        <a:latin typeface="宋体" panose="02010600030101010101" pitchFamily="2" charset="-122"/>
                        <a:cs typeface="宋体" panose="02010600030101010101" pitchFamily="2" charset="-122"/>
                      </a:endParaRPr>
                    </a:p>
                  </a:txBody>
                  <a:tcPr marL="0" marR="0" marT="14224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35"/>
                        </a:spcBef>
                      </a:pPr>
                      <a:r>
                        <a:rPr sz="1100" spc="-10" dirty="0">
                          <a:latin typeface="宋体" panose="02010600030101010101" pitchFamily="2" charset="-122"/>
                          <a:cs typeface="宋体" panose="02010600030101010101" pitchFamily="2" charset="-122"/>
                        </a:rPr>
                        <a:t>社会效益指标</a:t>
                      </a:r>
                      <a:endParaRPr sz="1100">
                        <a:latin typeface="宋体" panose="02010600030101010101" pitchFamily="2" charset="-122"/>
                        <a:cs typeface="宋体" panose="02010600030101010101" pitchFamily="2" charset="-122"/>
                      </a:endParaRPr>
                    </a:p>
                  </a:txBody>
                  <a:tcPr marL="0" marR="0" marT="933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230"/>
                        </a:lnSpc>
                      </a:pPr>
                      <a:r>
                        <a:rPr sz="1100" spc="-10" dirty="0">
                          <a:latin typeface="宋体" panose="02010600030101010101" pitchFamily="2" charset="-122"/>
                          <a:cs typeface="宋体" panose="02010600030101010101" pitchFamily="2" charset="-122"/>
                        </a:rPr>
                        <a:t>提升地区乡村治理</a:t>
                      </a:r>
                      <a:endParaRPr sz="1100">
                        <a:latin typeface="宋体" panose="02010600030101010101" pitchFamily="2" charset="-122"/>
                        <a:cs typeface="宋体" panose="02010600030101010101" pitchFamily="2" charset="-122"/>
                      </a:endParaRPr>
                    </a:p>
                    <a:p>
                      <a:pPr marR="54610" algn="r">
                        <a:lnSpc>
                          <a:spcPct val="100000"/>
                        </a:lnSpc>
                        <a:spcBef>
                          <a:spcPts val="330"/>
                        </a:spcBef>
                      </a:pPr>
                      <a:r>
                        <a:rPr sz="1100" spc="-25" dirty="0">
                          <a:latin typeface="宋体" panose="02010600030101010101" pitchFamily="2" charset="-122"/>
                          <a:cs typeface="宋体" panose="02010600030101010101" pitchFamily="2" charset="-122"/>
                        </a:rPr>
                        <a:t>能力</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1215390">
                        <a:lnSpc>
                          <a:spcPct val="100000"/>
                        </a:lnSpc>
                        <a:spcBef>
                          <a:spcPts val="710"/>
                        </a:spcBef>
                      </a:pPr>
                      <a:r>
                        <a:rPr sz="1200" spc="-10" dirty="0">
                          <a:latin typeface="宋体" panose="02010600030101010101" pitchFamily="2" charset="-122"/>
                          <a:cs typeface="宋体" panose="02010600030101010101" pitchFamily="2" charset="-122"/>
                        </a:rPr>
                        <a:t>=有所提升有所提升</a:t>
                      </a:r>
                      <a:endParaRPr sz="1200">
                        <a:latin typeface="宋体" panose="02010600030101010101" pitchFamily="2" charset="-122"/>
                        <a:cs typeface="宋体" panose="02010600030101010101" pitchFamily="2" charset="-122"/>
                      </a:endParaRPr>
                    </a:p>
                  </a:txBody>
                  <a:tcPr marL="0" marR="0" marT="901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ct val="100000"/>
                        </a:lnSpc>
                        <a:spcBef>
                          <a:spcPts val="710"/>
                        </a:spcBef>
                      </a:pPr>
                      <a:r>
                        <a:rPr sz="1200" spc="-15" dirty="0">
                          <a:latin typeface="宋体" panose="02010600030101010101" pitchFamily="2" charset="-122"/>
                          <a:cs typeface="宋体" panose="02010600030101010101" pitchFamily="2" charset="-122"/>
                        </a:rPr>
                        <a:t>有所提升</a:t>
                      </a:r>
                      <a:endParaRPr sz="1200">
                        <a:latin typeface="宋体" panose="02010600030101010101" pitchFamily="2" charset="-122"/>
                        <a:cs typeface="宋体" panose="02010600030101010101" pitchFamily="2" charset="-122"/>
                      </a:endParaRPr>
                    </a:p>
                  </a:txBody>
                  <a:tcPr marL="0" marR="0" marT="901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710"/>
                        </a:spcBef>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901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10"/>
                        </a:spcBef>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901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409575">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vMerge="1">
                  <a:tcPr marL="0" marR="0" marT="14224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40"/>
                        </a:spcBef>
                      </a:pPr>
                      <a:r>
                        <a:rPr sz="1100" spc="-10" dirty="0">
                          <a:latin typeface="宋体" panose="02010600030101010101" pitchFamily="2" charset="-122"/>
                          <a:cs typeface="宋体" panose="02010600030101010101" pitchFamily="2" charset="-122"/>
                        </a:rPr>
                        <a:t>生态效益指标</a:t>
                      </a:r>
                      <a:endParaRPr sz="1100">
                        <a:latin typeface="宋体" panose="02010600030101010101" pitchFamily="2" charset="-122"/>
                        <a:cs typeface="宋体" panose="02010600030101010101" pitchFamily="2" charset="-122"/>
                      </a:endParaRPr>
                    </a:p>
                  </a:txBody>
                  <a:tcPr marL="0" marR="0" marT="939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230"/>
                        </a:lnSpc>
                      </a:pPr>
                      <a:r>
                        <a:rPr sz="1100" spc="-10" dirty="0">
                          <a:latin typeface="宋体" panose="02010600030101010101" pitchFamily="2" charset="-122"/>
                          <a:cs typeface="宋体" panose="02010600030101010101" pitchFamily="2" charset="-122"/>
                        </a:rPr>
                        <a:t>改善农村人居环境</a:t>
                      </a:r>
                      <a:endParaRPr sz="1100">
                        <a:latin typeface="宋体" panose="02010600030101010101" pitchFamily="2" charset="-122"/>
                        <a:cs typeface="宋体" panose="02010600030101010101" pitchFamily="2" charset="-122"/>
                      </a:endParaRPr>
                    </a:p>
                    <a:p>
                      <a:pPr marR="54610" algn="r">
                        <a:lnSpc>
                          <a:spcPct val="100000"/>
                        </a:lnSpc>
                        <a:spcBef>
                          <a:spcPts val="255"/>
                        </a:spcBef>
                      </a:pPr>
                      <a:r>
                        <a:rPr sz="1100" spc="-25" dirty="0">
                          <a:latin typeface="宋体" panose="02010600030101010101" pitchFamily="2" charset="-122"/>
                          <a:cs typeface="宋体" panose="02010600030101010101" pitchFamily="2" charset="-122"/>
                        </a:rPr>
                        <a:t>情况</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1215390">
                        <a:lnSpc>
                          <a:spcPct val="100000"/>
                        </a:lnSpc>
                        <a:spcBef>
                          <a:spcPts val="715"/>
                        </a:spcBef>
                      </a:pPr>
                      <a:r>
                        <a:rPr sz="1200" spc="-10" dirty="0">
                          <a:latin typeface="宋体" panose="02010600030101010101" pitchFamily="2" charset="-122"/>
                          <a:cs typeface="宋体" panose="02010600030101010101" pitchFamily="2" charset="-122"/>
                        </a:rPr>
                        <a:t>=有所改善有所改善</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ct val="100000"/>
                        </a:lnSpc>
                        <a:spcBef>
                          <a:spcPts val="715"/>
                        </a:spcBef>
                      </a:pPr>
                      <a:r>
                        <a:rPr sz="1200" spc="-15" dirty="0">
                          <a:latin typeface="宋体" panose="02010600030101010101" pitchFamily="2" charset="-122"/>
                          <a:cs typeface="宋体" panose="02010600030101010101" pitchFamily="2" charset="-122"/>
                        </a:rPr>
                        <a:t>有所改善</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715"/>
                        </a:spcBef>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15"/>
                        </a:spcBef>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4191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40"/>
                        </a:spcBef>
                      </a:pPr>
                      <a:r>
                        <a:rPr sz="1100" spc="-10" dirty="0">
                          <a:latin typeface="宋体" panose="02010600030101010101" pitchFamily="2" charset="-122"/>
                          <a:cs typeface="宋体" panose="02010600030101010101" pitchFamily="2" charset="-122"/>
                        </a:rPr>
                        <a:t>满意度指标</a:t>
                      </a:r>
                      <a:endParaRPr sz="1100">
                        <a:latin typeface="宋体" panose="02010600030101010101" pitchFamily="2" charset="-122"/>
                        <a:cs typeface="宋体" panose="02010600030101010101" pitchFamily="2" charset="-122"/>
                      </a:endParaRPr>
                    </a:p>
                  </a:txBody>
                  <a:tcPr marL="0" marR="0" marT="939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5245" algn="r">
                        <a:lnSpc>
                          <a:spcPts val="1235"/>
                        </a:lnSpc>
                      </a:pPr>
                      <a:r>
                        <a:rPr sz="1100" spc="-10" dirty="0">
                          <a:latin typeface="宋体" panose="02010600030101010101" pitchFamily="2" charset="-122"/>
                          <a:cs typeface="宋体" panose="02010600030101010101" pitchFamily="2" charset="-122"/>
                        </a:rPr>
                        <a:t>服务对象满意度指</a:t>
                      </a:r>
                      <a:endParaRPr sz="1100">
                        <a:latin typeface="宋体" panose="02010600030101010101" pitchFamily="2" charset="-122"/>
                        <a:cs typeface="宋体" panose="02010600030101010101" pitchFamily="2" charset="-122"/>
                      </a:endParaRPr>
                    </a:p>
                    <a:p>
                      <a:pPr marR="53975" algn="r">
                        <a:lnSpc>
                          <a:spcPct val="100000"/>
                        </a:lnSpc>
                        <a:spcBef>
                          <a:spcPts val="330"/>
                        </a:spcBef>
                      </a:pPr>
                      <a:r>
                        <a:rPr sz="1100" spc="-50" dirty="0">
                          <a:latin typeface="宋体" panose="02010600030101010101" pitchFamily="2" charset="-122"/>
                          <a:cs typeface="宋体" panose="02010600030101010101" pitchFamily="2" charset="-122"/>
                        </a:rPr>
                        <a:t>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40"/>
                        </a:spcBef>
                      </a:pPr>
                      <a:r>
                        <a:rPr sz="1100" spc="-10" dirty="0">
                          <a:latin typeface="宋体" panose="02010600030101010101" pitchFamily="2" charset="-122"/>
                          <a:cs typeface="宋体" panose="02010600030101010101" pitchFamily="2" charset="-122"/>
                        </a:rPr>
                        <a:t>项目区农民满意度</a:t>
                      </a:r>
                      <a:endParaRPr sz="1100">
                        <a:latin typeface="宋体" panose="02010600030101010101" pitchFamily="2" charset="-122"/>
                        <a:cs typeface="宋体" panose="02010600030101010101" pitchFamily="2" charset="-122"/>
                      </a:endParaRPr>
                    </a:p>
                  </a:txBody>
                  <a:tcPr marL="0" marR="0" marT="939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ct val="100000"/>
                        </a:lnSpc>
                        <a:spcBef>
                          <a:spcPts val="715"/>
                        </a:spcBef>
                      </a:pPr>
                      <a:r>
                        <a:rPr sz="1200" spc="-20" dirty="0">
                          <a:latin typeface="宋体" panose="02010600030101010101" pitchFamily="2" charset="-122"/>
                          <a:cs typeface="宋体" panose="02010600030101010101" pitchFamily="2" charset="-122"/>
                        </a:rPr>
                        <a:t>≥90％</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ct val="100000"/>
                        </a:lnSpc>
                        <a:spcBef>
                          <a:spcPts val="715"/>
                        </a:spcBef>
                      </a:pPr>
                      <a:r>
                        <a:rPr sz="1200" spc="-25" dirty="0">
                          <a:latin typeface="宋体" panose="02010600030101010101" pitchFamily="2" charset="-122"/>
                          <a:cs typeface="宋体" panose="02010600030101010101" pitchFamily="2" charset="-122"/>
                        </a:rPr>
                        <a:t>90</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715"/>
                        </a:spcBef>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15"/>
                        </a:spcBef>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gridSpan="7">
                  <a:txBody>
                    <a:bodyPr/>
                    <a:lstStyle/>
                    <a:p>
                      <a:pPr algn="ctr">
                        <a:lnSpc>
                          <a:spcPts val="1405"/>
                        </a:lnSpc>
                      </a:pPr>
                      <a:r>
                        <a:rPr sz="1200" dirty="0">
                          <a:latin typeface="宋体" panose="02010600030101010101" pitchFamily="2" charset="-122"/>
                          <a:cs typeface="宋体" panose="02010600030101010101" pitchFamily="2" charset="-122"/>
                        </a:rPr>
                        <a:t>总分值、评价总分 </a:t>
                      </a:r>
                      <a:r>
                        <a:rPr sz="1200" spc="-25" dirty="0">
                          <a:latin typeface="宋体" panose="02010600030101010101" pitchFamily="2" charset="-122"/>
                          <a:cs typeface="宋体" panose="02010600030101010101" pitchFamily="2" charset="-122"/>
                        </a:rPr>
                        <a:t>(S)</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gridSpan="3">
                  <a:txBody>
                    <a:bodyPr/>
                    <a:lstStyle/>
                    <a:p>
                      <a:pPr marL="8890" algn="ctr">
                        <a:lnSpc>
                          <a:spcPts val="1405"/>
                        </a:lnSpc>
                      </a:pPr>
                      <a:r>
                        <a:rPr sz="1200" spc="-25" dirty="0">
                          <a:latin typeface="宋体" panose="02010600030101010101" pitchFamily="2" charset="-122"/>
                          <a:cs typeface="宋体" panose="02010600030101010101" pitchFamily="2" charset="-122"/>
                        </a:rPr>
                        <a:t>90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r>
              <a:tr h="228600">
                <a:tc gridSpan="2">
                  <a:txBody>
                    <a:bodyPr/>
                    <a:lstStyle/>
                    <a:p>
                      <a:pPr marL="8890" algn="ctr">
                        <a:lnSpc>
                          <a:spcPts val="1400"/>
                        </a:lnSpc>
                      </a:pPr>
                      <a:r>
                        <a:rPr sz="1200" spc="-15" dirty="0">
                          <a:latin typeface="宋体" panose="02010600030101010101" pitchFamily="2" charset="-122"/>
                          <a:cs typeface="宋体" panose="02010600030101010101" pitchFamily="2" charset="-122"/>
                        </a:rPr>
                        <a:t>评价等级</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8">
                  <a:txBody>
                    <a:bodyPr/>
                    <a:lstStyle/>
                    <a:p>
                      <a:pPr marL="18415" algn="ctr">
                        <a:lnSpc>
                          <a:spcPts val="1400"/>
                        </a:lnSpc>
                      </a:pPr>
                      <a:r>
                        <a:rPr sz="1200" dirty="0">
                          <a:latin typeface="宋体" panose="02010600030101010101" pitchFamily="2" charset="-122"/>
                          <a:cs typeface="宋体" panose="02010600030101010101" pitchFamily="2" charset="-122"/>
                        </a:rPr>
                        <a:t>优</a:t>
                      </a:r>
                      <a:r>
                        <a:rPr sz="1200" spc="-10" dirty="0">
                          <a:latin typeface="宋体" panose="02010600030101010101" pitchFamily="2" charset="-122"/>
                          <a:cs typeface="宋体" panose="02010600030101010101" pitchFamily="2" charset="-122"/>
                        </a:rPr>
                        <a:t>（S≧90）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409575">
                <a:tc gridSpan="2">
                  <a:txBody>
                    <a:bodyPr/>
                    <a:lstStyle/>
                    <a:p>
                      <a:pPr marR="44450" algn="r">
                        <a:lnSpc>
                          <a:spcPts val="1230"/>
                        </a:lnSpc>
                      </a:pPr>
                      <a:r>
                        <a:rPr sz="1100" dirty="0">
                          <a:latin typeface="宋体" panose="02010600030101010101" pitchFamily="2" charset="-122"/>
                          <a:cs typeface="宋体" panose="02010600030101010101" pitchFamily="2" charset="-122"/>
                        </a:rPr>
                        <a:t>问题与建议（</a:t>
                      </a:r>
                      <a:r>
                        <a:rPr sz="1100" spc="-25" dirty="0">
                          <a:latin typeface="宋体" panose="02010600030101010101" pitchFamily="2" charset="-122"/>
                          <a:cs typeface="宋体" panose="02010600030101010101" pitchFamily="2" charset="-122"/>
                        </a:rPr>
                        <a:t>每条问题和建议不少于 30</a:t>
                      </a:r>
                      <a:endParaRPr sz="1100">
                        <a:latin typeface="宋体" panose="02010600030101010101" pitchFamily="2" charset="-122"/>
                        <a:cs typeface="宋体" panose="02010600030101010101" pitchFamily="2" charset="-122"/>
                      </a:endParaRPr>
                    </a:p>
                    <a:p>
                      <a:pPr marR="54610" algn="r">
                        <a:lnSpc>
                          <a:spcPct val="100000"/>
                        </a:lnSpc>
                        <a:spcBef>
                          <a:spcPts val="330"/>
                        </a:spcBef>
                      </a:pPr>
                      <a:r>
                        <a:rPr sz="1100" dirty="0">
                          <a:latin typeface="宋体" panose="02010600030101010101" pitchFamily="2" charset="-122"/>
                          <a:cs typeface="宋体" panose="02010600030101010101" pitchFamily="2" charset="-122"/>
                        </a:rPr>
                        <a:t>个字</a:t>
                      </a:r>
                      <a:r>
                        <a:rPr sz="1100" spc="-50" dirty="0">
                          <a:latin typeface="宋体" panose="02010600030101010101" pitchFamily="2" charset="-122"/>
                          <a:cs typeface="宋体" panose="02010600030101010101" pitchFamily="2" charset="-122"/>
                        </a:rPr>
                        <a:t>）</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2">
                  <a:txBody>
                    <a:bodyPr/>
                    <a:lstStyle/>
                    <a:p>
                      <a:pPr marL="18415" algn="ctr">
                        <a:lnSpc>
                          <a:spcPct val="100000"/>
                        </a:lnSpc>
                        <a:spcBef>
                          <a:spcPts val="735"/>
                        </a:spcBef>
                      </a:pPr>
                      <a:r>
                        <a:rPr sz="1100" spc="-15" dirty="0">
                          <a:latin typeface="宋体" panose="02010600030101010101" pitchFamily="2" charset="-122"/>
                          <a:cs typeface="宋体" panose="02010600030101010101" pitchFamily="2" charset="-122"/>
                        </a:rPr>
                        <a:t>问题类型</a:t>
                      </a:r>
                      <a:endParaRPr sz="1100">
                        <a:latin typeface="宋体" panose="02010600030101010101" pitchFamily="2" charset="-122"/>
                        <a:cs typeface="宋体" panose="02010600030101010101" pitchFamily="2" charset="-122"/>
                      </a:endParaRPr>
                    </a:p>
                  </a:txBody>
                  <a:tcPr marL="0" marR="0" marT="933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3">
                  <a:txBody>
                    <a:bodyPr/>
                    <a:lstStyle/>
                    <a:p>
                      <a:pPr marL="8890" algn="ctr">
                        <a:lnSpc>
                          <a:spcPct val="100000"/>
                        </a:lnSpc>
                        <a:spcBef>
                          <a:spcPts val="735"/>
                        </a:spcBef>
                      </a:pPr>
                      <a:r>
                        <a:rPr sz="1100" spc="-15" dirty="0">
                          <a:latin typeface="宋体" panose="02010600030101010101" pitchFamily="2" charset="-122"/>
                          <a:cs typeface="宋体" panose="02010600030101010101" pitchFamily="2" charset="-122"/>
                        </a:rPr>
                        <a:t>存在问题</a:t>
                      </a:r>
                      <a:endParaRPr sz="1100">
                        <a:latin typeface="宋体" panose="02010600030101010101" pitchFamily="2" charset="-122"/>
                        <a:cs typeface="宋体" panose="02010600030101010101" pitchFamily="2" charset="-122"/>
                      </a:endParaRPr>
                    </a:p>
                  </a:txBody>
                  <a:tcPr marL="0" marR="0" marT="933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gridSpan="3">
                  <a:txBody>
                    <a:bodyPr/>
                    <a:lstStyle/>
                    <a:p>
                      <a:pPr marL="8890" algn="ctr">
                        <a:lnSpc>
                          <a:spcPct val="100000"/>
                        </a:lnSpc>
                        <a:spcBef>
                          <a:spcPts val="735"/>
                        </a:spcBef>
                      </a:pPr>
                      <a:r>
                        <a:rPr sz="1100" spc="-15" dirty="0">
                          <a:latin typeface="宋体" panose="02010600030101010101" pitchFamily="2" charset="-122"/>
                          <a:cs typeface="宋体" panose="02010600030101010101" pitchFamily="2" charset="-122"/>
                        </a:rPr>
                        <a:t>改进建议</a:t>
                      </a:r>
                      <a:endParaRPr sz="1100">
                        <a:latin typeface="宋体" panose="02010600030101010101" pitchFamily="2" charset="-122"/>
                        <a:cs typeface="宋体" panose="02010600030101010101" pitchFamily="2" charset="-122"/>
                      </a:endParaRPr>
                    </a:p>
                  </a:txBody>
                  <a:tcPr marL="0" marR="0" marT="933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r>
            </a:tbl>
          </a:graphicData>
        </a:graphic>
      </p:graphicFrame>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a:spLocks noGrp="1"/>
          </p:cNvSpPr>
          <p:nvPr>
            <p:ph type="sldNum" sz="quarter" idx="7"/>
          </p:nvPr>
        </p:nvSpPr>
        <p:spPr>
          <a:prstGeom prst="rect">
            <a:avLst/>
          </a:prstGeom>
        </p:spPr>
        <p:txBody>
          <a:bodyPr vert="horz" wrap="square" lIns="0" tIns="0" rIns="0" bIns="0" rtlCol="0">
            <a:spAutoFit/>
          </a:bodyPr>
          <a:lstStyle/>
          <a:p>
            <a:pPr marL="38100">
              <a:lnSpc>
                <a:spcPts val="955"/>
              </a:lnSpc>
            </a:pPr>
            <a:r>
              <a:rPr spc="-25" dirty="0"/>
              <a:t>44</a:t>
            </a:r>
            <a:endParaRPr spc="-25" dirty="0"/>
          </a:p>
        </p:txBody>
      </p:sp>
      <p:graphicFrame>
        <p:nvGraphicFramePr>
          <p:cNvPr id="2" name="object 2"/>
          <p:cNvGraphicFramePr>
            <a:graphicFrameLocks noGrp="1"/>
          </p:cNvGraphicFramePr>
          <p:nvPr/>
        </p:nvGraphicFramePr>
        <p:xfrm>
          <a:off x="1067435" y="1105916"/>
          <a:ext cx="12981305" cy="8287385"/>
        </p:xfrm>
        <a:graphic>
          <a:graphicData uri="http://schemas.openxmlformats.org/drawingml/2006/table">
            <a:tbl>
              <a:tblPr firstRow="1" bandRow="1">
                <a:tableStyleId>{2D5ABB26-0587-4C30-8999-92F81FD0307C}</a:tableStyleId>
              </a:tblPr>
              <a:tblGrid>
                <a:gridCol w="1287145"/>
                <a:gridCol w="1286509"/>
                <a:gridCol w="1296035"/>
                <a:gridCol w="1286510"/>
                <a:gridCol w="1287145"/>
                <a:gridCol w="1296034"/>
                <a:gridCol w="1287145"/>
                <a:gridCol w="1286509"/>
                <a:gridCol w="1296670"/>
                <a:gridCol w="1286509"/>
              </a:tblGrid>
              <a:tr h="333375">
                <a:tc gridSpan="10">
                  <a:txBody>
                    <a:bodyPr/>
                    <a:lstStyle/>
                    <a:p>
                      <a:pPr marL="8255" algn="ctr">
                        <a:lnSpc>
                          <a:spcPts val="2050"/>
                        </a:lnSpc>
                      </a:pPr>
                      <a:r>
                        <a:rPr sz="1800" b="1" spc="60" dirty="0">
                          <a:latin typeface="Microsoft JhengHei" panose="020B0604030504040204" charset="-120"/>
                          <a:cs typeface="Microsoft JhengHei" panose="020B0604030504040204" charset="-120"/>
                        </a:rPr>
                        <a:t>专项资金绩效自评表</a:t>
                      </a:r>
                      <a:endParaRPr sz="1800">
                        <a:latin typeface="Microsoft JhengHei" panose="020B0604030504040204" charset="-120"/>
                        <a:cs typeface="Microsoft JhengHei" panose="020B0604030504040204" charset="-120"/>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228600">
                <a:tc gridSpan="10">
                  <a:txBody>
                    <a:bodyPr/>
                    <a:lstStyle/>
                    <a:p>
                      <a:pPr algn="ctr">
                        <a:lnSpc>
                          <a:spcPts val="1400"/>
                        </a:lnSpc>
                      </a:pPr>
                      <a:r>
                        <a:rPr sz="1200" dirty="0">
                          <a:latin typeface="宋体" panose="02010600030101010101" pitchFamily="2" charset="-122"/>
                          <a:cs typeface="宋体" panose="02010600030101010101" pitchFamily="2" charset="-122"/>
                        </a:rPr>
                        <a:t>（2024</a:t>
                      </a:r>
                      <a:r>
                        <a:rPr sz="1200" spc="-100" dirty="0">
                          <a:latin typeface="宋体" panose="02010600030101010101" pitchFamily="2" charset="-122"/>
                          <a:cs typeface="宋体" panose="02010600030101010101" pitchFamily="2" charset="-122"/>
                        </a:rPr>
                        <a:t> 年度</a:t>
                      </a:r>
                      <a:r>
                        <a:rPr sz="1200" spc="-50" dirty="0">
                          <a:latin typeface="宋体" panose="02010600030101010101" pitchFamily="2" charset="-122"/>
                          <a:cs typeface="宋体" panose="02010600030101010101" pitchFamily="2" charset="-122"/>
                        </a:rPr>
                        <a:t>）</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228600">
                <a:tc gridSpan="3">
                  <a:txBody>
                    <a:bodyPr/>
                    <a:lstStyle/>
                    <a:p>
                      <a:pPr marL="8890" algn="ctr">
                        <a:lnSpc>
                          <a:spcPts val="1400"/>
                        </a:lnSpc>
                      </a:pPr>
                      <a:r>
                        <a:rPr sz="1200" spc="-15" dirty="0">
                          <a:latin typeface="宋体" panose="02010600030101010101" pitchFamily="2" charset="-122"/>
                          <a:cs typeface="宋体" panose="02010600030101010101" pitchFamily="2" charset="-122"/>
                        </a:rPr>
                        <a:t>专项名称</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gridSpan="7">
                  <a:txBody>
                    <a:bodyPr/>
                    <a:lstStyle/>
                    <a:p>
                      <a:pPr algn="ctr">
                        <a:lnSpc>
                          <a:spcPts val="1400"/>
                        </a:lnSpc>
                      </a:pPr>
                      <a:r>
                        <a:rPr sz="1200" dirty="0">
                          <a:latin typeface="宋体" panose="02010600030101010101" pitchFamily="2" charset="-122"/>
                          <a:cs typeface="宋体" panose="02010600030101010101" pitchFamily="2" charset="-122"/>
                        </a:rPr>
                        <a:t>国土绿化试点示范项目永林计财[2024]37</a:t>
                      </a:r>
                      <a:r>
                        <a:rPr sz="1200" spc="-45" dirty="0">
                          <a:latin typeface="宋体" panose="02010600030101010101" pitchFamily="2" charset="-122"/>
                          <a:cs typeface="宋体" panose="02010600030101010101" pitchFamily="2" charset="-122"/>
                        </a:rPr>
                        <a:t> 号、永林计财</a:t>
                      </a:r>
                      <a:r>
                        <a:rPr sz="1200" dirty="0">
                          <a:latin typeface="宋体" panose="02010600030101010101" pitchFamily="2" charset="-122"/>
                          <a:cs typeface="宋体" panose="02010600030101010101" pitchFamily="2" charset="-122"/>
                        </a:rPr>
                        <a:t>[2024]39</a:t>
                      </a:r>
                      <a:r>
                        <a:rPr sz="1200" spc="-170" dirty="0">
                          <a:latin typeface="宋体" panose="02010600030101010101" pitchFamily="2" charset="-122"/>
                          <a:cs typeface="宋体" panose="02010600030101010101" pitchFamily="2" charset="-122"/>
                        </a:rPr>
                        <a:t> 号</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228600">
                <a:tc gridSpan="3">
                  <a:txBody>
                    <a:bodyPr/>
                    <a:lstStyle/>
                    <a:p>
                      <a:pPr marL="8890" algn="ctr">
                        <a:lnSpc>
                          <a:spcPts val="1405"/>
                        </a:lnSpc>
                      </a:pPr>
                      <a:r>
                        <a:rPr sz="1200" spc="-15" dirty="0">
                          <a:latin typeface="宋体" panose="02010600030101010101" pitchFamily="2" charset="-122"/>
                          <a:cs typeface="宋体" panose="02010600030101010101" pitchFamily="2" charset="-122"/>
                        </a:rPr>
                        <a:t>主管部门</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gridSpan="2">
                  <a:txBody>
                    <a:bodyPr/>
                    <a:lstStyle/>
                    <a:p>
                      <a:pPr marL="528320">
                        <a:lnSpc>
                          <a:spcPts val="1405"/>
                        </a:lnSpc>
                      </a:pPr>
                      <a:r>
                        <a:rPr sz="1200" spc="-5" dirty="0">
                          <a:latin typeface="宋体" panose="02010600030101010101" pitchFamily="2" charset="-122"/>
                          <a:cs typeface="宋体" panose="02010600030101010101" pitchFamily="2" charset="-122"/>
                        </a:rPr>
                        <a:t>永春县一都镇人民政府</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2">
                  <a:txBody>
                    <a:bodyPr/>
                    <a:lstStyle/>
                    <a:p>
                      <a:pPr marL="18415" algn="ctr">
                        <a:lnSpc>
                          <a:spcPts val="1405"/>
                        </a:lnSpc>
                      </a:pPr>
                      <a:r>
                        <a:rPr sz="1200" spc="-15" dirty="0">
                          <a:latin typeface="宋体" panose="02010600030101010101" pitchFamily="2" charset="-122"/>
                          <a:cs typeface="宋体" panose="02010600030101010101" pitchFamily="2" charset="-122"/>
                        </a:rPr>
                        <a:t>实施单位</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3">
                  <a:txBody>
                    <a:bodyPr/>
                    <a:lstStyle/>
                    <a:p>
                      <a:pPr marL="1176655">
                        <a:lnSpc>
                          <a:spcPts val="1405"/>
                        </a:lnSpc>
                      </a:pPr>
                      <a:r>
                        <a:rPr sz="1200" spc="-5" dirty="0">
                          <a:latin typeface="宋体" panose="02010600030101010101" pitchFamily="2" charset="-122"/>
                          <a:cs typeface="宋体" panose="02010600030101010101" pitchFamily="2" charset="-122"/>
                        </a:rPr>
                        <a:t>永春县一都镇人民政府</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r>
              <a:tr h="457200">
                <a:tc gridSpan="3">
                  <a:txBody>
                    <a:bodyPr/>
                    <a:lstStyle/>
                    <a:p>
                      <a:pPr marL="8890" algn="ctr">
                        <a:lnSpc>
                          <a:spcPct val="100000"/>
                        </a:lnSpc>
                        <a:spcBef>
                          <a:spcPts val="865"/>
                        </a:spcBef>
                      </a:pPr>
                      <a:r>
                        <a:rPr sz="1200" spc="-15" dirty="0">
                          <a:latin typeface="宋体" panose="02010600030101010101" pitchFamily="2" charset="-122"/>
                          <a:cs typeface="宋体" panose="02010600030101010101" pitchFamily="2" charset="-122"/>
                        </a:rPr>
                        <a:t>项目概况</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gridSpan="7">
                  <a:txBody>
                    <a:bodyPr/>
                    <a:lstStyle/>
                    <a:p>
                      <a:pPr marL="71120">
                        <a:lnSpc>
                          <a:spcPts val="1405"/>
                        </a:lnSpc>
                      </a:pPr>
                      <a:r>
                        <a:rPr sz="1200" spc="-5" dirty="0">
                          <a:latin typeface="宋体" panose="02010600030101010101" pitchFamily="2" charset="-122"/>
                          <a:cs typeface="宋体" panose="02010600030101010101" pitchFamily="2" charset="-122"/>
                        </a:rPr>
                        <a:t>国土绿化试点示范项目，对一都镇的山林进行抚育，劈灌除草，松林改造，补植，施肥等更替修复措施，可改善区域生态环境，增加</a:t>
                      </a:r>
                      <a:endParaRPr sz="1200">
                        <a:latin typeface="宋体" panose="02010600030101010101" pitchFamily="2" charset="-122"/>
                        <a:cs typeface="宋体" panose="02010600030101010101" pitchFamily="2" charset="-122"/>
                      </a:endParaRPr>
                    </a:p>
                    <a:p>
                      <a:pPr marL="71120">
                        <a:lnSpc>
                          <a:spcPct val="100000"/>
                        </a:lnSpc>
                        <a:spcBef>
                          <a:spcPts val="360"/>
                        </a:spcBef>
                      </a:pPr>
                      <a:r>
                        <a:rPr sz="1200" spc="-5" dirty="0">
                          <a:latin typeface="宋体" panose="02010600030101010101" pitchFamily="2" charset="-122"/>
                          <a:cs typeface="宋体" panose="02010600030101010101" pitchFamily="2" charset="-122"/>
                        </a:rPr>
                        <a:t>碳汇交易值，带来经济效益，社会效益，生态效益</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447675">
                <a:tc gridSpan="3">
                  <a:txBody>
                    <a:bodyPr/>
                    <a:lstStyle/>
                    <a:p>
                      <a:pPr marL="8890" algn="ctr">
                        <a:lnSpc>
                          <a:spcPct val="100000"/>
                        </a:lnSpc>
                        <a:spcBef>
                          <a:spcPts val="865"/>
                        </a:spcBef>
                      </a:pPr>
                      <a:r>
                        <a:rPr sz="1200" spc="-15" dirty="0">
                          <a:latin typeface="宋体" panose="02010600030101010101" pitchFamily="2" charset="-122"/>
                          <a:cs typeface="宋体" panose="02010600030101010101" pitchFamily="2" charset="-122"/>
                        </a:rPr>
                        <a:t>主要成效</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gridSpan="7">
                  <a:txBody>
                    <a:bodyPr/>
                    <a:lstStyle/>
                    <a:p>
                      <a:pPr marL="71120">
                        <a:lnSpc>
                          <a:spcPts val="1405"/>
                        </a:lnSpc>
                      </a:pPr>
                      <a:r>
                        <a:rPr sz="1200" spc="-35" dirty="0">
                          <a:latin typeface="宋体" panose="02010600030101010101" pitchFamily="2" charset="-122"/>
                          <a:cs typeface="宋体" panose="02010600030101010101" pitchFamily="2" charset="-122"/>
                        </a:rPr>
                        <a:t>国土绿化试点示范项目，对一都镇的退化林进行抚育修复、实施人工造林，改善区域生态系统功能，增加碳汇交易值，带来经济效益，</a:t>
                      </a:r>
                      <a:endParaRPr sz="1200">
                        <a:latin typeface="宋体" panose="02010600030101010101" pitchFamily="2" charset="-122"/>
                        <a:cs typeface="宋体" panose="02010600030101010101" pitchFamily="2" charset="-122"/>
                      </a:endParaRPr>
                    </a:p>
                    <a:p>
                      <a:pPr marL="71120">
                        <a:lnSpc>
                          <a:spcPct val="100000"/>
                        </a:lnSpc>
                        <a:spcBef>
                          <a:spcPts val="360"/>
                        </a:spcBef>
                      </a:pPr>
                      <a:r>
                        <a:rPr sz="1200" spc="-10" dirty="0">
                          <a:latin typeface="宋体" panose="02010600030101010101" pitchFamily="2" charset="-122"/>
                          <a:cs typeface="宋体" panose="02010600030101010101" pitchFamily="2" charset="-122"/>
                        </a:rPr>
                        <a:t>社会效益，生态效益</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228600">
                <a:tc rowSpan="5">
                  <a:txBody>
                    <a:bodyPr/>
                    <a:lstStyle/>
                    <a:p>
                      <a:pPr>
                        <a:lnSpc>
                          <a:spcPct val="100000"/>
                        </a:lnSpc>
                      </a:pPr>
                      <a:endParaRPr sz="1200">
                        <a:latin typeface="Times New Roman" panose="02020603050405020304"/>
                        <a:cs typeface="Times New Roman" panose="02020603050405020304"/>
                      </a:endParaRPr>
                    </a:p>
                    <a:p>
                      <a:pPr>
                        <a:lnSpc>
                          <a:spcPct val="100000"/>
                        </a:lnSpc>
                        <a:spcBef>
                          <a:spcPts val="805"/>
                        </a:spcBef>
                      </a:pPr>
                      <a:endParaRPr sz="1200">
                        <a:latin typeface="Times New Roman" panose="02020603050405020304"/>
                        <a:cs typeface="Times New Roman" panose="02020603050405020304"/>
                      </a:endParaRPr>
                    </a:p>
                    <a:p>
                      <a:pPr marL="109220">
                        <a:lnSpc>
                          <a:spcPct val="100000"/>
                        </a:lnSpc>
                      </a:pPr>
                      <a:r>
                        <a:rPr sz="1200" spc="-10" dirty="0">
                          <a:latin typeface="宋体" panose="02010600030101010101" pitchFamily="2" charset="-122"/>
                          <a:cs typeface="宋体" panose="02010600030101010101" pitchFamily="2" charset="-122"/>
                        </a:rPr>
                        <a:t>项目资金(万元)</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L="261620">
                        <a:lnSpc>
                          <a:spcPts val="1405"/>
                        </a:lnSpc>
                      </a:pPr>
                      <a:r>
                        <a:rPr sz="1200" spc="-10" dirty="0">
                          <a:latin typeface="宋体" panose="02010600030101010101" pitchFamily="2" charset="-122"/>
                          <a:cs typeface="宋体" panose="02010600030101010101" pitchFamily="2" charset="-122"/>
                        </a:rPr>
                        <a:t>年初预算数</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10" dirty="0">
                          <a:latin typeface="宋体" panose="02010600030101010101" pitchFamily="2" charset="-122"/>
                          <a:cs typeface="宋体" panose="02010600030101010101" pitchFamily="2" charset="-122"/>
                        </a:rPr>
                        <a:t>全年预算数</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8890" algn="ctr">
                        <a:lnSpc>
                          <a:spcPts val="1405"/>
                        </a:lnSpc>
                      </a:pPr>
                      <a:r>
                        <a:rPr sz="1200" spc="-10" dirty="0">
                          <a:latin typeface="宋体" panose="02010600030101010101" pitchFamily="2" charset="-122"/>
                          <a:cs typeface="宋体" panose="02010600030101010101" pitchFamily="2" charset="-122"/>
                        </a:rPr>
                        <a:t>全年执行数</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25" dirty="0">
                          <a:latin typeface="宋体" panose="02010600030101010101" pitchFamily="2" charset="-122"/>
                          <a:cs typeface="宋体" panose="02010600030101010101" pitchFamily="2" charset="-122"/>
                        </a:rPr>
                        <a:t>分值</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ts val="1405"/>
                        </a:lnSpc>
                      </a:pPr>
                      <a:r>
                        <a:rPr sz="1200" dirty="0">
                          <a:latin typeface="宋体" panose="02010600030101010101" pitchFamily="2" charset="-122"/>
                          <a:cs typeface="宋体" panose="02010600030101010101" pitchFamily="2" charset="-122"/>
                        </a:rPr>
                        <a:t>执行率</a:t>
                      </a:r>
                      <a:r>
                        <a:rPr sz="1200" spc="-25" dirty="0">
                          <a:latin typeface="宋体" panose="02010600030101010101" pitchFamily="2" charset="-122"/>
                          <a:cs typeface="宋体" panose="02010600030101010101" pitchFamily="2" charset="-122"/>
                        </a:rPr>
                        <a:t>（%）</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5"/>
                        </a:lnSpc>
                      </a:pPr>
                      <a:r>
                        <a:rPr sz="1200" spc="-25" dirty="0">
                          <a:latin typeface="宋体" panose="02010600030101010101" pitchFamily="2" charset="-122"/>
                          <a:cs typeface="宋体" panose="02010600030101010101" pitchFamily="2" charset="-122"/>
                        </a:rPr>
                        <a:t>得分</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71120">
                        <a:lnSpc>
                          <a:spcPts val="1400"/>
                        </a:lnSpc>
                      </a:pPr>
                      <a:r>
                        <a:rPr sz="1200" spc="-10" dirty="0">
                          <a:latin typeface="宋体" panose="02010600030101010101" pitchFamily="2" charset="-122"/>
                          <a:cs typeface="宋体" panose="02010600030101010101" pitchFamily="2" charset="-122"/>
                        </a:rPr>
                        <a:t>年度资金总额</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0"/>
                        </a:lnSpc>
                      </a:pPr>
                      <a:r>
                        <a:rPr sz="1200" spc="-10" dirty="0">
                          <a:latin typeface="宋体" panose="02010600030101010101" pitchFamily="2" charset="-122"/>
                          <a:cs typeface="宋体" panose="02010600030101010101" pitchFamily="2" charset="-122"/>
                        </a:rPr>
                        <a:t>278.48</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9525"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0"/>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0"/>
                        </a:lnSpc>
                      </a:pPr>
                      <a:r>
                        <a:rPr sz="1200" spc="-50" dirty="0">
                          <a:latin typeface="宋体" panose="02010600030101010101" pitchFamily="2" charset="-122"/>
                          <a:cs typeface="宋体" panose="02010600030101010101" pitchFamily="2" charset="-122"/>
                        </a:rPr>
                        <a:t>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71120">
                        <a:lnSpc>
                          <a:spcPts val="1400"/>
                        </a:lnSpc>
                      </a:pPr>
                      <a:r>
                        <a:rPr sz="1200" spc="-10" dirty="0">
                          <a:latin typeface="宋体" panose="02010600030101010101" pitchFamily="2" charset="-122"/>
                          <a:cs typeface="宋体" panose="02010600030101010101" pitchFamily="2" charset="-122"/>
                        </a:rPr>
                        <a:t>其中：当年财政拨款</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0"/>
                        </a:lnSpc>
                      </a:pPr>
                      <a:r>
                        <a:rPr sz="1200" spc="-10" dirty="0">
                          <a:latin typeface="宋体" panose="02010600030101010101" pitchFamily="2" charset="-122"/>
                          <a:cs typeface="宋体" panose="02010600030101010101" pitchFamily="2" charset="-122"/>
                        </a:rPr>
                        <a:t>278.48</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9525"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8890" algn="ctr">
                        <a:lnSpc>
                          <a:spcPts val="1310"/>
                        </a:lnSpc>
                      </a:pPr>
                      <a:r>
                        <a:rPr sz="1100" spc="-50" dirty="0">
                          <a:latin typeface="宋体" panose="02010600030101010101" pitchFamily="2" charset="-122"/>
                          <a:cs typeface="宋体" panose="02010600030101010101" pitchFamily="2" charset="-122"/>
                        </a:rPr>
                        <a:t>—</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71120">
                        <a:lnSpc>
                          <a:spcPts val="1405"/>
                        </a:lnSpc>
                      </a:pPr>
                      <a:r>
                        <a:rPr sz="1200" spc="-15" dirty="0">
                          <a:latin typeface="宋体" panose="02010600030101010101" pitchFamily="2" charset="-122"/>
                          <a:cs typeface="宋体" panose="02010600030101010101" pitchFamily="2" charset="-122"/>
                        </a:rPr>
                        <a:t>其他资金</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5"/>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9525" algn="ctr">
                        <a:lnSpc>
                          <a:spcPts val="1405"/>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50" dirty="0">
                          <a:latin typeface="宋体" panose="02010600030101010101" pitchFamily="2" charset="-122"/>
                          <a:cs typeface="宋体" panose="02010600030101010101" pitchFamily="2" charset="-122"/>
                        </a:rPr>
                        <a:t>—</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ts val="1405"/>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71120">
                        <a:lnSpc>
                          <a:spcPts val="1405"/>
                        </a:lnSpc>
                      </a:pPr>
                      <a:r>
                        <a:rPr sz="1200" spc="-10" dirty="0">
                          <a:latin typeface="宋体" panose="02010600030101010101" pitchFamily="2" charset="-122"/>
                          <a:cs typeface="宋体" panose="02010600030101010101" pitchFamily="2" charset="-122"/>
                        </a:rPr>
                        <a:t>上年结转资金</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5"/>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9525" algn="ctr">
                        <a:lnSpc>
                          <a:spcPts val="1405"/>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50" dirty="0">
                          <a:latin typeface="宋体" panose="02010600030101010101" pitchFamily="2" charset="-122"/>
                          <a:cs typeface="宋体" panose="02010600030101010101" pitchFamily="2" charset="-122"/>
                        </a:rPr>
                        <a:t>—</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ts val="1405"/>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rowSpan="2">
                  <a:txBody>
                    <a:bodyPr/>
                    <a:lstStyle/>
                    <a:p>
                      <a:pPr>
                        <a:lnSpc>
                          <a:spcPct val="100000"/>
                        </a:lnSpc>
                        <a:spcBef>
                          <a:spcPts val="1285"/>
                        </a:spcBef>
                      </a:pPr>
                      <a:endParaRPr sz="1200">
                        <a:latin typeface="Times New Roman" panose="02020603050405020304"/>
                        <a:cs typeface="Times New Roman" panose="02020603050405020304"/>
                      </a:endParaRPr>
                    </a:p>
                    <a:p>
                      <a:pPr marL="185420">
                        <a:lnSpc>
                          <a:spcPct val="100000"/>
                        </a:lnSpc>
                      </a:pPr>
                      <a:r>
                        <a:rPr sz="1200" spc="-10" dirty="0">
                          <a:latin typeface="宋体" panose="02010600030101010101" pitchFamily="2" charset="-122"/>
                          <a:cs typeface="宋体" panose="02010600030101010101" pitchFamily="2" charset="-122"/>
                        </a:rPr>
                        <a:t>年度总体目标</a:t>
                      </a:r>
                      <a:endParaRPr sz="1200">
                        <a:latin typeface="宋体" panose="02010600030101010101" pitchFamily="2" charset="-122"/>
                        <a:cs typeface="宋体" panose="02010600030101010101" pitchFamily="2" charset="-122"/>
                      </a:endParaRPr>
                    </a:p>
                  </a:txBody>
                  <a:tcPr marL="0" marR="0" marT="16319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4">
                  <a:txBody>
                    <a:bodyPr/>
                    <a:lstStyle/>
                    <a:p>
                      <a:pPr algn="ctr">
                        <a:lnSpc>
                          <a:spcPts val="1400"/>
                        </a:lnSpc>
                      </a:pPr>
                      <a:r>
                        <a:rPr sz="1200" spc="-15" dirty="0">
                          <a:latin typeface="宋体" panose="02010600030101010101" pitchFamily="2" charset="-122"/>
                          <a:cs typeface="宋体" panose="02010600030101010101" pitchFamily="2" charset="-122"/>
                        </a:rPr>
                        <a:t>预期目标</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gridSpan="5">
                  <a:txBody>
                    <a:bodyPr/>
                    <a:lstStyle/>
                    <a:p>
                      <a:pPr marL="17780" algn="ctr">
                        <a:lnSpc>
                          <a:spcPts val="1400"/>
                        </a:lnSpc>
                      </a:pPr>
                      <a:r>
                        <a:rPr sz="1200" spc="-10" dirty="0">
                          <a:latin typeface="宋体" panose="02010600030101010101" pitchFamily="2" charset="-122"/>
                          <a:cs typeface="宋体" panose="02010600030101010101" pitchFamily="2" charset="-122"/>
                        </a:rPr>
                        <a:t>实际完成情况</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r>
              <a:tr h="676910">
                <a:tc vMerge="1">
                  <a:tcPr marL="0" marR="0" marT="16319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4">
                  <a:txBody>
                    <a:bodyPr/>
                    <a:lstStyle/>
                    <a:p>
                      <a:pPr marL="71120">
                        <a:lnSpc>
                          <a:spcPts val="1405"/>
                        </a:lnSpc>
                      </a:pPr>
                      <a:r>
                        <a:rPr sz="1200" spc="-5" dirty="0">
                          <a:latin typeface="宋体" panose="02010600030101010101" pitchFamily="2" charset="-122"/>
                          <a:cs typeface="宋体" panose="02010600030101010101" pitchFamily="2" charset="-122"/>
                        </a:rPr>
                        <a:t>国土绿化试点示范项目，对一都镇的退化林进行抚育修复、实施人工造林，</a:t>
                      </a:r>
                      <a:endParaRPr sz="1200">
                        <a:latin typeface="宋体" panose="02010600030101010101" pitchFamily="2" charset="-122"/>
                        <a:cs typeface="宋体" panose="02010600030101010101" pitchFamily="2" charset="-122"/>
                      </a:endParaRPr>
                    </a:p>
                    <a:p>
                      <a:pPr marL="71120" marR="47625">
                        <a:lnSpc>
                          <a:spcPct val="120000"/>
                        </a:lnSpc>
                        <a:spcBef>
                          <a:spcPts val="70"/>
                        </a:spcBef>
                      </a:pPr>
                      <a:r>
                        <a:rPr sz="1200" spc="-5" dirty="0">
                          <a:latin typeface="宋体" panose="02010600030101010101" pitchFamily="2" charset="-122"/>
                          <a:cs typeface="宋体" panose="02010600030101010101" pitchFamily="2" charset="-122"/>
                        </a:rPr>
                        <a:t>改善区域生态系统功能，增加碳汇交易值，带来经济效益，社会效益，生态</a:t>
                      </a:r>
                      <a:r>
                        <a:rPr sz="1200" spc="-25" dirty="0">
                          <a:latin typeface="宋体" panose="02010600030101010101" pitchFamily="2" charset="-122"/>
                          <a:cs typeface="宋体" panose="02010600030101010101" pitchFamily="2" charset="-122"/>
                        </a:rPr>
                        <a:t>效益</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gridSpan="5">
                  <a:txBody>
                    <a:bodyPr/>
                    <a:lstStyle/>
                    <a:p>
                      <a:pPr marL="80645" marR="114935">
                        <a:lnSpc>
                          <a:spcPct val="120000"/>
                        </a:lnSpc>
                        <a:spcBef>
                          <a:spcPts val="580"/>
                        </a:spcBef>
                      </a:pPr>
                      <a:r>
                        <a:rPr sz="1200" spc="-5" dirty="0">
                          <a:latin typeface="宋体" panose="02010600030101010101" pitchFamily="2" charset="-122"/>
                          <a:cs typeface="宋体" panose="02010600030101010101" pitchFamily="2" charset="-122"/>
                        </a:rPr>
                        <a:t>国土绿化试点示范项目，对一都镇的退化林进行抚育修复、实施人工造林，改善区域生态系统功能，增加碳汇交易值，带来经济效益，社会效益，生态效益</a:t>
                      </a:r>
                      <a:endParaRPr sz="1200">
                        <a:latin typeface="宋体" panose="02010600030101010101" pitchFamily="2" charset="-122"/>
                        <a:cs typeface="宋体" panose="02010600030101010101" pitchFamily="2" charset="-122"/>
                      </a:endParaRPr>
                    </a:p>
                  </a:txBody>
                  <a:tcPr marL="0" marR="0" marT="7366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r>
              <a:tr h="457200">
                <a:tc rowSpan="10">
                  <a:txBody>
                    <a:bodyPr/>
                    <a:lstStyle/>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spcBef>
                          <a:spcPts val="230"/>
                        </a:spcBef>
                      </a:pPr>
                      <a:endParaRPr sz="1200">
                        <a:latin typeface="Times New Roman" panose="02020603050405020304"/>
                        <a:cs typeface="Times New Roman" panose="02020603050405020304"/>
                      </a:endParaRPr>
                    </a:p>
                    <a:p>
                      <a:pPr marL="537845">
                        <a:lnSpc>
                          <a:spcPct val="100000"/>
                        </a:lnSpc>
                      </a:pPr>
                      <a:r>
                        <a:rPr sz="1200" spc="-10" dirty="0">
                          <a:latin typeface="宋体" panose="02010600030101010101" pitchFamily="2" charset="-122"/>
                          <a:cs typeface="宋体" panose="02010600030101010101" pitchFamily="2" charset="-122"/>
                        </a:rPr>
                        <a:t>绩效 指标</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865"/>
                        </a:spcBef>
                      </a:pPr>
                      <a:r>
                        <a:rPr sz="1200" spc="-15" dirty="0">
                          <a:latin typeface="宋体" panose="02010600030101010101" pitchFamily="2" charset="-122"/>
                          <a:cs typeface="宋体" panose="02010600030101010101" pitchFamily="2" charset="-122"/>
                        </a:rPr>
                        <a:t>一级指标</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865"/>
                        </a:spcBef>
                      </a:pPr>
                      <a:r>
                        <a:rPr sz="1200" spc="-15" dirty="0">
                          <a:latin typeface="宋体" panose="02010600030101010101" pitchFamily="2" charset="-122"/>
                          <a:cs typeface="宋体" panose="02010600030101010101" pitchFamily="2" charset="-122"/>
                        </a:rPr>
                        <a:t>二级指标</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337820">
                        <a:lnSpc>
                          <a:spcPct val="100000"/>
                        </a:lnSpc>
                        <a:spcBef>
                          <a:spcPts val="865"/>
                        </a:spcBef>
                      </a:pPr>
                      <a:r>
                        <a:rPr sz="1200" spc="-15" dirty="0">
                          <a:latin typeface="宋体" panose="02010600030101010101" pitchFamily="2" charset="-122"/>
                          <a:cs typeface="宋体" panose="02010600030101010101" pitchFamily="2" charset="-122"/>
                        </a:rPr>
                        <a:t>三级指标</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ct val="100000"/>
                        </a:lnSpc>
                        <a:spcBef>
                          <a:spcPts val="865"/>
                        </a:spcBef>
                      </a:pPr>
                      <a:r>
                        <a:rPr sz="1200" spc="-10" dirty="0">
                          <a:latin typeface="宋体" panose="02010600030101010101" pitchFamily="2" charset="-122"/>
                          <a:cs typeface="宋体" panose="02010600030101010101" pitchFamily="2" charset="-122"/>
                        </a:rPr>
                        <a:t>年度指标值</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ct val="100000"/>
                        </a:lnSpc>
                        <a:spcBef>
                          <a:spcPts val="865"/>
                        </a:spcBef>
                      </a:pPr>
                      <a:r>
                        <a:rPr sz="1200" spc="-10" dirty="0">
                          <a:latin typeface="宋体" panose="02010600030101010101" pitchFamily="2" charset="-122"/>
                          <a:cs typeface="宋体" panose="02010600030101010101" pitchFamily="2" charset="-122"/>
                        </a:rPr>
                        <a:t>实际完成值</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865"/>
                        </a:spcBef>
                      </a:pPr>
                      <a:r>
                        <a:rPr sz="1200" spc="-15" dirty="0">
                          <a:latin typeface="宋体" panose="02010600030101010101" pitchFamily="2" charset="-122"/>
                          <a:cs typeface="宋体" panose="02010600030101010101" pitchFamily="2" charset="-122"/>
                        </a:rPr>
                        <a:t>指标分值</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865"/>
                        </a:spcBef>
                      </a:pPr>
                      <a:r>
                        <a:rPr sz="1200" spc="-15" dirty="0">
                          <a:latin typeface="宋体" panose="02010600030101010101" pitchFamily="2" charset="-122"/>
                          <a:cs typeface="宋体" panose="02010600030101010101" pitchFamily="2" charset="-122"/>
                        </a:rPr>
                        <a:t>自评得分</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10" dirty="0">
                          <a:latin typeface="宋体" panose="02010600030101010101" pitchFamily="2" charset="-122"/>
                          <a:cs typeface="宋体" panose="02010600030101010101" pitchFamily="2" charset="-122"/>
                        </a:rPr>
                        <a:t>偏差原因分析及</a:t>
                      </a:r>
                      <a:endParaRPr sz="1200">
                        <a:latin typeface="宋体" panose="02010600030101010101" pitchFamily="2" charset="-122"/>
                        <a:cs typeface="宋体" panose="02010600030101010101" pitchFamily="2" charset="-122"/>
                      </a:endParaRPr>
                    </a:p>
                    <a:p>
                      <a:pPr algn="ctr">
                        <a:lnSpc>
                          <a:spcPct val="100000"/>
                        </a:lnSpc>
                        <a:spcBef>
                          <a:spcPts val="360"/>
                        </a:spcBef>
                      </a:pPr>
                      <a:r>
                        <a:rPr sz="1200" spc="-15" dirty="0">
                          <a:latin typeface="宋体" panose="02010600030101010101" pitchFamily="2" charset="-122"/>
                          <a:cs typeface="宋体" panose="02010600030101010101" pitchFamily="2" charset="-122"/>
                        </a:rPr>
                        <a:t>改进措施</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rowSpan="5">
                  <a:txBody>
                    <a:bodyPr/>
                    <a:lstStyle/>
                    <a:p>
                      <a:pPr>
                        <a:lnSpc>
                          <a:spcPct val="100000"/>
                        </a:lnSpc>
                      </a:pPr>
                      <a:endParaRPr sz="1100">
                        <a:latin typeface="Times New Roman" panose="02020603050405020304"/>
                        <a:cs typeface="Times New Roman" panose="02020603050405020304"/>
                      </a:endParaRPr>
                    </a:p>
                    <a:p>
                      <a:pPr>
                        <a:lnSpc>
                          <a:spcPct val="100000"/>
                        </a:lnSpc>
                      </a:pPr>
                      <a:endParaRPr sz="1100">
                        <a:latin typeface="Times New Roman" panose="02020603050405020304"/>
                        <a:cs typeface="Times New Roman" panose="02020603050405020304"/>
                      </a:endParaRPr>
                    </a:p>
                    <a:p>
                      <a:pPr>
                        <a:lnSpc>
                          <a:spcPct val="100000"/>
                        </a:lnSpc>
                      </a:pPr>
                      <a:endParaRPr sz="1100">
                        <a:latin typeface="Times New Roman" panose="02020603050405020304"/>
                        <a:cs typeface="Times New Roman" panose="02020603050405020304"/>
                      </a:endParaRPr>
                    </a:p>
                    <a:p>
                      <a:pPr>
                        <a:lnSpc>
                          <a:spcPct val="100000"/>
                        </a:lnSpc>
                        <a:spcBef>
                          <a:spcPts val="30"/>
                        </a:spcBef>
                      </a:pPr>
                      <a:endParaRPr sz="1100">
                        <a:latin typeface="Times New Roman" panose="02020603050405020304"/>
                        <a:cs typeface="Times New Roman" panose="02020603050405020304"/>
                      </a:endParaRPr>
                    </a:p>
                    <a:p>
                      <a:pPr marL="652145">
                        <a:lnSpc>
                          <a:spcPct val="100000"/>
                        </a:lnSpc>
                      </a:pPr>
                      <a:r>
                        <a:rPr sz="1100" spc="-15" dirty="0">
                          <a:latin typeface="宋体" panose="02010600030101010101" pitchFamily="2" charset="-122"/>
                          <a:cs typeface="宋体" panose="02010600030101010101" pitchFamily="2" charset="-122"/>
                        </a:rPr>
                        <a:t>产出指标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rowSpan="2">
                  <a:txBody>
                    <a:bodyPr/>
                    <a:lstStyle/>
                    <a:p>
                      <a:pPr marL="661670">
                        <a:lnSpc>
                          <a:spcPct val="100000"/>
                        </a:lnSpc>
                        <a:spcBef>
                          <a:spcPts val="890"/>
                        </a:spcBef>
                      </a:pPr>
                      <a:r>
                        <a:rPr sz="1100" spc="-15" dirty="0">
                          <a:latin typeface="宋体" panose="02010600030101010101" pitchFamily="2" charset="-122"/>
                          <a:cs typeface="宋体" panose="02010600030101010101" pitchFamily="2" charset="-122"/>
                        </a:rPr>
                        <a:t>数量指标</a:t>
                      </a:r>
                      <a:endParaRPr sz="1100">
                        <a:latin typeface="宋体" panose="02010600030101010101" pitchFamily="2" charset="-122"/>
                        <a:cs typeface="宋体" panose="02010600030101010101" pitchFamily="2" charset="-122"/>
                      </a:endParaRPr>
                    </a:p>
                  </a:txBody>
                  <a:tcPr marL="0" marR="0" marT="11303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0" dirty="0">
                          <a:latin typeface="宋体" panose="02010600030101010101" pitchFamily="2" charset="-122"/>
                          <a:cs typeface="宋体" panose="02010600030101010101" pitchFamily="2" charset="-122"/>
                        </a:rPr>
                        <a:t>人工造林面积</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ts val="1405"/>
                        </a:lnSpc>
                      </a:pPr>
                      <a:r>
                        <a:rPr sz="1200" dirty="0">
                          <a:latin typeface="宋体" panose="02010600030101010101" pitchFamily="2" charset="-122"/>
                          <a:cs typeface="宋体" panose="02010600030101010101" pitchFamily="2" charset="-122"/>
                        </a:rPr>
                        <a:t>=616</a:t>
                      </a:r>
                      <a:r>
                        <a:rPr sz="1200" spc="-175" dirty="0">
                          <a:latin typeface="宋体" panose="02010600030101010101" pitchFamily="2" charset="-122"/>
                          <a:cs typeface="宋体" panose="02010600030101010101" pitchFamily="2" charset="-122"/>
                        </a:rPr>
                        <a:t> 亩</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ts val="1405"/>
                        </a:lnSpc>
                      </a:pPr>
                      <a:r>
                        <a:rPr sz="1200" spc="-25" dirty="0">
                          <a:latin typeface="宋体" panose="02010600030101010101" pitchFamily="2" charset="-122"/>
                          <a:cs typeface="宋体" panose="02010600030101010101" pitchFamily="2" charset="-122"/>
                        </a:rPr>
                        <a:t>616</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ts val="1405"/>
                        </a:lnSpc>
                      </a:pPr>
                      <a:r>
                        <a:rPr sz="1200" spc="-50" dirty="0">
                          <a:latin typeface="宋体" panose="02010600030101010101" pitchFamily="2" charset="-122"/>
                          <a:cs typeface="宋体" panose="02010600030101010101" pitchFamily="2" charset="-122"/>
                        </a:rPr>
                        <a:t>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405"/>
                        </a:lnSpc>
                      </a:pPr>
                      <a:r>
                        <a:rPr sz="1200" spc="-50" dirty="0">
                          <a:latin typeface="宋体" panose="02010600030101010101" pitchFamily="2" charset="-122"/>
                          <a:cs typeface="宋体" panose="02010600030101010101" pitchFamily="2" charset="-122"/>
                        </a:rPr>
                        <a:t>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vMerge="1">
                  <a:tcPr marL="0" marR="0" marT="11303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05"/>
                        </a:lnSpc>
                      </a:pPr>
                      <a:r>
                        <a:rPr sz="1100" spc="-10" dirty="0">
                          <a:latin typeface="宋体" panose="02010600030101010101" pitchFamily="2" charset="-122"/>
                          <a:cs typeface="宋体" panose="02010600030101010101" pitchFamily="2" charset="-122"/>
                        </a:rPr>
                        <a:t>退化林修复面积</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ts val="1400"/>
                        </a:lnSpc>
                      </a:pPr>
                      <a:r>
                        <a:rPr sz="1200" dirty="0">
                          <a:latin typeface="宋体" panose="02010600030101010101" pitchFamily="2" charset="-122"/>
                          <a:cs typeface="宋体" panose="02010600030101010101" pitchFamily="2" charset="-122"/>
                        </a:rPr>
                        <a:t>=6748</a:t>
                      </a:r>
                      <a:r>
                        <a:rPr sz="1200" spc="-175" dirty="0">
                          <a:latin typeface="宋体" panose="02010600030101010101" pitchFamily="2" charset="-122"/>
                          <a:cs typeface="宋体" panose="02010600030101010101" pitchFamily="2" charset="-122"/>
                        </a:rPr>
                        <a:t> 亩</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ts val="1400"/>
                        </a:lnSpc>
                      </a:pPr>
                      <a:r>
                        <a:rPr sz="1200" spc="-20" dirty="0">
                          <a:latin typeface="宋体" panose="02010600030101010101" pitchFamily="2" charset="-122"/>
                          <a:cs typeface="宋体" panose="02010600030101010101" pitchFamily="2" charset="-122"/>
                        </a:rPr>
                        <a:t>6748</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ts val="1400"/>
                        </a:lnSpc>
                      </a:pPr>
                      <a:r>
                        <a:rPr sz="1200" spc="-50" dirty="0">
                          <a:latin typeface="宋体" panose="02010600030101010101" pitchFamily="2" charset="-122"/>
                          <a:cs typeface="宋体" panose="02010600030101010101" pitchFamily="2" charset="-122"/>
                        </a:rPr>
                        <a:t>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400"/>
                        </a:lnSpc>
                      </a:pPr>
                      <a:r>
                        <a:rPr sz="1200" spc="-50" dirty="0">
                          <a:latin typeface="宋体" panose="02010600030101010101" pitchFamily="2" charset="-122"/>
                          <a:cs typeface="宋体" panose="02010600030101010101" pitchFamily="2" charset="-122"/>
                        </a:rPr>
                        <a:t>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rowSpan="2">
                  <a:txBody>
                    <a:bodyPr/>
                    <a:lstStyle/>
                    <a:p>
                      <a:pPr>
                        <a:lnSpc>
                          <a:spcPct val="100000"/>
                        </a:lnSpc>
                        <a:spcBef>
                          <a:spcPts val="370"/>
                        </a:spcBef>
                      </a:pPr>
                      <a:endParaRPr sz="1100">
                        <a:latin typeface="Times New Roman" panose="02020603050405020304"/>
                        <a:cs typeface="Times New Roman" panose="02020603050405020304"/>
                      </a:endParaRPr>
                    </a:p>
                    <a:p>
                      <a:pPr marL="661670">
                        <a:lnSpc>
                          <a:spcPct val="100000"/>
                        </a:lnSpc>
                        <a:spcBef>
                          <a:spcPts val="5"/>
                        </a:spcBef>
                      </a:pPr>
                      <a:r>
                        <a:rPr sz="1100" spc="-15" dirty="0">
                          <a:latin typeface="宋体" panose="02010600030101010101" pitchFamily="2" charset="-122"/>
                          <a:cs typeface="宋体" panose="02010600030101010101" pitchFamily="2" charset="-122"/>
                        </a:rPr>
                        <a:t>质量指标</a:t>
                      </a:r>
                      <a:endParaRPr sz="1100">
                        <a:latin typeface="宋体" panose="02010600030101010101" pitchFamily="2" charset="-122"/>
                        <a:cs typeface="宋体" panose="02010600030101010101" pitchFamily="2" charset="-122"/>
                      </a:endParaRPr>
                    </a:p>
                  </a:txBody>
                  <a:tcPr marL="0" marR="0" marT="4699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05"/>
                        </a:lnSpc>
                      </a:pPr>
                      <a:r>
                        <a:rPr sz="1100" spc="-10" dirty="0">
                          <a:latin typeface="宋体" panose="02010600030101010101" pitchFamily="2" charset="-122"/>
                          <a:cs typeface="宋体" panose="02010600030101010101" pitchFamily="2" charset="-122"/>
                        </a:rPr>
                        <a:t>造林成活率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ts val="1400"/>
                        </a:lnSpc>
                      </a:pPr>
                      <a:r>
                        <a:rPr sz="1200" spc="-20" dirty="0">
                          <a:latin typeface="宋体" panose="02010600030101010101" pitchFamily="2" charset="-122"/>
                          <a:cs typeface="宋体" panose="02010600030101010101" pitchFamily="2" charset="-122"/>
                        </a:rPr>
                        <a:t>≥90％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ts val="1400"/>
                        </a:lnSpc>
                      </a:pPr>
                      <a:r>
                        <a:rPr sz="1200" spc="-25" dirty="0">
                          <a:latin typeface="宋体" panose="02010600030101010101" pitchFamily="2" charset="-122"/>
                          <a:cs typeface="宋体" panose="02010600030101010101" pitchFamily="2" charset="-122"/>
                        </a:rPr>
                        <a:t>90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ts val="1400"/>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400"/>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409575">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vMerge="1">
                  <a:tcPr marL="0" marR="0" marT="4699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235"/>
                        </a:lnSpc>
                      </a:pPr>
                      <a:r>
                        <a:rPr sz="1100" spc="-10" dirty="0">
                          <a:latin typeface="宋体" panose="02010600030101010101" pitchFamily="2" charset="-122"/>
                          <a:cs typeface="宋体" panose="02010600030101010101" pitchFamily="2" charset="-122"/>
                        </a:rPr>
                        <a:t>退化林修复质量验</a:t>
                      </a:r>
                      <a:endParaRPr sz="1100">
                        <a:latin typeface="宋体" panose="02010600030101010101" pitchFamily="2" charset="-122"/>
                        <a:cs typeface="宋体" panose="02010600030101010101" pitchFamily="2" charset="-122"/>
                      </a:endParaRPr>
                    </a:p>
                    <a:p>
                      <a:pPr marR="54610" algn="r">
                        <a:lnSpc>
                          <a:spcPct val="100000"/>
                        </a:lnSpc>
                        <a:spcBef>
                          <a:spcPts val="255"/>
                        </a:spcBef>
                      </a:pPr>
                      <a:r>
                        <a:rPr sz="1100" spc="-15" dirty="0">
                          <a:latin typeface="宋体" panose="02010600030101010101" pitchFamily="2" charset="-122"/>
                          <a:cs typeface="宋体" panose="02010600030101010101" pitchFamily="2" charset="-122"/>
                        </a:rPr>
                        <a:t>收合格率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ct val="100000"/>
                        </a:lnSpc>
                        <a:spcBef>
                          <a:spcPts val="715"/>
                        </a:spcBef>
                      </a:pPr>
                      <a:r>
                        <a:rPr sz="1200" spc="-20" dirty="0">
                          <a:latin typeface="宋体" panose="02010600030101010101" pitchFamily="2" charset="-122"/>
                          <a:cs typeface="宋体" panose="02010600030101010101" pitchFamily="2" charset="-122"/>
                        </a:rPr>
                        <a:t>≥95％</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ct val="100000"/>
                        </a:lnSpc>
                        <a:spcBef>
                          <a:spcPts val="715"/>
                        </a:spcBef>
                      </a:pPr>
                      <a:r>
                        <a:rPr sz="1200" spc="-25" dirty="0">
                          <a:latin typeface="宋体" panose="02010600030101010101" pitchFamily="2" charset="-122"/>
                          <a:cs typeface="宋体" panose="02010600030101010101" pitchFamily="2" charset="-122"/>
                        </a:rPr>
                        <a:t>95</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715"/>
                        </a:spcBef>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15"/>
                        </a:spcBef>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4191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40"/>
                        </a:spcBef>
                      </a:pPr>
                      <a:r>
                        <a:rPr sz="1100" spc="-15" dirty="0">
                          <a:latin typeface="宋体" panose="02010600030101010101" pitchFamily="2" charset="-122"/>
                          <a:cs typeface="宋体" panose="02010600030101010101" pitchFamily="2" charset="-122"/>
                        </a:rPr>
                        <a:t>时效指标</a:t>
                      </a:r>
                      <a:endParaRPr sz="1100">
                        <a:latin typeface="宋体" panose="02010600030101010101" pitchFamily="2" charset="-122"/>
                        <a:cs typeface="宋体" panose="02010600030101010101" pitchFamily="2" charset="-122"/>
                      </a:endParaRPr>
                    </a:p>
                  </a:txBody>
                  <a:tcPr marL="0" marR="0" marT="939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235"/>
                        </a:lnSpc>
                      </a:pPr>
                      <a:r>
                        <a:rPr sz="1100" spc="-10" dirty="0">
                          <a:latin typeface="宋体" panose="02010600030101010101" pitchFamily="2" charset="-122"/>
                          <a:cs typeface="宋体" panose="02010600030101010101" pitchFamily="2" charset="-122"/>
                        </a:rPr>
                        <a:t>年底建设项目完成</a:t>
                      </a:r>
                      <a:endParaRPr sz="1100">
                        <a:latin typeface="宋体" panose="02010600030101010101" pitchFamily="2" charset="-122"/>
                        <a:cs typeface="宋体" panose="02010600030101010101" pitchFamily="2" charset="-122"/>
                      </a:endParaRPr>
                    </a:p>
                    <a:p>
                      <a:pPr marR="53975" algn="r">
                        <a:lnSpc>
                          <a:spcPct val="100000"/>
                        </a:lnSpc>
                        <a:spcBef>
                          <a:spcPts val="330"/>
                        </a:spcBef>
                      </a:pPr>
                      <a:r>
                        <a:rPr sz="1100" spc="-50" dirty="0">
                          <a:latin typeface="宋体" panose="02010600030101010101" pitchFamily="2" charset="-122"/>
                          <a:cs typeface="宋体" panose="02010600030101010101" pitchFamily="2" charset="-122"/>
                        </a:rPr>
                        <a:t>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ct val="100000"/>
                        </a:lnSpc>
                        <a:spcBef>
                          <a:spcPts val="715"/>
                        </a:spcBef>
                      </a:pPr>
                      <a:r>
                        <a:rPr sz="1200" spc="-10" dirty="0">
                          <a:latin typeface="宋体" panose="02010600030101010101" pitchFamily="2" charset="-122"/>
                          <a:cs typeface="宋体" panose="02010600030101010101" pitchFamily="2" charset="-122"/>
                        </a:rPr>
                        <a:t>≥100％</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ct val="100000"/>
                        </a:lnSpc>
                        <a:spcBef>
                          <a:spcPts val="715"/>
                        </a:spcBef>
                      </a:pPr>
                      <a:r>
                        <a:rPr sz="1200" spc="-25" dirty="0">
                          <a:latin typeface="宋体" panose="02010600030101010101" pitchFamily="2" charset="-122"/>
                          <a:cs typeface="宋体" panose="02010600030101010101" pitchFamily="2" charset="-122"/>
                        </a:rPr>
                        <a:t>100</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715"/>
                        </a:spcBef>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15"/>
                        </a:spcBef>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4191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40"/>
                        </a:spcBef>
                      </a:pPr>
                      <a:r>
                        <a:rPr sz="1100" spc="-15" dirty="0">
                          <a:latin typeface="宋体" panose="02010600030101010101" pitchFamily="2" charset="-122"/>
                          <a:cs typeface="宋体" panose="02010600030101010101" pitchFamily="2" charset="-122"/>
                        </a:rPr>
                        <a:t>成本指标</a:t>
                      </a:r>
                      <a:endParaRPr sz="1100">
                        <a:latin typeface="宋体" panose="02010600030101010101" pitchFamily="2" charset="-122"/>
                        <a:cs typeface="宋体" panose="02010600030101010101" pitchFamily="2" charset="-122"/>
                      </a:endParaRPr>
                    </a:p>
                  </a:txBody>
                  <a:tcPr marL="0" marR="0" marT="939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40"/>
                        </a:spcBef>
                      </a:pPr>
                      <a:r>
                        <a:rPr sz="1100" spc="-10" dirty="0">
                          <a:latin typeface="宋体" panose="02010600030101010101" pitchFamily="2" charset="-122"/>
                          <a:cs typeface="宋体" panose="02010600030101010101" pitchFamily="2" charset="-122"/>
                        </a:rPr>
                        <a:t>经济成本指标</a:t>
                      </a:r>
                      <a:endParaRPr sz="1100">
                        <a:latin typeface="宋体" panose="02010600030101010101" pitchFamily="2" charset="-122"/>
                        <a:cs typeface="宋体" panose="02010600030101010101" pitchFamily="2" charset="-122"/>
                      </a:endParaRPr>
                    </a:p>
                  </a:txBody>
                  <a:tcPr marL="0" marR="0" marT="939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235"/>
                        </a:lnSpc>
                      </a:pPr>
                      <a:r>
                        <a:rPr sz="1100" spc="-10" dirty="0">
                          <a:latin typeface="宋体" panose="02010600030101010101" pitchFamily="2" charset="-122"/>
                          <a:cs typeface="宋体" panose="02010600030101010101" pitchFamily="2" charset="-122"/>
                        </a:rPr>
                        <a:t>退化林抚育修复平</a:t>
                      </a:r>
                      <a:endParaRPr sz="1100">
                        <a:latin typeface="宋体" panose="02010600030101010101" pitchFamily="2" charset="-122"/>
                        <a:cs typeface="宋体" panose="02010600030101010101" pitchFamily="2" charset="-122"/>
                      </a:endParaRPr>
                    </a:p>
                    <a:p>
                      <a:pPr marR="54610" algn="r">
                        <a:lnSpc>
                          <a:spcPct val="100000"/>
                        </a:lnSpc>
                        <a:spcBef>
                          <a:spcPts val="330"/>
                        </a:spcBef>
                      </a:pPr>
                      <a:r>
                        <a:rPr sz="1100" spc="-10" dirty="0">
                          <a:latin typeface="宋体" panose="02010600030101010101" pitchFamily="2" charset="-122"/>
                          <a:cs typeface="宋体" panose="02010600030101010101" pitchFamily="2" charset="-122"/>
                        </a:rPr>
                        <a:t>均投资金额</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1710690">
                        <a:lnSpc>
                          <a:spcPct val="100000"/>
                        </a:lnSpc>
                        <a:spcBef>
                          <a:spcPts val="715"/>
                        </a:spcBef>
                      </a:pPr>
                      <a:r>
                        <a:rPr sz="1200" dirty="0">
                          <a:latin typeface="宋体" panose="02010600030101010101" pitchFamily="2" charset="-122"/>
                          <a:cs typeface="宋体" panose="02010600030101010101" pitchFamily="2" charset="-122"/>
                        </a:rPr>
                        <a:t>=1100</a:t>
                      </a:r>
                      <a:r>
                        <a:rPr sz="1200" spc="-90" dirty="0">
                          <a:latin typeface="宋体" panose="02010600030101010101" pitchFamily="2" charset="-122"/>
                          <a:cs typeface="宋体" panose="02010600030101010101" pitchFamily="2" charset="-122"/>
                        </a:rPr>
                        <a:t> 元/亩</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ct val="100000"/>
                        </a:lnSpc>
                        <a:spcBef>
                          <a:spcPts val="715"/>
                        </a:spcBef>
                      </a:pPr>
                      <a:r>
                        <a:rPr sz="1200" spc="-20" dirty="0">
                          <a:latin typeface="宋体" panose="02010600030101010101" pitchFamily="2" charset="-122"/>
                          <a:cs typeface="宋体" panose="02010600030101010101" pitchFamily="2" charset="-122"/>
                        </a:rPr>
                        <a:t>1100</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715"/>
                        </a:spcBef>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15"/>
                        </a:spcBef>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rowSpan="2">
                  <a:txBody>
                    <a:bodyPr/>
                    <a:lstStyle/>
                    <a:p>
                      <a:pPr>
                        <a:lnSpc>
                          <a:spcPct val="100000"/>
                        </a:lnSpc>
                        <a:spcBef>
                          <a:spcPts val="370"/>
                        </a:spcBef>
                      </a:pPr>
                      <a:endParaRPr sz="1100">
                        <a:latin typeface="Times New Roman" panose="02020603050405020304"/>
                        <a:cs typeface="Times New Roman" panose="02020603050405020304"/>
                      </a:endParaRPr>
                    </a:p>
                    <a:p>
                      <a:pPr marL="652145">
                        <a:lnSpc>
                          <a:spcPct val="100000"/>
                        </a:lnSpc>
                        <a:spcBef>
                          <a:spcPts val="5"/>
                        </a:spcBef>
                      </a:pPr>
                      <a:r>
                        <a:rPr sz="1100" spc="-15" dirty="0">
                          <a:latin typeface="宋体" panose="02010600030101010101" pitchFamily="2" charset="-122"/>
                          <a:cs typeface="宋体" panose="02010600030101010101" pitchFamily="2" charset="-122"/>
                        </a:rPr>
                        <a:t>效益指标</a:t>
                      </a:r>
                      <a:endParaRPr sz="1100">
                        <a:latin typeface="宋体" panose="02010600030101010101" pitchFamily="2" charset="-122"/>
                        <a:cs typeface="宋体" panose="02010600030101010101" pitchFamily="2" charset="-122"/>
                      </a:endParaRPr>
                    </a:p>
                  </a:txBody>
                  <a:tcPr marL="0" marR="0" marT="4699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05"/>
                        </a:lnSpc>
                      </a:pPr>
                      <a:r>
                        <a:rPr sz="1100" spc="-10" dirty="0">
                          <a:latin typeface="宋体" panose="02010600030101010101" pitchFamily="2" charset="-122"/>
                          <a:cs typeface="宋体" panose="02010600030101010101" pitchFamily="2" charset="-122"/>
                        </a:rPr>
                        <a:t>社会效益指标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05"/>
                        </a:lnSpc>
                      </a:pPr>
                      <a:r>
                        <a:rPr sz="1100" spc="-10" dirty="0">
                          <a:latin typeface="宋体" panose="02010600030101010101" pitchFamily="2" charset="-122"/>
                          <a:cs typeface="宋体" panose="02010600030101010101" pitchFamily="2" charset="-122"/>
                        </a:rPr>
                        <a:t>带动就业人数</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ts val="1400"/>
                        </a:lnSpc>
                      </a:pPr>
                      <a:r>
                        <a:rPr sz="1200" dirty="0">
                          <a:latin typeface="宋体" panose="02010600030101010101" pitchFamily="2" charset="-122"/>
                          <a:cs typeface="宋体" panose="02010600030101010101" pitchFamily="2" charset="-122"/>
                        </a:rPr>
                        <a:t>=327</a:t>
                      </a:r>
                      <a:r>
                        <a:rPr sz="1200" spc="-175" dirty="0">
                          <a:latin typeface="宋体" panose="02010600030101010101" pitchFamily="2" charset="-122"/>
                          <a:cs typeface="宋体" panose="02010600030101010101" pitchFamily="2" charset="-122"/>
                        </a:rPr>
                        <a:t> 个</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ts val="1400"/>
                        </a:lnSpc>
                      </a:pPr>
                      <a:r>
                        <a:rPr sz="1200" spc="-25" dirty="0">
                          <a:latin typeface="宋体" panose="02010600030101010101" pitchFamily="2" charset="-122"/>
                          <a:cs typeface="宋体" panose="02010600030101010101" pitchFamily="2" charset="-122"/>
                        </a:rPr>
                        <a:t>327</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ts val="1400"/>
                        </a:lnSpc>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400"/>
                        </a:lnSpc>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409575">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vMerge="1">
                  <a:tcPr marL="0" marR="0" marT="4699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40"/>
                        </a:spcBef>
                      </a:pPr>
                      <a:r>
                        <a:rPr sz="1100" spc="-10" dirty="0">
                          <a:latin typeface="宋体" panose="02010600030101010101" pitchFamily="2" charset="-122"/>
                          <a:cs typeface="宋体" panose="02010600030101010101" pitchFamily="2" charset="-122"/>
                        </a:rPr>
                        <a:t>生态效益指标</a:t>
                      </a:r>
                      <a:endParaRPr sz="1100">
                        <a:latin typeface="宋体" panose="02010600030101010101" pitchFamily="2" charset="-122"/>
                        <a:cs typeface="宋体" panose="02010600030101010101" pitchFamily="2" charset="-122"/>
                      </a:endParaRPr>
                    </a:p>
                  </a:txBody>
                  <a:tcPr marL="0" marR="0" marT="939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235"/>
                        </a:lnSpc>
                      </a:pPr>
                      <a:r>
                        <a:rPr sz="1100" spc="-10" dirty="0">
                          <a:latin typeface="宋体" panose="02010600030101010101" pitchFamily="2" charset="-122"/>
                          <a:cs typeface="宋体" panose="02010600030101010101" pitchFamily="2" charset="-122"/>
                        </a:rPr>
                        <a:t>区域生态系统功能</a:t>
                      </a:r>
                      <a:endParaRPr sz="1100">
                        <a:latin typeface="宋体" panose="02010600030101010101" pitchFamily="2" charset="-122"/>
                        <a:cs typeface="宋体" panose="02010600030101010101" pitchFamily="2" charset="-122"/>
                      </a:endParaRPr>
                    </a:p>
                    <a:p>
                      <a:pPr marR="54610" algn="r">
                        <a:lnSpc>
                          <a:spcPct val="100000"/>
                        </a:lnSpc>
                        <a:spcBef>
                          <a:spcPts val="330"/>
                        </a:spcBef>
                      </a:pPr>
                      <a:r>
                        <a:rPr sz="1100" spc="-20" dirty="0">
                          <a:latin typeface="宋体" panose="02010600030101010101" pitchFamily="2" charset="-122"/>
                          <a:cs typeface="宋体" panose="02010600030101010101" pitchFamily="2" charset="-122"/>
                        </a:rPr>
                        <a:t>的作用</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1215390">
                        <a:lnSpc>
                          <a:spcPct val="100000"/>
                        </a:lnSpc>
                        <a:spcBef>
                          <a:spcPts val="715"/>
                        </a:spcBef>
                      </a:pPr>
                      <a:r>
                        <a:rPr sz="1200" spc="-10" dirty="0">
                          <a:latin typeface="宋体" panose="02010600030101010101" pitchFamily="2" charset="-122"/>
                          <a:cs typeface="宋体" panose="02010600030101010101" pitchFamily="2" charset="-122"/>
                        </a:rPr>
                        <a:t>=明显改善明显改善</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ct val="100000"/>
                        </a:lnSpc>
                        <a:spcBef>
                          <a:spcPts val="715"/>
                        </a:spcBef>
                      </a:pPr>
                      <a:r>
                        <a:rPr sz="1200" spc="-15" dirty="0">
                          <a:latin typeface="宋体" panose="02010600030101010101" pitchFamily="2" charset="-122"/>
                          <a:cs typeface="宋体" panose="02010600030101010101" pitchFamily="2" charset="-122"/>
                        </a:rPr>
                        <a:t>明显改善</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715"/>
                        </a:spcBef>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15"/>
                        </a:spcBef>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4191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40"/>
                        </a:spcBef>
                      </a:pPr>
                      <a:r>
                        <a:rPr sz="1100" spc="-10" dirty="0">
                          <a:latin typeface="宋体" panose="02010600030101010101" pitchFamily="2" charset="-122"/>
                          <a:cs typeface="宋体" panose="02010600030101010101" pitchFamily="2" charset="-122"/>
                        </a:rPr>
                        <a:t>满意度指标</a:t>
                      </a:r>
                      <a:endParaRPr sz="1100">
                        <a:latin typeface="宋体" panose="02010600030101010101" pitchFamily="2" charset="-122"/>
                        <a:cs typeface="宋体" panose="02010600030101010101" pitchFamily="2" charset="-122"/>
                      </a:endParaRPr>
                    </a:p>
                  </a:txBody>
                  <a:tcPr marL="0" marR="0" marT="939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5245" algn="r">
                        <a:lnSpc>
                          <a:spcPts val="1235"/>
                        </a:lnSpc>
                      </a:pPr>
                      <a:r>
                        <a:rPr sz="1100" spc="-10" dirty="0">
                          <a:latin typeface="宋体" panose="02010600030101010101" pitchFamily="2" charset="-122"/>
                          <a:cs typeface="宋体" panose="02010600030101010101" pitchFamily="2" charset="-122"/>
                        </a:rPr>
                        <a:t>服务对象满意度指</a:t>
                      </a:r>
                      <a:endParaRPr sz="1100">
                        <a:latin typeface="宋体" panose="02010600030101010101" pitchFamily="2" charset="-122"/>
                        <a:cs typeface="宋体" panose="02010600030101010101" pitchFamily="2" charset="-122"/>
                      </a:endParaRPr>
                    </a:p>
                    <a:p>
                      <a:pPr marR="53975" algn="r">
                        <a:lnSpc>
                          <a:spcPct val="100000"/>
                        </a:lnSpc>
                        <a:spcBef>
                          <a:spcPts val="330"/>
                        </a:spcBef>
                      </a:pPr>
                      <a:r>
                        <a:rPr sz="1100" spc="-50" dirty="0">
                          <a:latin typeface="宋体" panose="02010600030101010101" pitchFamily="2" charset="-122"/>
                          <a:cs typeface="宋体" panose="02010600030101010101" pitchFamily="2" charset="-122"/>
                        </a:rPr>
                        <a:t>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235"/>
                        </a:lnSpc>
                      </a:pPr>
                      <a:r>
                        <a:rPr sz="1100" spc="-10" dirty="0">
                          <a:latin typeface="宋体" panose="02010600030101010101" pitchFamily="2" charset="-122"/>
                          <a:cs typeface="宋体" panose="02010600030101010101" pitchFamily="2" charset="-122"/>
                        </a:rPr>
                        <a:t>社会群众对项目实</a:t>
                      </a:r>
                      <a:endParaRPr sz="1100">
                        <a:latin typeface="宋体" panose="02010600030101010101" pitchFamily="2" charset="-122"/>
                        <a:cs typeface="宋体" panose="02010600030101010101" pitchFamily="2" charset="-122"/>
                      </a:endParaRPr>
                    </a:p>
                    <a:p>
                      <a:pPr marR="54610" algn="r">
                        <a:lnSpc>
                          <a:spcPct val="100000"/>
                        </a:lnSpc>
                        <a:spcBef>
                          <a:spcPts val="330"/>
                        </a:spcBef>
                      </a:pPr>
                      <a:r>
                        <a:rPr sz="1100" spc="-10" dirty="0">
                          <a:latin typeface="宋体" panose="02010600030101010101" pitchFamily="2" charset="-122"/>
                          <a:cs typeface="宋体" panose="02010600030101010101" pitchFamily="2" charset="-122"/>
                        </a:rPr>
                        <a:t>施的满意度</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ct val="100000"/>
                        </a:lnSpc>
                        <a:spcBef>
                          <a:spcPts val="715"/>
                        </a:spcBef>
                      </a:pPr>
                      <a:r>
                        <a:rPr sz="1200" spc="-20" dirty="0">
                          <a:latin typeface="宋体" panose="02010600030101010101" pitchFamily="2" charset="-122"/>
                          <a:cs typeface="宋体" panose="02010600030101010101" pitchFamily="2" charset="-122"/>
                        </a:rPr>
                        <a:t>≥90％</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ct val="100000"/>
                        </a:lnSpc>
                        <a:spcBef>
                          <a:spcPts val="715"/>
                        </a:spcBef>
                      </a:pPr>
                      <a:r>
                        <a:rPr sz="1200" spc="-25" dirty="0">
                          <a:latin typeface="宋体" panose="02010600030101010101" pitchFamily="2" charset="-122"/>
                          <a:cs typeface="宋体" panose="02010600030101010101" pitchFamily="2" charset="-122"/>
                        </a:rPr>
                        <a:t>90</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715"/>
                        </a:spcBef>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15"/>
                        </a:spcBef>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gridSpan="7">
                  <a:txBody>
                    <a:bodyPr/>
                    <a:lstStyle/>
                    <a:p>
                      <a:pPr algn="ctr">
                        <a:lnSpc>
                          <a:spcPts val="1405"/>
                        </a:lnSpc>
                      </a:pPr>
                      <a:r>
                        <a:rPr sz="1200" dirty="0">
                          <a:latin typeface="宋体" panose="02010600030101010101" pitchFamily="2" charset="-122"/>
                          <a:cs typeface="宋体" panose="02010600030101010101" pitchFamily="2" charset="-122"/>
                        </a:rPr>
                        <a:t>总分值、评价总分 </a:t>
                      </a:r>
                      <a:r>
                        <a:rPr sz="1200" spc="-25" dirty="0">
                          <a:latin typeface="宋体" panose="02010600030101010101" pitchFamily="2" charset="-122"/>
                          <a:cs typeface="宋体" panose="02010600030101010101" pitchFamily="2" charset="-122"/>
                        </a:rPr>
                        <a:t>(S)</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gridSpan="3">
                  <a:txBody>
                    <a:bodyPr/>
                    <a:lstStyle/>
                    <a:p>
                      <a:pPr marL="8890" algn="ctr">
                        <a:lnSpc>
                          <a:spcPts val="1405"/>
                        </a:lnSpc>
                      </a:pPr>
                      <a:r>
                        <a:rPr sz="1200" spc="-25" dirty="0">
                          <a:latin typeface="宋体" panose="02010600030101010101" pitchFamily="2" charset="-122"/>
                          <a:cs typeface="宋体" panose="02010600030101010101" pitchFamily="2" charset="-122"/>
                        </a:rPr>
                        <a:t>90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r>
              <a:tr h="228600">
                <a:tc gridSpan="2">
                  <a:txBody>
                    <a:bodyPr/>
                    <a:lstStyle/>
                    <a:p>
                      <a:pPr marL="8890" algn="ctr">
                        <a:lnSpc>
                          <a:spcPts val="1405"/>
                        </a:lnSpc>
                      </a:pPr>
                      <a:r>
                        <a:rPr sz="1200" spc="-15" dirty="0">
                          <a:latin typeface="宋体" panose="02010600030101010101" pitchFamily="2" charset="-122"/>
                          <a:cs typeface="宋体" panose="02010600030101010101" pitchFamily="2" charset="-122"/>
                        </a:rPr>
                        <a:t>评价等级</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8">
                  <a:txBody>
                    <a:bodyPr/>
                    <a:lstStyle/>
                    <a:p>
                      <a:pPr marL="18415" algn="ctr">
                        <a:lnSpc>
                          <a:spcPts val="1405"/>
                        </a:lnSpc>
                      </a:pPr>
                      <a:r>
                        <a:rPr sz="1200" dirty="0">
                          <a:latin typeface="宋体" panose="02010600030101010101" pitchFamily="2" charset="-122"/>
                          <a:cs typeface="宋体" panose="02010600030101010101" pitchFamily="2" charset="-122"/>
                        </a:rPr>
                        <a:t>优</a:t>
                      </a:r>
                      <a:r>
                        <a:rPr sz="1200" spc="-10" dirty="0">
                          <a:latin typeface="宋体" panose="02010600030101010101" pitchFamily="2" charset="-122"/>
                          <a:cs typeface="宋体" panose="02010600030101010101" pitchFamily="2" charset="-122"/>
                        </a:rPr>
                        <a:t>（S≧90）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409575">
                <a:tc gridSpan="2">
                  <a:txBody>
                    <a:bodyPr/>
                    <a:lstStyle/>
                    <a:p>
                      <a:pPr marR="44450" algn="r">
                        <a:lnSpc>
                          <a:spcPts val="1235"/>
                        </a:lnSpc>
                      </a:pPr>
                      <a:r>
                        <a:rPr sz="1100" dirty="0">
                          <a:latin typeface="宋体" panose="02010600030101010101" pitchFamily="2" charset="-122"/>
                          <a:cs typeface="宋体" panose="02010600030101010101" pitchFamily="2" charset="-122"/>
                        </a:rPr>
                        <a:t>问题与建议（</a:t>
                      </a:r>
                      <a:r>
                        <a:rPr sz="1100" spc="-25" dirty="0">
                          <a:latin typeface="宋体" panose="02010600030101010101" pitchFamily="2" charset="-122"/>
                          <a:cs typeface="宋体" panose="02010600030101010101" pitchFamily="2" charset="-122"/>
                        </a:rPr>
                        <a:t>每条问题和建议不少于 30</a:t>
                      </a:r>
                      <a:endParaRPr sz="1100">
                        <a:latin typeface="宋体" panose="02010600030101010101" pitchFamily="2" charset="-122"/>
                        <a:cs typeface="宋体" panose="02010600030101010101" pitchFamily="2" charset="-122"/>
                      </a:endParaRPr>
                    </a:p>
                    <a:p>
                      <a:pPr marR="54610" algn="r">
                        <a:lnSpc>
                          <a:spcPct val="100000"/>
                        </a:lnSpc>
                        <a:spcBef>
                          <a:spcPts val="330"/>
                        </a:spcBef>
                      </a:pPr>
                      <a:r>
                        <a:rPr sz="1100" dirty="0">
                          <a:latin typeface="宋体" panose="02010600030101010101" pitchFamily="2" charset="-122"/>
                          <a:cs typeface="宋体" panose="02010600030101010101" pitchFamily="2" charset="-122"/>
                        </a:rPr>
                        <a:t>个字</a:t>
                      </a:r>
                      <a:r>
                        <a:rPr sz="1100" spc="-50" dirty="0">
                          <a:latin typeface="宋体" panose="02010600030101010101" pitchFamily="2" charset="-122"/>
                          <a:cs typeface="宋体" panose="02010600030101010101" pitchFamily="2" charset="-122"/>
                        </a:rPr>
                        <a:t>）</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2">
                  <a:txBody>
                    <a:bodyPr/>
                    <a:lstStyle/>
                    <a:p>
                      <a:pPr marL="18415" algn="ctr">
                        <a:lnSpc>
                          <a:spcPct val="100000"/>
                        </a:lnSpc>
                        <a:spcBef>
                          <a:spcPts val="735"/>
                        </a:spcBef>
                      </a:pPr>
                      <a:r>
                        <a:rPr sz="1100" spc="-15" dirty="0">
                          <a:latin typeface="宋体" panose="02010600030101010101" pitchFamily="2" charset="-122"/>
                          <a:cs typeface="宋体" panose="02010600030101010101" pitchFamily="2" charset="-122"/>
                        </a:rPr>
                        <a:t>问题类型</a:t>
                      </a:r>
                      <a:endParaRPr sz="1100">
                        <a:latin typeface="宋体" panose="02010600030101010101" pitchFamily="2" charset="-122"/>
                        <a:cs typeface="宋体" panose="02010600030101010101" pitchFamily="2" charset="-122"/>
                      </a:endParaRPr>
                    </a:p>
                  </a:txBody>
                  <a:tcPr marL="0" marR="0" marT="933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3">
                  <a:txBody>
                    <a:bodyPr/>
                    <a:lstStyle/>
                    <a:p>
                      <a:pPr marL="8890" algn="ctr">
                        <a:lnSpc>
                          <a:spcPct val="100000"/>
                        </a:lnSpc>
                        <a:spcBef>
                          <a:spcPts val="735"/>
                        </a:spcBef>
                      </a:pPr>
                      <a:r>
                        <a:rPr sz="1100" spc="-15" dirty="0">
                          <a:latin typeface="宋体" panose="02010600030101010101" pitchFamily="2" charset="-122"/>
                          <a:cs typeface="宋体" panose="02010600030101010101" pitchFamily="2" charset="-122"/>
                        </a:rPr>
                        <a:t>存在问题</a:t>
                      </a:r>
                      <a:endParaRPr sz="1100">
                        <a:latin typeface="宋体" panose="02010600030101010101" pitchFamily="2" charset="-122"/>
                        <a:cs typeface="宋体" panose="02010600030101010101" pitchFamily="2" charset="-122"/>
                      </a:endParaRPr>
                    </a:p>
                  </a:txBody>
                  <a:tcPr marL="0" marR="0" marT="933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gridSpan="3">
                  <a:txBody>
                    <a:bodyPr/>
                    <a:lstStyle/>
                    <a:p>
                      <a:pPr marL="8890" algn="ctr">
                        <a:lnSpc>
                          <a:spcPct val="100000"/>
                        </a:lnSpc>
                        <a:spcBef>
                          <a:spcPts val="735"/>
                        </a:spcBef>
                      </a:pPr>
                      <a:r>
                        <a:rPr sz="1100" spc="-15" dirty="0">
                          <a:latin typeface="宋体" panose="02010600030101010101" pitchFamily="2" charset="-122"/>
                          <a:cs typeface="宋体" panose="02010600030101010101" pitchFamily="2" charset="-122"/>
                        </a:rPr>
                        <a:t>改进建议</a:t>
                      </a:r>
                      <a:endParaRPr sz="1100">
                        <a:latin typeface="宋体" panose="02010600030101010101" pitchFamily="2" charset="-122"/>
                        <a:cs typeface="宋体" panose="02010600030101010101" pitchFamily="2" charset="-122"/>
                      </a:endParaRPr>
                    </a:p>
                  </a:txBody>
                  <a:tcPr marL="0" marR="0" marT="933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r>
            </a:tbl>
          </a:graphicData>
        </a:graphic>
      </p:graphicFrame>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a:spLocks noGrp="1"/>
          </p:cNvSpPr>
          <p:nvPr>
            <p:ph type="sldNum" sz="quarter" idx="7"/>
          </p:nvPr>
        </p:nvSpPr>
        <p:spPr>
          <a:prstGeom prst="rect">
            <a:avLst/>
          </a:prstGeom>
        </p:spPr>
        <p:txBody>
          <a:bodyPr vert="horz" wrap="square" lIns="0" tIns="0" rIns="0" bIns="0" rtlCol="0">
            <a:spAutoFit/>
          </a:bodyPr>
          <a:lstStyle/>
          <a:p>
            <a:pPr marL="38100">
              <a:lnSpc>
                <a:spcPts val="955"/>
              </a:lnSpc>
            </a:pPr>
            <a:r>
              <a:rPr spc="-25" dirty="0"/>
              <a:t>45</a:t>
            </a:r>
            <a:endParaRPr spc="-25" dirty="0"/>
          </a:p>
        </p:txBody>
      </p:sp>
      <p:graphicFrame>
        <p:nvGraphicFramePr>
          <p:cNvPr id="2" name="object 2"/>
          <p:cNvGraphicFramePr>
            <a:graphicFrameLocks noGrp="1"/>
          </p:cNvGraphicFramePr>
          <p:nvPr/>
        </p:nvGraphicFramePr>
        <p:xfrm>
          <a:off x="1067435" y="1105916"/>
          <a:ext cx="12981305" cy="6953884"/>
        </p:xfrm>
        <a:graphic>
          <a:graphicData uri="http://schemas.openxmlformats.org/drawingml/2006/table">
            <a:tbl>
              <a:tblPr firstRow="1" bandRow="1">
                <a:tableStyleId>{2D5ABB26-0587-4C30-8999-92F81FD0307C}</a:tableStyleId>
              </a:tblPr>
              <a:tblGrid>
                <a:gridCol w="1287145"/>
                <a:gridCol w="1286509"/>
                <a:gridCol w="1296035"/>
                <a:gridCol w="1286510"/>
                <a:gridCol w="1287145"/>
                <a:gridCol w="1296034"/>
                <a:gridCol w="1287145"/>
                <a:gridCol w="1286509"/>
                <a:gridCol w="1296670"/>
                <a:gridCol w="1286509"/>
              </a:tblGrid>
              <a:tr h="333375">
                <a:tc gridSpan="10">
                  <a:txBody>
                    <a:bodyPr/>
                    <a:lstStyle/>
                    <a:p>
                      <a:pPr marL="8255" algn="ctr">
                        <a:lnSpc>
                          <a:spcPts val="2050"/>
                        </a:lnSpc>
                      </a:pPr>
                      <a:r>
                        <a:rPr sz="1800" b="1" spc="60" dirty="0">
                          <a:latin typeface="Microsoft JhengHei" panose="020B0604030504040204" charset="-120"/>
                          <a:cs typeface="Microsoft JhengHei" panose="020B0604030504040204" charset="-120"/>
                        </a:rPr>
                        <a:t>专项资金绩效自评表</a:t>
                      </a:r>
                      <a:endParaRPr sz="1800">
                        <a:latin typeface="Microsoft JhengHei" panose="020B0604030504040204" charset="-120"/>
                        <a:cs typeface="Microsoft JhengHei" panose="020B0604030504040204" charset="-120"/>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228600">
                <a:tc gridSpan="10">
                  <a:txBody>
                    <a:bodyPr/>
                    <a:lstStyle/>
                    <a:p>
                      <a:pPr algn="ctr">
                        <a:lnSpc>
                          <a:spcPts val="1400"/>
                        </a:lnSpc>
                      </a:pPr>
                      <a:r>
                        <a:rPr sz="1200" dirty="0">
                          <a:latin typeface="宋体" panose="02010600030101010101" pitchFamily="2" charset="-122"/>
                          <a:cs typeface="宋体" panose="02010600030101010101" pitchFamily="2" charset="-122"/>
                        </a:rPr>
                        <a:t>（2024</a:t>
                      </a:r>
                      <a:r>
                        <a:rPr sz="1200" spc="-100" dirty="0">
                          <a:latin typeface="宋体" panose="02010600030101010101" pitchFamily="2" charset="-122"/>
                          <a:cs typeface="宋体" panose="02010600030101010101" pitchFamily="2" charset="-122"/>
                        </a:rPr>
                        <a:t> 年度</a:t>
                      </a:r>
                      <a:r>
                        <a:rPr sz="1200" spc="-50" dirty="0">
                          <a:latin typeface="宋体" panose="02010600030101010101" pitchFamily="2" charset="-122"/>
                          <a:cs typeface="宋体" panose="02010600030101010101" pitchFamily="2" charset="-122"/>
                        </a:rPr>
                        <a:t>）</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228600">
                <a:tc gridSpan="3">
                  <a:txBody>
                    <a:bodyPr/>
                    <a:lstStyle/>
                    <a:p>
                      <a:pPr marL="8890" algn="ctr">
                        <a:lnSpc>
                          <a:spcPts val="1400"/>
                        </a:lnSpc>
                      </a:pPr>
                      <a:r>
                        <a:rPr sz="1200" spc="-15" dirty="0">
                          <a:latin typeface="宋体" panose="02010600030101010101" pitchFamily="2" charset="-122"/>
                          <a:cs typeface="宋体" panose="02010600030101010101" pitchFamily="2" charset="-122"/>
                        </a:rPr>
                        <a:t>专项名称</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gridSpan="7">
                  <a:txBody>
                    <a:bodyPr/>
                    <a:lstStyle/>
                    <a:p>
                      <a:pPr algn="ctr">
                        <a:lnSpc>
                          <a:spcPts val="1400"/>
                        </a:lnSpc>
                      </a:pPr>
                      <a:r>
                        <a:rPr sz="1200" dirty="0">
                          <a:latin typeface="宋体" panose="02010600030101010101" pitchFamily="2" charset="-122"/>
                          <a:cs typeface="宋体" panose="02010600030101010101" pitchFamily="2" charset="-122"/>
                        </a:rPr>
                        <a:t>2023</a:t>
                      </a:r>
                      <a:r>
                        <a:rPr sz="1200" spc="-45" dirty="0">
                          <a:latin typeface="宋体" panose="02010600030101010101" pitchFamily="2" charset="-122"/>
                          <a:cs typeface="宋体" panose="02010600030101010101" pitchFamily="2" charset="-122"/>
                        </a:rPr>
                        <a:t> 年农村小型水利公益设施补助资金</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228600">
                <a:tc gridSpan="3">
                  <a:txBody>
                    <a:bodyPr/>
                    <a:lstStyle/>
                    <a:p>
                      <a:pPr marL="8890" algn="ctr">
                        <a:lnSpc>
                          <a:spcPts val="1405"/>
                        </a:lnSpc>
                      </a:pPr>
                      <a:r>
                        <a:rPr sz="1200" spc="-15" dirty="0">
                          <a:latin typeface="宋体" panose="02010600030101010101" pitchFamily="2" charset="-122"/>
                          <a:cs typeface="宋体" panose="02010600030101010101" pitchFamily="2" charset="-122"/>
                        </a:rPr>
                        <a:t>主管部门</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gridSpan="2">
                  <a:txBody>
                    <a:bodyPr/>
                    <a:lstStyle/>
                    <a:p>
                      <a:pPr marL="528320">
                        <a:lnSpc>
                          <a:spcPts val="1405"/>
                        </a:lnSpc>
                      </a:pPr>
                      <a:r>
                        <a:rPr sz="1200" spc="-5" dirty="0">
                          <a:latin typeface="宋体" panose="02010600030101010101" pitchFamily="2" charset="-122"/>
                          <a:cs typeface="宋体" panose="02010600030101010101" pitchFamily="2" charset="-122"/>
                        </a:rPr>
                        <a:t>永春县一都镇人民政府</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2">
                  <a:txBody>
                    <a:bodyPr/>
                    <a:lstStyle/>
                    <a:p>
                      <a:pPr marL="18415" algn="ctr">
                        <a:lnSpc>
                          <a:spcPts val="1405"/>
                        </a:lnSpc>
                      </a:pPr>
                      <a:r>
                        <a:rPr sz="1200" spc="-15" dirty="0">
                          <a:latin typeface="宋体" panose="02010600030101010101" pitchFamily="2" charset="-122"/>
                          <a:cs typeface="宋体" panose="02010600030101010101" pitchFamily="2" charset="-122"/>
                        </a:rPr>
                        <a:t>实施单位</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3">
                  <a:txBody>
                    <a:bodyPr/>
                    <a:lstStyle/>
                    <a:p>
                      <a:pPr marL="1176655">
                        <a:lnSpc>
                          <a:spcPts val="1405"/>
                        </a:lnSpc>
                      </a:pPr>
                      <a:r>
                        <a:rPr sz="1200" spc="-5" dirty="0">
                          <a:latin typeface="宋体" panose="02010600030101010101" pitchFamily="2" charset="-122"/>
                          <a:cs typeface="宋体" panose="02010600030101010101" pitchFamily="2" charset="-122"/>
                        </a:rPr>
                        <a:t>永春县一都镇人民政府</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r>
              <a:tr h="228600">
                <a:tc gridSpan="3">
                  <a:txBody>
                    <a:bodyPr/>
                    <a:lstStyle/>
                    <a:p>
                      <a:pPr marL="8890" algn="ctr">
                        <a:lnSpc>
                          <a:spcPts val="1405"/>
                        </a:lnSpc>
                      </a:pPr>
                      <a:r>
                        <a:rPr sz="1200" spc="-15" dirty="0">
                          <a:latin typeface="宋体" panose="02010600030101010101" pitchFamily="2" charset="-122"/>
                          <a:cs typeface="宋体" panose="02010600030101010101" pitchFamily="2" charset="-122"/>
                        </a:rPr>
                        <a:t>项目概况</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c hMerge="1">
                  <a:tcPr marL="0" marR="0" marT="0" marB="0"/>
                </a:tc>
                <a:tc hMerge="1">
                  <a:tcPr marL="0" marR="0" marT="0" marB="0"/>
                </a:tc>
                <a:tc gridSpan="7">
                  <a:txBody>
                    <a:bodyPr/>
                    <a:lstStyle/>
                    <a:p>
                      <a:pPr marL="71120">
                        <a:lnSpc>
                          <a:spcPts val="1405"/>
                        </a:lnSpc>
                      </a:pPr>
                      <a:r>
                        <a:rPr sz="1200" dirty="0">
                          <a:latin typeface="宋体" panose="02010600030101010101" pitchFamily="2" charset="-122"/>
                          <a:cs typeface="宋体" panose="02010600030101010101" pitchFamily="2" charset="-122"/>
                        </a:rPr>
                        <a:t>2023</a:t>
                      </a:r>
                      <a:r>
                        <a:rPr sz="1200" spc="-45" dirty="0">
                          <a:latin typeface="宋体" panose="02010600030101010101" pitchFamily="2" charset="-122"/>
                          <a:cs typeface="宋体" panose="02010600030101010101" pitchFamily="2" charset="-122"/>
                        </a:rPr>
                        <a:t> 年农村小型水利公益设施补助资金</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228600">
                <a:tc gridSpan="3">
                  <a:txBody>
                    <a:bodyPr/>
                    <a:lstStyle/>
                    <a:p>
                      <a:pPr marL="8890" algn="ctr">
                        <a:lnSpc>
                          <a:spcPts val="1405"/>
                        </a:lnSpc>
                      </a:pPr>
                      <a:r>
                        <a:rPr sz="1200" spc="-15" dirty="0">
                          <a:latin typeface="宋体" panose="02010600030101010101" pitchFamily="2" charset="-122"/>
                          <a:cs typeface="宋体" panose="02010600030101010101" pitchFamily="2" charset="-122"/>
                        </a:rPr>
                        <a:t>主要成效</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c hMerge="1">
                  <a:tcPr marL="0" marR="0" marT="0" marB="0"/>
                </a:tc>
                <a:tc hMerge="1">
                  <a:tcPr marL="0" marR="0" marT="0" marB="0"/>
                </a:tc>
                <a:tc gridSpan="7">
                  <a:txBody>
                    <a:bodyPr/>
                    <a:lstStyle/>
                    <a:p>
                      <a:pPr marL="71120">
                        <a:lnSpc>
                          <a:spcPts val="1405"/>
                        </a:lnSpc>
                      </a:pPr>
                      <a:r>
                        <a:rPr sz="1200" spc="-10" dirty="0">
                          <a:latin typeface="宋体" panose="02010600030101010101" pitchFamily="2" charset="-122"/>
                          <a:cs typeface="宋体" panose="02010600030101010101" pitchFamily="2" charset="-122"/>
                        </a:rPr>
                        <a:t>完善农村水利设施</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228600">
                <a:tc rowSpan="5">
                  <a:txBody>
                    <a:bodyPr/>
                    <a:lstStyle/>
                    <a:p>
                      <a:pPr>
                        <a:lnSpc>
                          <a:spcPct val="100000"/>
                        </a:lnSpc>
                      </a:pPr>
                      <a:endParaRPr sz="1200">
                        <a:latin typeface="Times New Roman" panose="02020603050405020304"/>
                        <a:cs typeface="Times New Roman" panose="02020603050405020304"/>
                      </a:endParaRPr>
                    </a:p>
                    <a:p>
                      <a:pPr>
                        <a:lnSpc>
                          <a:spcPct val="100000"/>
                        </a:lnSpc>
                        <a:spcBef>
                          <a:spcPts val="730"/>
                        </a:spcBef>
                      </a:pPr>
                      <a:endParaRPr sz="1200">
                        <a:latin typeface="Times New Roman" panose="02020603050405020304"/>
                        <a:cs typeface="Times New Roman" panose="02020603050405020304"/>
                      </a:endParaRPr>
                    </a:p>
                    <a:p>
                      <a:pPr marL="109220">
                        <a:lnSpc>
                          <a:spcPct val="100000"/>
                        </a:lnSpc>
                      </a:pPr>
                      <a:r>
                        <a:rPr sz="1200" spc="-10" dirty="0">
                          <a:latin typeface="宋体" panose="02010600030101010101" pitchFamily="2" charset="-122"/>
                          <a:cs typeface="宋体" panose="02010600030101010101" pitchFamily="2" charset="-122"/>
                        </a:rPr>
                        <a:t>项目资金(万元)</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L="261620">
                        <a:lnSpc>
                          <a:spcPts val="1405"/>
                        </a:lnSpc>
                      </a:pPr>
                      <a:r>
                        <a:rPr sz="1200" spc="-10" dirty="0">
                          <a:latin typeface="宋体" panose="02010600030101010101" pitchFamily="2" charset="-122"/>
                          <a:cs typeface="宋体" panose="02010600030101010101" pitchFamily="2" charset="-122"/>
                        </a:rPr>
                        <a:t>年初预算数</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10" dirty="0">
                          <a:latin typeface="宋体" panose="02010600030101010101" pitchFamily="2" charset="-122"/>
                          <a:cs typeface="宋体" panose="02010600030101010101" pitchFamily="2" charset="-122"/>
                        </a:rPr>
                        <a:t>全年预算数</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8890" algn="ctr">
                        <a:lnSpc>
                          <a:spcPts val="1405"/>
                        </a:lnSpc>
                      </a:pPr>
                      <a:r>
                        <a:rPr sz="1200" spc="-10" dirty="0">
                          <a:latin typeface="宋体" panose="02010600030101010101" pitchFamily="2" charset="-122"/>
                          <a:cs typeface="宋体" panose="02010600030101010101" pitchFamily="2" charset="-122"/>
                        </a:rPr>
                        <a:t>全年执行数</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25" dirty="0">
                          <a:latin typeface="宋体" panose="02010600030101010101" pitchFamily="2" charset="-122"/>
                          <a:cs typeface="宋体" panose="02010600030101010101" pitchFamily="2" charset="-122"/>
                        </a:rPr>
                        <a:t>分值</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ts val="1405"/>
                        </a:lnSpc>
                      </a:pPr>
                      <a:r>
                        <a:rPr sz="1200" dirty="0">
                          <a:latin typeface="宋体" panose="02010600030101010101" pitchFamily="2" charset="-122"/>
                          <a:cs typeface="宋体" panose="02010600030101010101" pitchFamily="2" charset="-122"/>
                        </a:rPr>
                        <a:t>执行率</a:t>
                      </a:r>
                      <a:r>
                        <a:rPr sz="1200" spc="-25" dirty="0">
                          <a:latin typeface="宋体" panose="02010600030101010101" pitchFamily="2" charset="-122"/>
                          <a:cs typeface="宋体" panose="02010600030101010101" pitchFamily="2" charset="-122"/>
                        </a:rPr>
                        <a:t>（%）</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5"/>
                        </a:lnSpc>
                      </a:pPr>
                      <a:r>
                        <a:rPr sz="1200" spc="-25" dirty="0">
                          <a:latin typeface="宋体" panose="02010600030101010101" pitchFamily="2" charset="-122"/>
                          <a:cs typeface="宋体" panose="02010600030101010101" pitchFamily="2" charset="-122"/>
                        </a:rPr>
                        <a:t>得分</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19075">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71120">
                        <a:lnSpc>
                          <a:spcPts val="1405"/>
                        </a:lnSpc>
                      </a:pPr>
                      <a:r>
                        <a:rPr sz="1200" spc="-10" dirty="0">
                          <a:latin typeface="宋体" panose="02010600030101010101" pitchFamily="2" charset="-122"/>
                          <a:cs typeface="宋体" panose="02010600030101010101" pitchFamily="2" charset="-122"/>
                        </a:rPr>
                        <a:t>年度资金总额</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5"/>
                        </a:lnSpc>
                      </a:pPr>
                      <a:r>
                        <a:rPr sz="1200" spc="-10" dirty="0">
                          <a:latin typeface="宋体" panose="02010600030101010101" pitchFamily="2" charset="-122"/>
                          <a:cs typeface="宋体" panose="02010600030101010101" pitchFamily="2" charset="-122"/>
                        </a:rPr>
                        <a:t>25.00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10" dirty="0">
                          <a:latin typeface="宋体" panose="02010600030101010101" pitchFamily="2" charset="-122"/>
                          <a:cs typeface="宋体" panose="02010600030101010101" pitchFamily="2" charset="-122"/>
                        </a:rPr>
                        <a:t>25.00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9525" algn="ctr">
                        <a:lnSpc>
                          <a:spcPts val="1405"/>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ts val="1405"/>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5"/>
                        </a:lnSpc>
                      </a:pPr>
                      <a:r>
                        <a:rPr sz="1200" spc="-50" dirty="0">
                          <a:latin typeface="宋体" panose="02010600030101010101" pitchFamily="2" charset="-122"/>
                          <a:cs typeface="宋体" panose="02010600030101010101" pitchFamily="2" charset="-122"/>
                        </a:rPr>
                        <a:t>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71120">
                        <a:lnSpc>
                          <a:spcPts val="1405"/>
                        </a:lnSpc>
                      </a:pPr>
                      <a:r>
                        <a:rPr sz="1200" spc="-10" dirty="0">
                          <a:latin typeface="宋体" panose="02010600030101010101" pitchFamily="2" charset="-122"/>
                          <a:cs typeface="宋体" panose="02010600030101010101" pitchFamily="2" charset="-122"/>
                        </a:rPr>
                        <a:t>其中：当年财政拨款</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5"/>
                        </a:lnSpc>
                      </a:pPr>
                      <a:r>
                        <a:rPr sz="1200" spc="-10" dirty="0">
                          <a:latin typeface="宋体" panose="02010600030101010101" pitchFamily="2" charset="-122"/>
                          <a:cs typeface="宋体" panose="02010600030101010101" pitchFamily="2" charset="-122"/>
                        </a:rPr>
                        <a:t>25.00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10" dirty="0">
                          <a:latin typeface="宋体" panose="02010600030101010101" pitchFamily="2" charset="-122"/>
                          <a:cs typeface="宋体" panose="02010600030101010101" pitchFamily="2" charset="-122"/>
                        </a:rPr>
                        <a:t>25.00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9525" algn="ctr">
                        <a:lnSpc>
                          <a:spcPts val="1405"/>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8890" algn="ctr">
                        <a:lnSpc>
                          <a:spcPts val="1310"/>
                        </a:lnSpc>
                      </a:pPr>
                      <a:r>
                        <a:rPr sz="1100" spc="-50" dirty="0">
                          <a:latin typeface="宋体" panose="02010600030101010101" pitchFamily="2" charset="-122"/>
                          <a:cs typeface="宋体" panose="02010600030101010101" pitchFamily="2" charset="-122"/>
                        </a:rPr>
                        <a:t>—</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ts val="1405"/>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71120">
                        <a:lnSpc>
                          <a:spcPts val="1400"/>
                        </a:lnSpc>
                      </a:pPr>
                      <a:r>
                        <a:rPr sz="1200" spc="-15" dirty="0">
                          <a:latin typeface="宋体" panose="02010600030101010101" pitchFamily="2" charset="-122"/>
                          <a:cs typeface="宋体" panose="02010600030101010101" pitchFamily="2" charset="-122"/>
                        </a:rPr>
                        <a:t>其他资金</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9525"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0"/>
                        </a:lnSpc>
                      </a:pPr>
                      <a:r>
                        <a:rPr sz="1200" spc="-50" dirty="0">
                          <a:latin typeface="宋体" panose="02010600030101010101" pitchFamily="2" charset="-122"/>
                          <a:cs typeface="宋体" panose="02010600030101010101" pitchFamily="2" charset="-122"/>
                        </a:rPr>
                        <a:t>—</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71120">
                        <a:lnSpc>
                          <a:spcPts val="1400"/>
                        </a:lnSpc>
                      </a:pPr>
                      <a:r>
                        <a:rPr sz="1200" spc="-10" dirty="0">
                          <a:latin typeface="宋体" panose="02010600030101010101" pitchFamily="2" charset="-122"/>
                          <a:cs typeface="宋体" panose="02010600030101010101" pitchFamily="2" charset="-122"/>
                        </a:rPr>
                        <a:t>上年结转资金</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9525"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0"/>
                        </a:lnSpc>
                      </a:pPr>
                      <a:r>
                        <a:rPr sz="1200" spc="-50" dirty="0">
                          <a:latin typeface="宋体" panose="02010600030101010101" pitchFamily="2" charset="-122"/>
                          <a:cs typeface="宋体" panose="02010600030101010101" pitchFamily="2" charset="-122"/>
                        </a:rPr>
                        <a:t>—</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rowSpan="2">
                  <a:txBody>
                    <a:bodyPr/>
                    <a:lstStyle/>
                    <a:p>
                      <a:pPr marL="185420">
                        <a:lnSpc>
                          <a:spcPct val="100000"/>
                        </a:lnSpc>
                        <a:spcBef>
                          <a:spcPts val="865"/>
                        </a:spcBef>
                      </a:pPr>
                      <a:r>
                        <a:rPr sz="1200" spc="-10" dirty="0">
                          <a:latin typeface="宋体" panose="02010600030101010101" pitchFamily="2" charset="-122"/>
                          <a:cs typeface="宋体" panose="02010600030101010101" pitchFamily="2" charset="-122"/>
                        </a:rPr>
                        <a:t>年度总体目标</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4">
                  <a:txBody>
                    <a:bodyPr/>
                    <a:lstStyle/>
                    <a:p>
                      <a:pPr algn="ctr">
                        <a:lnSpc>
                          <a:spcPts val="1405"/>
                        </a:lnSpc>
                      </a:pPr>
                      <a:r>
                        <a:rPr sz="1200" spc="-15" dirty="0">
                          <a:latin typeface="宋体" panose="02010600030101010101" pitchFamily="2" charset="-122"/>
                          <a:cs typeface="宋体" panose="02010600030101010101" pitchFamily="2" charset="-122"/>
                        </a:rPr>
                        <a:t>预期目标</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gridSpan="5">
                  <a:txBody>
                    <a:bodyPr/>
                    <a:lstStyle/>
                    <a:p>
                      <a:pPr marL="17780" algn="ctr">
                        <a:lnSpc>
                          <a:spcPts val="1405"/>
                        </a:lnSpc>
                      </a:pPr>
                      <a:r>
                        <a:rPr sz="1200" spc="-10" dirty="0">
                          <a:latin typeface="宋体" panose="02010600030101010101" pitchFamily="2" charset="-122"/>
                          <a:cs typeface="宋体" panose="02010600030101010101" pitchFamily="2" charset="-122"/>
                        </a:rPr>
                        <a:t>实际完成情况</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r>
              <a:tr h="228600">
                <a:tc vMerge="1">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4">
                  <a:txBody>
                    <a:bodyPr/>
                    <a:lstStyle/>
                    <a:p>
                      <a:pPr marL="71120">
                        <a:lnSpc>
                          <a:spcPts val="1405"/>
                        </a:lnSpc>
                      </a:pPr>
                      <a:r>
                        <a:rPr sz="1200" spc="-10" dirty="0">
                          <a:latin typeface="宋体" panose="02010600030101010101" pitchFamily="2" charset="-122"/>
                          <a:cs typeface="宋体" panose="02010600030101010101" pitchFamily="2" charset="-122"/>
                        </a:rPr>
                        <a:t>完善农村水利设施</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gridSpan="5">
                  <a:txBody>
                    <a:bodyPr/>
                    <a:lstStyle/>
                    <a:p>
                      <a:pPr marL="80645">
                        <a:lnSpc>
                          <a:spcPts val="1405"/>
                        </a:lnSpc>
                      </a:pPr>
                      <a:r>
                        <a:rPr sz="1200" spc="-10" dirty="0">
                          <a:latin typeface="宋体" panose="02010600030101010101" pitchFamily="2" charset="-122"/>
                          <a:cs typeface="宋体" panose="02010600030101010101" pitchFamily="2" charset="-122"/>
                        </a:rPr>
                        <a:t>完善农村水利设施</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r>
              <a:tr h="457200">
                <a:tc rowSpan="9">
                  <a:txBody>
                    <a:bodyPr/>
                    <a:lstStyle/>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spcBef>
                          <a:spcPts val="1335"/>
                        </a:spcBef>
                      </a:pPr>
                      <a:endParaRPr sz="1200">
                        <a:latin typeface="Times New Roman" panose="02020603050405020304"/>
                        <a:cs typeface="Times New Roman" panose="02020603050405020304"/>
                      </a:endParaRPr>
                    </a:p>
                    <a:p>
                      <a:pPr marL="537845">
                        <a:lnSpc>
                          <a:spcPct val="100000"/>
                        </a:lnSpc>
                      </a:pPr>
                      <a:r>
                        <a:rPr sz="1200" spc="-10" dirty="0">
                          <a:latin typeface="宋体" panose="02010600030101010101" pitchFamily="2" charset="-122"/>
                          <a:cs typeface="宋体" panose="02010600030101010101" pitchFamily="2" charset="-122"/>
                        </a:rPr>
                        <a:t>绩效 指标</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860"/>
                        </a:spcBef>
                      </a:pPr>
                      <a:r>
                        <a:rPr sz="1200" spc="-15" dirty="0">
                          <a:latin typeface="宋体" panose="02010600030101010101" pitchFamily="2" charset="-122"/>
                          <a:cs typeface="宋体" panose="02010600030101010101" pitchFamily="2" charset="-122"/>
                        </a:rPr>
                        <a:t>一级指标</a:t>
                      </a:r>
                      <a:endParaRPr sz="1200">
                        <a:latin typeface="宋体" panose="02010600030101010101" pitchFamily="2" charset="-122"/>
                        <a:cs typeface="宋体" panose="02010600030101010101" pitchFamily="2" charset="-122"/>
                      </a:endParaRPr>
                    </a:p>
                  </a:txBody>
                  <a:tcPr marL="0" marR="0" marT="1092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860"/>
                        </a:spcBef>
                      </a:pPr>
                      <a:r>
                        <a:rPr sz="1200" spc="-15" dirty="0">
                          <a:latin typeface="宋体" panose="02010600030101010101" pitchFamily="2" charset="-122"/>
                          <a:cs typeface="宋体" panose="02010600030101010101" pitchFamily="2" charset="-122"/>
                        </a:rPr>
                        <a:t>二级指标</a:t>
                      </a:r>
                      <a:endParaRPr sz="1200">
                        <a:latin typeface="宋体" panose="02010600030101010101" pitchFamily="2" charset="-122"/>
                        <a:cs typeface="宋体" panose="02010600030101010101" pitchFamily="2" charset="-122"/>
                      </a:endParaRPr>
                    </a:p>
                  </a:txBody>
                  <a:tcPr marL="0" marR="0" marT="1092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337820">
                        <a:lnSpc>
                          <a:spcPct val="100000"/>
                        </a:lnSpc>
                        <a:spcBef>
                          <a:spcPts val="860"/>
                        </a:spcBef>
                      </a:pPr>
                      <a:r>
                        <a:rPr sz="1200" spc="-15" dirty="0">
                          <a:latin typeface="宋体" panose="02010600030101010101" pitchFamily="2" charset="-122"/>
                          <a:cs typeface="宋体" panose="02010600030101010101" pitchFamily="2" charset="-122"/>
                        </a:rPr>
                        <a:t>三级指标</a:t>
                      </a:r>
                      <a:endParaRPr sz="1200">
                        <a:latin typeface="宋体" panose="02010600030101010101" pitchFamily="2" charset="-122"/>
                        <a:cs typeface="宋体" panose="02010600030101010101" pitchFamily="2" charset="-122"/>
                      </a:endParaRPr>
                    </a:p>
                  </a:txBody>
                  <a:tcPr marL="0" marR="0" marT="1092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ct val="100000"/>
                        </a:lnSpc>
                        <a:spcBef>
                          <a:spcPts val="860"/>
                        </a:spcBef>
                      </a:pPr>
                      <a:r>
                        <a:rPr sz="1200" spc="-10" dirty="0">
                          <a:latin typeface="宋体" panose="02010600030101010101" pitchFamily="2" charset="-122"/>
                          <a:cs typeface="宋体" panose="02010600030101010101" pitchFamily="2" charset="-122"/>
                        </a:rPr>
                        <a:t>年度指标值</a:t>
                      </a:r>
                      <a:endParaRPr sz="1200">
                        <a:latin typeface="宋体" panose="02010600030101010101" pitchFamily="2" charset="-122"/>
                        <a:cs typeface="宋体" panose="02010600030101010101" pitchFamily="2" charset="-122"/>
                      </a:endParaRPr>
                    </a:p>
                  </a:txBody>
                  <a:tcPr marL="0" marR="0" marT="1092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ct val="100000"/>
                        </a:lnSpc>
                        <a:spcBef>
                          <a:spcPts val="860"/>
                        </a:spcBef>
                      </a:pPr>
                      <a:r>
                        <a:rPr sz="1200" spc="-10" dirty="0">
                          <a:latin typeface="宋体" panose="02010600030101010101" pitchFamily="2" charset="-122"/>
                          <a:cs typeface="宋体" panose="02010600030101010101" pitchFamily="2" charset="-122"/>
                        </a:rPr>
                        <a:t>实际完成值</a:t>
                      </a:r>
                      <a:endParaRPr sz="1200">
                        <a:latin typeface="宋体" panose="02010600030101010101" pitchFamily="2" charset="-122"/>
                        <a:cs typeface="宋体" panose="02010600030101010101" pitchFamily="2" charset="-122"/>
                      </a:endParaRPr>
                    </a:p>
                  </a:txBody>
                  <a:tcPr marL="0" marR="0" marT="1092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860"/>
                        </a:spcBef>
                      </a:pPr>
                      <a:r>
                        <a:rPr sz="1200" spc="-15" dirty="0">
                          <a:latin typeface="宋体" panose="02010600030101010101" pitchFamily="2" charset="-122"/>
                          <a:cs typeface="宋体" panose="02010600030101010101" pitchFamily="2" charset="-122"/>
                        </a:rPr>
                        <a:t>指标分值</a:t>
                      </a:r>
                      <a:endParaRPr sz="1200">
                        <a:latin typeface="宋体" panose="02010600030101010101" pitchFamily="2" charset="-122"/>
                        <a:cs typeface="宋体" panose="02010600030101010101" pitchFamily="2" charset="-122"/>
                      </a:endParaRPr>
                    </a:p>
                  </a:txBody>
                  <a:tcPr marL="0" marR="0" marT="1092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860"/>
                        </a:spcBef>
                      </a:pPr>
                      <a:r>
                        <a:rPr sz="1200" spc="-15" dirty="0">
                          <a:latin typeface="宋体" panose="02010600030101010101" pitchFamily="2" charset="-122"/>
                          <a:cs typeface="宋体" panose="02010600030101010101" pitchFamily="2" charset="-122"/>
                        </a:rPr>
                        <a:t>自评得分</a:t>
                      </a:r>
                      <a:endParaRPr sz="1200">
                        <a:latin typeface="宋体" panose="02010600030101010101" pitchFamily="2" charset="-122"/>
                        <a:cs typeface="宋体" panose="02010600030101010101" pitchFamily="2" charset="-122"/>
                      </a:endParaRPr>
                    </a:p>
                  </a:txBody>
                  <a:tcPr marL="0" marR="0" marT="1092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0"/>
                        </a:lnSpc>
                      </a:pPr>
                      <a:r>
                        <a:rPr sz="1200" spc="-10" dirty="0">
                          <a:latin typeface="宋体" panose="02010600030101010101" pitchFamily="2" charset="-122"/>
                          <a:cs typeface="宋体" panose="02010600030101010101" pitchFamily="2" charset="-122"/>
                        </a:rPr>
                        <a:t>偏差原因分析及</a:t>
                      </a:r>
                      <a:endParaRPr sz="1200">
                        <a:latin typeface="宋体" panose="02010600030101010101" pitchFamily="2" charset="-122"/>
                        <a:cs typeface="宋体" panose="02010600030101010101" pitchFamily="2" charset="-122"/>
                      </a:endParaRPr>
                    </a:p>
                    <a:p>
                      <a:pPr algn="ctr">
                        <a:lnSpc>
                          <a:spcPct val="100000"/>
                        </a:lnSpc>
                        <a:spcBef>
                          <a:spcPts val="360"/>
                        </a:spcBef>
                      </a:pPr>
                      <a:r>
                        <a:rPr sz="1200" spc="-15" dirty="0">
                          <a:latin typeface="宋体" panose="02010600030101010101" pitchFamily="2" charset="-122"/>
                          <a:cs typeface="宋体" panose="02010600030101010101" pitchFamily="2" charset="-122"/>
                        </a:rPr>
                        <a:t>改进措施</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19075">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rowSpan="3">
                  <a:txBody>
                    <a:bodyPr/>
                    <a:lstStyle/>
                    <a:p>
                      <a:pPr>
                        <a:lnSpc>
                          <a:spcPct val="100000"/>
                        </a:lnSpc>
                        <a:spcBef>
                          <a:spcPts val="1195"/>
                        </a:spcBef>
                      </a:pPr>
                      <a:endParaRPr sz="1100">
                        <a:latin typeface="Times New Roman" panose="02020603050405020304"/>
                        <a:cs typeface="Times New Roman" panose="02020603050405020304"/>
                      </a:endParaRPr>
                    </a:p>
                    <a:p>
                      <a:pPr marL="652145">
                        <a:lnSpc>
                          <a:spcPct val="100000"/>
                        </a:lnSpc>
                        <a:spcBef>
                          <a:spcPts val="5"/>
                        </a:spcBef>
                      </a:pPr>
                      <a:r>
                        <a:rPr sz="1100" spc="-15" dirty="0">
                          <a:latin typeface="宋体" panose="02010600030101010101" pitchFamily="2" charset="-122"/>
                          <a:cs typeface="宋体" panose="02010600030101010101" pitchFamily="2" charset="-122"/>
                        </a:rPr>
                        <a:t>产出指标</a:t>
                      </a:r>
                      <a:endParaRPr sz="1100">
                        <a:latin typeface="宋体" panose="02010600030101010101" pitchFamily="2" charset="-122"/>
                        <a:cs typeface="宋体" panose="02010600030101010101" pitchFamily="2" charset="-122"/>
                      </a:endParaRPr>
                    </a:p>
                  </a:txBody>
                  <a:tcPr marL="0" marR="0" marT="15176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05"/>
                        </a:lnSpc>
                      </a:pPr>
                      <a:r>
                        <a:rPr sz="1100" spc="-15" dirty="0">
                          <a:latin typeface="宋体" panose="02010600030101010101" pitchFamily="2" charset="-122"/>
                          <a:cs typeface="宋体" panose="02010600030101010101" pitchFamily="2" charset="-122"/>
                        </a:rPr>
                        <a:t>数量指标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05"/>
                        </a:lnSpc>
                      </a:pPr>
                      <a:r>
                        <a:rPr sz="1100" spc="-15" dirty="0">
                          <a:latin typeface="宋体" panose="02010600030101010101" pitchFamily="2" charset="-122"/>
                          <a:cs typeface="宋体" panose="02010600030101010101" pitchFamily="2" charset="-122"/>
                        </a:rPr>
                        <a:t>项目个数</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ts val="1400"/>
                        </a:lnSpc>
                      </a:pPr>
                      <a:r>
                        <a:rPr sz="1200" dirty="0">
                          <a:latin typeface="宋体" panose="02010600030101010101" pitchFamily="2" charset="-122"/>
                          <a:cs typeface="宋体" panose="02010600030101010101" pitchFamily="2" charset="-122"/>
                        </a:rPr>
                        <a:t>≥2</a:t>
                      </a:r>
                      <a:r>
                        <a:rPr sz="1200" spc="-175" dirty="0">
                          <a:latin typeface="宋体" panose="02010600030101010101" pitchFamily="2" charset="-122"/>
                          <a:cs typeface="宋体" panose="02010600030101010101" pitchFamily="2" charset="-122"/>
                        </a:rPr>
                        <a:t> 个</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ts val="1400"/>
                        </a:lnSpc>
                      </a:pPr>
                      <a:r>
                        <a:rPr sz="1200" spc="-50" dirty="0">
                          <a:latin typeface="宋体" panose="02010600030101010101" pitchFamily="2" charset="-122"/>
                          <a:cs typeface="宋体" panose="02010600030101010101" pitchFamily="2" charset="-122"/>
                        </a:rPr>
                        <a:t>2</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ts val="1400"/>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400"/>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vMerge="1">
                  <a:tcPr marL="0" marR="0" marT="15176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5" dirty="0">
                          <a:latin typeface="宋体" panose="02010600030101010101" pitchFamily="2" charset="-122"/>
                          <a:cs typeface="宋体" panose="02010600030101010101" pitchFamily="2" charset="-122"/>
                        </a:rPr>
                        <a:t>质量指标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0" dirty="0">
                          <a:latin typeface="宋体" panose="02010600030101010101" pitchFamily="2" charset="-122"/>
                          <a:cs typeface="宋体" panose="02010600030101010101" pitchFamily="2" charset="-122"/>
                        </a:rPr>
                        <a:t>项目验收合格率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ts val="1405"/>
                        </a:lnSpc>
                      </a:pPr>
                      <a:r>
                        <a:rPr sz="1200" spc="-10" dirty="0">
                          <a:latin typeface="宋体" panose="02010600030101010101" pitchFamily="2" charset="-122"/>
                          <a:cs typeface="宋体" panose="02010600030101010101" pitchFamily="2" charset="-122"/>
                        </a:rPr>
                        <a:t>≥100%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ts val="1405"/>
                        </a:lnSpc>
                      </a:pPr>
                      <a:r>
                        <a:rPr sz="1200" spc="-25" dirty="0">
                          <a:latin typeface="宋体" panose="02010600030101010101" pitchFamily="2" charset="-122"/>
                          <a:cs typeface="宋体" panose="02010600030101010101" pitchFamily="2" charset="-122"/>
                        </a:rPr>
                        <a:t>100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ts val="1405"/>
                        </a:lnSpc>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405"/>
                        </a:lnSpc>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4191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vMerge="1">
                  <a:tcPr marL="0" marR="0" marT="15176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40"/>
                        </a:spcBef>
                      </a:pPr>
                      <a:r>
                        <a:rPr sz="1100" spc="-15" dirty="0">
                          <a:latin typeface="宋体" panose="02010600030101010101" pitchFamily="2" charset="-122"/>
                          <a:cs typeface="宋体" panose="02010600030101010101" pitchFamily="2" charset="-122"/>
                        </a:rPr>
                        <a:t>时效指标</a:t>
                      </a:r>
                      <a:endParaRPr sz="1100">
                        <a:latin typeface="宋体" panose="02010600030101010101" pitchFamily="2" charset="-122"/>
                        <a:cs typeface="宋体" panose="02010600030101010101" pitchFamily="2" charset="-122"/>
                      </a:endParaRPr>
                    </a:p>
                  </a:txBody>
                  <a:tcPr marL="0" marR="0" marT="939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235"/>
                        </a:lnSpc>
                      </a:pPr>
                      <a:r>
                        <a:rPr sz="1100" spc="-10" dirty="0">
                          <a:latin typeface="宋体" panose="02010600030101010101" pitchFamily="2" charset="-122"/>
                          <a:cs typeface="宋体" panose="02010600030101010101" pitchFamily="2" charset="-122"/>
                        </a:rPr>
                        <a:t>工程项目开工及时</a:t>
                      </a:r>
                      <a:endParaRPr sz="1100">
                        <a:latin typeface="宋体" panose="02010600030101010101" pitchFamily="2" charset="-122"/>
                        <a:cs typeface="宋体" panose="02010600030101010101" pitchFamily="2" charset="-122"/>
                      </a:endParaRPr>
                    </a:p>
                    <a:p>
                      <a:pPr marR="53975" algn="r">
                        <a:lnSpc>
                          <a:spcPct val="100000"/>
                        </a:lnSpc>
                        <a:spcBef>
                          <a:spcPts val="330"/>
                        </a:spcBef>
                      </a:pPr>
                      <a:r>
                        <a:rPr sz="1100" spc="-50" dirty="0">
                          <a:latin typeface="宋体" panose="02010600030101010101" pitchFamily="2" charset="-122"/>
                          <a:cs typeface="宋体" panose="02010600030101010101" pitchFamily="2" charset="-122"/>
                        </a:rPr>
                        <a:t>性</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ct val="100000"/>
                        </a:lnSpc>
                        <a:spcBef>
                          <a:spcPts val="715"/>
                        </a:spcBef>
                      </a:pPr>
                      <a:r>
                        <a:rPr sz="1200" dirty="0">
                          <a:latin typeface="宋体" panose="02010600030101010101" pitchFamily="2" charset="-122"/>
                          <a:cs typeface="宋体" panose="02010600030101010101" pitchFamily="2" charset="-122"/>
                        </a:rPr>
                        <a:t>=0</a:t>
                      </a:r>
                      <a:r>
                        <a:rPr sz="1200" spc="-175" dirty="0">
                          <a:latin typeface="宋体" panose="02010600030101010101" pitchFamily="2" charset="-122"/>
                          <a:cs typeface="宋体" panose="02010600030101010101" pitchFamily="2" charset="-122"/>
                        </a:rPr>
                        <a:t> 月</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ct val="100000"/>
                        </a:lnSpc>
                        <a:spcBef>
                          <a:spcPts val="715"/>
                        </a:spcBef>
                      </a:pPr>
                      <a:r>
                        <a:rPr sz="1200" spc="-50" dirty="0">
                          <a:latin typeface="宋体" panose="02010600030101010101" pitchFamily="2" charset="-122"/>
                          <a:cs typeface="宋体" panose="02010600030101010101" pitchFamily="2" charset="-122"/>
                        </a:rPr>
                        <a:t>0</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715"/>
                        </a:spcBef>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15"/>
                        </a:spcBef>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5" dirty="0">
                          <a:latin typeface="宋体" panose="02010600030101010101" pitchFamily="2" charset="-122"/>
                          <a:cs typeface="宋体" panose="02010600030101010101" pitchFamily="2" charset="-122"/>
                        </a:rPr>
                        <a:t>成本指标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0" dirty="0">
                          <a:latin typeface="宋体" panose="02010600030101010101" pitchFamily="2" charset="-122"/>
                          <a:cs typeface="宋体" panose="02010600030101010101" pitchFamily="2" charset="-122"/>
                        </a:rPr>
                        <a:t>经济成本指标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0" dirty="0">
                          <a:latin typeface="宋体" panose="02010600030101010101" pitchFamily="2" charset="-122"/>
                          <a:cs typeface="宋体" panose="02010600030101010101" pitchFamily="2" charset="-122"/>
                        </a:rPr>
                        <a:t>财政补助投入额</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ts val="1405"/>
                        </a:lnSpc>
                      </a:pPr>
                      <a:r>
                        <a:rPr sz="1200" dirty="0">
                          <a:latin typeface="宋体" panose="02010600030101010101" pitchFamily="2" charset="-122"/>
                          <a:cs typeface="宋体" panose="02010600030101010101" pitchFamily="2" charset="-122"/>
                        </a:rPr>
                        <a:t>≤30</a:t>
                      </a:r>
                      <a:r>
                        <a:rPr sz="1200" spc="-120" dirty="0">
                          <a:latin typeface="宋体" panose="02010600030101010101" pitchFamily="2" charset="-122"/>
                          <a:cs typeface="宋体" panose="02010600030101010101" pitchFamily="2" charset="-122"/>
                        </a:rPr>
                        <a:t> 万元</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ts val="1405"/>
                        </a:lnSpc>
                      </a:pPr>
                      <a:r>
                        <a:rPr sz="1200" spc="-25" dirty="0">
                          <a:latin typeface="宋体" panose="02010600030101010101" pitchFamily="2" charset="-122"/>
                          <a:cs typeface="宋体" panose="02010600030101010101" pitchFamily="2" charset="-122"/>
                        </a:rPr>
                        <a:t>30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ts val="1405"/>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405"/>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rowSpan="3">
                  <a:txBody>
                    <a:bodyPr/>
                    <a:lstStyle/>
                    <a:p>
                      <a:pPr>
                        <a:lnSpc>
                          <a:spcPct val="100000"/>
                        </a:lnSpc>
                      </a:pPr>
                      <a:endParaRPr sz="1100">
                        <a:latin typeface="Times New Roman" panose="02020603050405020304"/>
                        <a:cs typeface="Times New Roman" panose="02020603050405020304"/>
                      </a:endParaRPr>
                    </a:p>
                    <a:p>
                      <a:pPr>
                        <a:lnSpc>
                          <a:spcPct val="100000"/>
                        </a:lnSpc>
                        <a:spcBef>
                          <a:spcPts val="755"/>
                        </a:spcBef>
                      </a:pPr>
                      <a:endParaRPr sz="1100">
                        <a:latin typeface="Times New Roman" panose="02020603050405020304"/>
                        <a:cs typeface="Times New Roman" panose="02020603050405020304"/>
                      </a:endParaRPr>
                    </a:p>
                    <a:p>
                      <a:pPr marL="652145">
                        <a:lnSpc>
                          <a:spcPct val="100000"/>
                        </a:lnSpc>
                        <a:spcBef>
                          <a:spcPts val="5"/>
                        </a:spcBef>
                      </a:pPr>
                      <a:r>
                        <a:rPr sz="1100" spc="-15" dirty="0">
                          <a:latin typeface="宋体" panose="02010600030101010101" pitchFamily="2" charset="-122"/>
                          <a:cs typeface="宋体" panose="02010600030101010101" pitchFamily="2" charset="-122"/>
                        </a:rPr>
                        <a:t>效益指标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05"/>
                        </a:lnSpc>
                      </a:pPr>
                      <a:r>
                        <a:rPr sz="1100" spc="-10" dirty="0">
                          <a:latin typeface="宋体" panose="02010600030101010101" pitchFamily="2" charset="-122"/>
                          <a:cs typeface="宋体" panose="02010600030101010101" pitchFamily="2" charset="-122"/>
                        </a:rPr>
                        <a:t>经济效益指标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05"/>
                        </a:lnSpc>
                      </a:pPr>
                      <a:r>
                        <a:rPr sz="1100" spc="-10" dirty="0">
                          <a:latin typeface="宋体" panose="02010600030101010101" pitchFamily="2" charset="-122"/>
                          <a:cs typeface="宋体" panose="02010600030101010101" pitchFamily="2" charset="-122"/>
                        </a:rPr>
                        <a:t>促进经济发展</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ts val="1400"/>
                        </a:lnSpc>
                      </a:pPr>
                      <a:r>
                        <a:rPr sz="1200" spc="-10" dirty="0">
                          <a:latin typeface="宋体" panose="02010600030101010101" pitchFamily="2" charset="-122"/>
                          <a:cs typeface="宋体" panose="02010600030101010101" pitchFamily="2" charset="-122"/>
                        </a:rPr>
                        <a:t>=/有所促进</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ts val="1400"/>
                        </a:lnSpc>
                      </a:pPr>
                      <a:r>
                        <a:rPr sz="1200" spc="-15" dirty="0">
                          <a:latin typeface="宋体" panose="02010600030101010101" pitchFamily="2" charset="-122"/>
                          <a:cs typeface="宋体" panose="02010600030101010101" pitchFamily="2" charset="-122"/>
                        </a:rPr>
                        <a:t>有所促进</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ts val="1400"/>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400"/>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410209">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40"/>
                        </a:spcBef>
                      </a:pPr>
                      <a:r>
                        <a:rPr sz="1100" spc="-10" dirty="0">
                          <a:latin typeface="宋体" panose="02010600030101010101" pitchFamily="2" charset="-122"/>
                          <a:cs typeface="宋体" panose="02010600030101010101" pitchFamily="2" charset="-122"/>
                        </a:rPr>
                        <a:t>社会效益指标</a:t>
                      </a:r>
                      <a:endParaRPr sz="1100">
                        <a:latin typeface="宋体" panose="02010600030101010101" pitchFamily="2" charset="-122"/>
                        <a:cs typeface="宋体" panose="02010600030101010101" pitchFamily="2" charset="-122"/>
                      </a:endParaRPr>
                    </a:p>
                  </a:txBody>
                  <a:tcPr marL="0" marR="0" marT="939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235"/>
                        </a:lnSpc>
                      </a:pPr>
                      <a:r>
                        <a:rPr sz="1100" spc="-10" dirty="0">
                          <a:latin typeface="宋体" panose="02010600030101010101" pitchFamily="2" charset="-122"/>
                          <a:cs typeface="宋体" panose="02010600030101010101" pitchFamily="2" charset="-122"/>
                        </a:rPr>
                        <a:t>提升地区乡村治理</a:t>
                      </a:r>
                      <a:endParaRPr sz="1100">
                        <a:latin typeface="宋体" panose="02010600030101010101" pitchFamily="2" charset="-122"/>
                        <a:cs typeface="宋体" panose="02010600030101010101" pitchFamily="2" charset="-122"/>
                      </a:endParaRPr>
                    </a:p>
                    <a:p>
                      <a:pPr marR="54610" algn="r">
                        <a:lnSpc>
                          <a:spcPct val="100000"/>
                        </a:lnSpc>
                        <a:spcBef>
                          <a:spcPts val="330"/>
                        </a:spcBef>
                      </a:pPr>
                      <a:r>
                        <a:rPr sz="1100" spc="-25" dirty="0">
                          <a:latin typeface="宋体" panose="02010600030101010101" pitchFamily="2" charset="-122"/>
                          <a:cs typeface="宋体" panose="02010600030101010101" pitchFamily="2" charset="-122"/>
                        </a:rPr>
                        <a:t>能力</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1215390">
                        <a:lnSpc>
                          <a:spcPct val="100000"/>
                        </a:lnSpc>
                        <a:spcBef>
                          <a:spcPts val="715"/>
                        </a:spcBef>
                      </a:pPr>
                      <a:r>
                        <a:rPr sz="1200" spc="-10" dirty="0">
                          <a:latin typeface="宋体" panose="02010600030101010101" pitchFamily="2" charset="-122"/>
                          <a:cs typeface="宋体" panose="02010600030101010101" pitchFamily="2" charset="-122"/>
                        </a:rPr>
                        <a:t>=有所提升有所提升</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ct val="100000"/>
                        </a:lnSpc>
                        <a:spcBef>
                          <a:spcPts val="715"/>
                        </a:spcBef>
                      </a:pPr>
                      <a:r>
                        <a:rPr sz="1200" spc="-15" dirty="0">
                          <a:latin typeface="宋体" panose="02010600030101010101" pitchFamily="2" charset="-122"/>
                          <a:cs typeface="宋体" panose="02010600030101010101" pitchFamily="2" charset="-122"/>
                        </a:rPr>
                        <a:t>有所提升</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715"/>
                        </a:spcBef>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15"/>
                        </a:spcBef>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4191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35"/>
                        </a:spcBef>
                      </a:pPr>
                      <a:r>
                        <a:rPr sz="1100" spc="-10" dirty="0">
                          <a:latin typeface="宋体" panose="02010600030101010101" pitchFamily="2" charset="-122"/>
                          <a:cs typeface="宋体" panose="02010600030101010101" pitchFamily="2" charset="-122"/>
                        </a:rPr>
                        <a:t>生态效益指标</a:t>
                      </a:r>
                      <a:endParaRPr sz="1100">
                        <a:latin typeface="宋体" panose="02010600030101010101" pitchFamily="2" charset="-122"/>
                        <a:cs typeface="宋体" panose="02010600030101010101" pitchFamily="2" charset="-122"/>
                      </a:endParaRPr>
                    </a:p>
                  </a:txBody>
                  <a:tcPr marL="0" marR="0" marT="933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235"/>
                        </a:lnSpc>
                      </a:pPr>
                      <a:r>
                        <a:rPr sz="1100" spc="-10" dirty="0">
                          <a:latin typeface="宋体" panose="02010600030101010101" pitchFamily="2" charset="-122"/>
                          <a:cs typeface="宋体" panose="02010600030101010101" pitchFamily="2" charset="-122"/>
                        </a:rPr>
                        <a:t>改善农村人居环境</a:t>
                      </a:r>
                      <a:endParaRPr sz="1100">
                        <a:latin typeface="宋体" panose="02010600030101010101" pitchFamily="2" charset="-122"/>
                        <a:cs typeface="宋体" panose="02010600030101010101" pitchFamily="2" charset="-122"/>
                      </a:endParaRPr>
                    </a:p>
                    <a:p>
                      <a:pPr marR="54610" algn="r">
                        <a:lnSpc>
                          <a:spcPct val="100000"/>
                        </a:lnSpc>
                        <a:spcBef>
                          <a:spcPts val="330"/>
                        </a:spcBef>
                      </a:pPr>
                      <a:r>
                        <a:rPr sz="1100" spc="-25" dirty="0">
                          <a:latin typeface="宋体" panose="02010600030101010101" pitchFamily="2" charset="-122"/>
                          <a:cs typeface="宋体" panose="02010600030101010101" pitchFamily="2" charset="-122"/>
                        </a:rPr>
                        <a:t>情况</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1215390">
                        <a:lnSpc>
                          <a:spcPct val="100000"/>
                        </a:lnSpc>
                        <a:spcBef>
                          <a:spcPts val="710"/>
                        </a:spcBef>
                      </a:pPr>
                      <a:r>
                        <a:rPr sz="1200" spc="-10" dirty="0">
                          <a:latin typeface="宋体" panose="02010600030101010101" pitchFamily="2" charset="-122"/>
                          <a:cs typeface="宋体" panose="02010600030101010101" pitchFamily="2" charset="-122"/>
                        </a:rPr>
                        <a:t>=有所改善有所改善</a:t>
                      </a:r>
                      <a:endParaRPr sz="1200">
                        <a:latin typeface="宋体" panose="02010600030101010101" pitchFamily="2" charset="-122"/>
                        <a:cs typeface="宋体" panose="02010600030101010101" pitchFamily="2" charset="-122"/>
                      </a:endParaRPr>
                    </a:p>
                  </a:txBody>
                  <a:tcPr marL="0" marR="0" marT="901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ct val="100000"/>
                        </a:lnSpc>
                        <a:spcBef>
                          <a:spcPts val="710"/>
                        </a:spcBef>
                      </a:pPr>
                      <a:r>
                        <a:rPr sz="1200" spc="-15" dirty="0">
                          <a:latin typeface="宋体" panose="02010600030101010101" pitchFamily="2" charset="-122"/>
                          <a:cs typeface="宋体" panose="02010600030101010101" pitchFamily="2" charset="-122"/>
                        </a:rPr>
                        <a:t>有所改善</a:t>
                      </a:r>
                      <a:endParaRPr sz="1200">
                        <a:latin typeface="宋体" panose="02010600030101010101" pitchFamily="2" charset="-122"/>
                        <a:cs typeface="宋体" panose="02010600030101010101" pitchFamily="2" charset="-122"/>
                      </a:endParaRPr>
                    </a:p>
                  </a:txBody>
                  <a:tcPr marL="0" marR="0" marT="901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710"/>
                        </a:spcBef>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901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10"/>
                        </a:spcBef>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901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4191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35"/>
                        </a:spcBef>
                      </a:pPr>
                      <a:r>
                        <a:rPr sz="1100" spc="-10" dirty="0">
                          <a:latin typeface="宋体" panose="02010600030101010101" pitchFamily="2" charset="-122"/>
                          <a:cs typeface="宋体" panose="02010600030101010101" pitchFamily="2" charset="-122"/>
                        </a:rPr>
                        <a:t>满意度指标</a:t>
                      </a:r>
                      <a:endParaRPr sz="1100">
                        <a:latin typeface="宋体" panose="02010600030101010101" pitchFamily="2" charset="-122"/>
                        <a:cs typeface="宋体" panose="02010600030101010101" pitchFamily="2" charset="-122"/>
                      </a:endParaRPr>
                    </a:p>
                  </a:txBody>
                  <a:tcPr marL="0" marR="0" marT="933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5245" algn="r">
                        <a:lnSpc>
                          <a:spcPts val="1230"/>
                        </a:lnSpc>
                      </a:pPr>
                      <a:r>
                        <a:rPr sz="1100" spc="-10" dirty="0">
                          <a:latin typeface="宋体" panose="02010600030101010101" pitchFamily="2" charset="-122"/>
                          <a:cs typeface="宋体" panose="02010600030101010101" pitchFamily="2" charset="-122"/>
                        </a:rPr>
                        <a:t>服务对象满意度指</a:t>
                      </a:r>
                      <a:endParaRPr sz="1100">
                        <a:latin typeface="宋体" panose="02010600030101010101" pitchFamily="2" charset="-122"/>
                        <a:cs typeface="宋体" panose="02010600030101010101" pitchFamily="2" charset="-122"/>
                      </a:endParaRPr>
                    </a:p>
                    <a:p>
                      <a:pPr marR="53975" algn="r">
                        <a:lnSpc>
                          <a:spcPct val="100000"/>
                        </a:lnSpc>
                        <a:spcBef>
                          <a:spcPts val="330"/>
                        </a:spcBef>
                      </a:pPr>
                      <a:r>
                        <a:rPr sz="1100" spc="-50" dirty="0">
                          <a:latin typeface="宋体" panose="02010600030101010101" pitchFamily="2" charset="-122"/>
                          <a:cs typeface="宋体" panose="02010600030101010101" pitchFamily="2" charset="-122"/>
                        </a:rPr>
                        <a:t>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35"/>
                        </a:spcBef>
                      </a:pPr>
                      <a:r>
                        <a:rPr sz="1100" spc="-10" dirty="0">
                          <a:latin typeface="宋体" panose="02010600030101010101" pitchFamily="2" charset="-122"/>
                          <a:cs typeface="宋体" panose="02010600030101010101" pitchFamily="2" charset="-122"/>
                        </a:rPr>
                        <a:t>项目区农民满意度</a:t>
                      </a:r>
                      <a:endParaRPr sz="1100">
                        <a:latin typeface="宋体" panose="02010600030101010101" pitchFamily="2" charset="-122"/>
                        <a:cs typeface="宋体" panose="02010600030101010101" pitchFamily="2" charset="-122"/>
                      </a:endParaRPr>
                    </a:p>
                  </a:txBody>
                  <a:tcPr marL="0" marR="0" marT="933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ct val="100000"/>
                        </a:lnSpc>
                        <a:spcBef>
                          <a:spcPts val="710"/>
                        </a:spcBef>
                      </a:pPr>
                      <a:r>
                        <a:rPr sz="1200" spc="-20" dirty="0">
                          <a:latin typeface="宋体" panose="02010600030101010101" pitchFamily="2" charset="-122"/>
                          <a:cs typeface="宋体" panose="02010600030101010101" pitchFamily="2" charset="-122"/>
                        </a:rPr>
                        <a:t>≥90%</a:t>
                      </a:r>
                      <a:endParaRPr sz="1200">
                        <a:latin typeface="宋体" panose="02010600030101010101" pitchFamily="2" charset="-122"/>
                        <a:cs typeface="宋体" panose="02010600030101010101" pitchFamily="2" charset="-122"/>
                      </a:endParaRPr>
                    </a:p>
                  </a:txBody>
                  <a:tcPr marL="0" marR="0" marT="901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ct val="100000"/>
                        </a:lnSpc>
                        <a:spcBef>
                          <a:spcPts val="710"/>
                        </a:spcBef>
                      </a:pPr>
                      <a:r>
                        <a:rPr sz="1200" spc="-25" dirty="0">
                          <a:latin typeface="宋体" panose="02010600030101010101" pitchFamily="2" charset="-122"/>
                          <a:cs typeface="宋体" panose="02010600030101010101" pitchFamily="2" charset="-122"/>
                        </a:rPr>
                        <a:t>90</a:t>
                      </a:r>
                      <a:endParaRPr sz="1200">
                        <a:latin typeface="宋体" panose="02010600030101010101" pitchFamily="2" charset="-122"/>
                        <a:cs typeface="宋体" panose="02010600030101010101" pitchFamily="2" charset="-122"/>
                      </a:endParaRPr>
                    </a:p>
                  </a:txBody>
                  <a:tcPr marL="0" marR="0" marT="901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710"/>
                        </a:spcBef>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901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10"/>
                        </a:spcBef>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901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gridSpan="7">
                  <a:txBody>
                    <a:bodyPr/>
                    <a:lstStyle/>
                    <a:p>
                      <a:pPr algn="ctr">
                        <a:lnSpc>
                          <a:spcPts val="1400"/>
                        </a:lnSpc>
                      </a:pPr>
                      <a:r>
                        <a:rPr sz="1200" dirty="0">
                          <a:latin typeface="宋体" panose="02010600030101010101" pitchFamily="2" charset="-122"/>
                          <a:cs typeface="宋体" panose="02010600030101010101" pitchFamily="2" charset="-122"/>
                        </a:rPr>
                        <a:t>总分值、评价总分 </a:t>
                      </a:r>
                      <a:r>
                        <a:rPr sz="1200" spc="-25" dirty="0">
                          <a:latin typeface="宋体" panose="02010600030101010101" pitchFamily="2" charset="-122"/>
                          <a:cs typeface="宋体" panose="02010600030101010101" pitchFamily="2" charset="-122"/>
                        </a:rPr>
                        <a:t>(S)</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gridSpan="3">
                  <a:txBody>
                    <a:bodyPr/>
                    <a:lstStyle/>
                    <a:p>
                      <a:pPr marL="8890" algn="ctr">
                        <a:lnSpc>
                          <a:spcPts val="1400"/>
                        </a:lnSpc>
                      </a:pPr>
                      <a:r>
                        <a:rPr sz="1200" spc="-25" dirty="0">
                          <a:latin typeface="宋体" panose="02010600030101010101" pitchFamily="2" charset="-122"/>
                          <a:cs typeface="宋体" panose="02010600030101010101" pitchFamily="2" charset="-122"/>
                        </a:rPr>
                        <a:t>90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r>
              <a:tr h="228600">
                <a:tc gridSpan="2">
                  <a:txBody>
                    <a:bodyPr/>
                    <a:lstStyle/>
                    <a:p>
                      <a:pPr marL="8890" algn="ctr">
                        <a:lnSpc>
                          <a:spcPts val="1400"/>
                        </a:lnSpc>
                      </a:pPr>
                      <a:r>
                        <a:rPr sz="1200" spc="-15" dirty="0">
                          <a:latin typeface="宋体" panose="02010600030101010101" pitchFamily="2" charset="-122"/>
                          <a:cs typeface="宋体" panose="02010600030101010101" pitchFamily="2" charset="-122"/>
                        </a:rPr>
                        <a:t>评价等级</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8">
                  <a:txBody>
                    <a:bodyPr/>
                    <a:lstStyle/>
                    <a:p>
                      <a:pPr marL="18415" algn="ctr">
                        <a:lnSpc>
                          <a:spcPts val="1400"/>
                        </a:lnSpc>
                      </a:pPr>
                      <a:r>
                        <a:rPr sz="1200" dirty="0">
                          <a:latin typeface="宋体" panose="02010600030101010101" pitchFamily="2" charset="-122"/>
                          <a:cs typeface="宋体" panose="02010600030101010101" pitchFamily="2" charset="-122"/>
                        </a:rPr>
                        <a:t>优</a:t>
                      </a:r>
                      <a:r>
                        <a:rPr sz="1200" spc="-10" dirty="0">
                          <a:latin typeface="宋体" panose="02010600030101010101" pitchFamily="2" charset="-122"/>
                          <a:cs typeface="宋体" panose="02010600030101010101" pitchFamily="2" charset="-122"/>
                        </a:rPr>
                        <a:t>（S≧90）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400050">
                <a:tc gridSpan="2">
                  <a:txBody>
                    <a:bodyPr/>
                    <a:lstStyle/>
                    <a:p>
                      <a:pPr marR="44450" algn="r">
                        <a:lnSpc>
                          <a:spcPts val="1235"/>
                        </a:lnSpc>
                      </a:pPr>
                      <a:r>
                        <a:rPr sz="1100" dirty="0">
                          <a:latin typeface="宋体" panose="02010600030101010101" pitchFamily="2" charset="-122"/>
                          <a:cs typeface="宋体" panose="02010600030101010101" pitchFamily="2" charset="-122"/>
                        </a:rPr>
                        <a:t>问题与建议（</a:t>
                      </a:r>
                      <a:r>
                        <a:rPr sz="1100" spc="-25" dirty="0">
                          <a:latin typeface="宋体" panose="02010600030101010101" pitchFamily="2" charset="-122"/>
                          <a:cs typeface="宋体" panose="02010600030101010101" pitchFamily="2" charset="-122"/>
                        </a:rPr>
                        <a:t>每条问题和建议不少于 30</a:t>
                      </a:r>
                      <a:endParaRPr sz="1100">
                        <a:latin typeface="宋体" panose="02010600030101010101" pitchFamily="2" charset="-122"/>
                        <a:cs typeface="宋体" panose="02010600030101010101" pitchFamily="2" charset="-122"/>
                      </a:endParaRPr>
                    </a:p>
                    <a:p>
                      <a:pPr marR="54610" algn="r">
                        <a:lnSpc>
                          <a:spcPct val="100000"/>
                        </a:lnSpc>
                        <a:spcBef>
                          <a:spcPts val="330"/>
                        </a:spcBef>
                      </a:pPr>
                      <a:r>
                        <a:rPr sz="1100" dirty="0">
                          <a:latin typeface="宋体" panose="02010600030101010101" pitchFamily="2" charset="-122"/>
                          <a:cs typeface="宋体" panose="02010600030101010101" pitchFamily="2" charset="-122"/>
                        </a:rPr>
                        <a:t>个字</a:t>
                      </a:r>
                      <a:r>
                        <a:rPr sz="1100" spc="-50" dirty="0">
                          <a:latin typeface="宋体" panose="02010600030101010101" pitchFamily="2" charset="-122"/>
                          <a:cs typeface="宋体" panose="02010600030101010101" pitchFamily="2" charset="-122"/>
                        </a:rPr>
                        <a:t>）</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2">
                  <a:txBody>
                    <a:bodyPr/>
                    <a:lstStyle/>
                    <a:p>
                      <a:pPr marL="18415" algn="ctr">
                        <a:lnSpc>
                          <a:spcPct val="100000"/>
                        </a:lnSpc>
                        <a:spcBef>
                          <a:spcPts val="740"/>
                        </a:spcBef>
                      </a:pPr>
                      <a:r>
                        <a:rPr sz="1100" spc="-15" dirty="0">
                          <a:latin typeface="宋体" panose="02010600030101010101" pitchFamily="2" charset="-122"/>
                          <a:cs typeface="宋体" panose="02010600030101010101" pitchFamily="2" charset="-122"/>
                        </a:rPr>
                        <a:t>问题类型</a:t>
                      </a:r>
                      <a:endParaRPr sz="1100">
                        <a:latin typeface="宋体" panose="02010600030101010101" pitchFamily="2" charset="-122"/>
                        <a:cs typeface="宋体" panose="02010600030101010101" pitchFamily="2" charset="-122"/>
                      </a:endParaRPr>
                    </a:p>
                  </a:txBody>
                  <a:tcPr marL="0" marR="0" marT="939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3">
                  <a:txBody>
                    <a:bodyPr/>
                    <a:lstStyle/>
                    <a:p>
                      <a:pPr marL="8890" algn="ctr">
                        <a:lnSpc>
                          <a:spcPct val="100000"/>
                        </a:lnSpc>
                        <a:spcBef>
                          <a:spcPts val="740"/>
                        </a:spcBef>
                      </a:pPr>
                      <a:r>
                        <a:rPr sz="1100" spc="-15" dirty="0">
                          <a:latin typeface="宋体" panose="02010600030101010101" pitchFamily="2" charset="-122"/>
                          <a:cs typeface="宋体" panose="02010600030101010101" pitchFamily="2" charset="-122"/>
                        </a:rPr>
                        <a:t>存在问题</a:t>
                      </a:r>
                      <a:endParaRPr sz="1100">
                        <a:latin typeface="宋体" panose="02010600030101010101" pitchFamily="2" charset="-122"/>
                        <a:cs typeface="宋体" panose="02010600030101010101" pitchFamily="2" charset="-122"/>
                      </a:endParaRPr>
                    </a:p>
                  </a:txBody>
                  <a:tcPr marL="0" marR="0" marT="939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gridSpan="3">
                  <a:txBody>
                    <a:bodyPr/>
                    <a:lstStyle/>
                    <a:p>
                      <a:pPr marL="8890" algn="ctr">
                        <a:lnSpc>
                          <a:spcPct val="100000"/>
                        </a:lnSpc>
                        <a:spcBef>
                          <a:spcPts val="740"/>
                        </a:spcBef>
                      </a:pPr>
                      <a:r>
                        <a:rPr sz="1100" spc="-15" dirty="0">
                          <a:latin typeface="宋体" panose="02010600030101010101" pitchFamily="2" charset="-122"/>
                          <a:cs typeface="宋体" panose="02010600030101010101" pitchFamily="2" charset="-122"/>
                        </a:rPr>
                        <a:t>改进建议</a:t>
                      </a:r>
                      <a:endParaRPr sz="1100">
                        <a:latin typeface="宋体" panose="02010600030101010101" pitchFamily="2" charset="-122"/>
                        <a:cs typeface="宋体" panose="02010600030101010101" pitchFamily="2" charset="-122"/>
                      </a:endParaRPr>
                    </a:p>
                  </a:txBody>
                  <a:tcPr marL="0" marR="0" marT="939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r>
            </a:tbl>
          </a:graphicData>
        </a:graphic>
      </p:graphicFrame>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a:spLocks noGrp="1"/>
          </p:cNvSpPr>
          <p:nvPr>
            <p:ph type="sldNum" sz="quarter" idx="7"/>
          </p:nvPr>
        </p:nvSpPr>
        <p:spPr>
          <a:prstGeom prst="rect">
            <a:avLst/>
          </a:prstGeom>
        </p:spPr>
        <p:txBody>
          <a:bodyPr vert="horz" wrap="square" lIns="0" tIns="0" rIns="0" bIns="0" rtlCol="0">
            <a:spAutoFit/>
          </a:bodyPr>
          <a:lstStyle/>
          <a:p>
            <a:pPr marL="38100">
              <a:lnSpc>
                <a:spcPts val="955"/>
              </a:lnSpc>
            </a:pPr>
            <a:r>
              <a:rPr spc="-25" dirty="0"/>
              <a:t>46</a:t>
            </a:r>
            <a:endParaRPr spc="-25" dirty="0"/>
          </a:p>
        </p:txBody>
      </p:sp>
      <p:graphicFrame>
        <p:nvGraphicFramePr>
          <p:cNvPr id="2" name="object 2"/>
          <p:cNvGraphicFramePr>
            <a:graphicFrameLocks noGrp="1"/>
          </p:cNvGraphicFramePr>
          <p:nvPr/>
        </p:nvGraphicFramePr>
        <p:xfrm>
          <a:off x="1067435" y="1105916"/>
          <a:ext cx="12981305" cy="6619875"/>
        </p:xfrm>
        <a:graphic>
          <a:graphicData uri="http://schemas.openxmlformats.org/drawingml/2006/table">
            <a:tbl>
              <a:tblPr firstRow="1" bandRow="1">
                <a:tableStyleId>{2D5ABB26-0587-4C30-8999-92F81FD0307C}</a:tableStyleId>
              </a:tblPr>
              <a:tblGrid>
                <a:gridCol w="1287145"/>
                <a:gridCol w="1286509"/>
                <a:gridCol w="1296035"/>
                <a:gridCol w="1286510"/>
                <a:gridCol w="1287145"/>
                <a:gridCol w="1296034"/>
                <a:gridCol w="1287145"/>
                <a:gridCol w="1286509"/>
                <a:gridCol w="1296670"/>
                <a:gridCol w="1286509"/>
              </a:tblGrid>
              <a:tr h="333375">
                <a:tc gridSpan="10">
                  <a:txBody>
                    <a:bodyPr/>
                    <a:lstStyle/>
                    <a:p>
                      <a:pPr marL="8255" algn="ctr">
                        <a:lnSpc>
                          <a:spcPts val="2050"/>
                        </a:lnSpc>
                      </a:pPr>
                      <a:r>
                        <a:rPr sz="1800" b="1" spc="60" dirty="0">
                          <a:latin typeface="Microsoft JhengHei" panose="020B0604030504040204" charset="-120"/>
                          <a:cs typeface="Microsoft JhengHei" panose="020B0604030504040204" charset="-120"/>
                        </a:rPr>
                        <a:t>专项资金绩效自评表</a:t>
                      </a:r>
                      <a:endParaRPr sz="1800">
                        <a:latin typeface="Microsoft JhengHei" panose="020B0604030504040204" charset="-120"/>
                        <a:cs typeface="Microsoft JhengHei" panose="020B0604030504040204" charset="-120"/>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228600">
                <a:tc gridSpan="10">
                  <a:txBody>
                    <a:bodyPr/>
                    <a:lstStyle/>
                    <a:p>
                      <a:pPr algn="ctr">
                        <a:lnSpc>
                          <a:spcPts val="1400"/>
                        </a:lnSpc>
                      </a:pPr>
                      <a:r>
                        <a:rPr sz="1200" dirty="0">
                          <a:latin typeface="宋体" panose="02010600030101010101" pitchFamily="2" charset="-122"/>
                          <a:cs typeface="宋体" panose="02010600030101010101" pitchFamily="2" charset="-122"/>
                        </a:rPr>
                        <a:t>（2024</a:t>
                      </a:r>
                      <a:r>
                        <a:rPr sz="1200" spc="-100" dirty="0">
                          <a:latin typeface="宋体" panose="02010600030101010101" pitchFamily="2" charset="-122"/>
                          <a:cs typeface="宋体" panose="02010600030101010101" pitchFamily="2" charset="-122"/>
                        </a:rPr>
                        <a:t> 年度</a:t>
                      </a:r>
                      <a:r>
                        <a:rPr sz="1200" spc="-50" dirty="0">
                          <a:latin typeface="宋体" panose="02010600030101010101" pitchFamily="2" charset="-122"/>
                          <a:cs typeface="宋体" panose="02010600030101010101" pitchFamily="2" charset="-122"/>
                        </a:rPr>
                        <a:t>）</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228600">
                <a:tc gridSpan="3">
                  <a:txBody>
                    <a:bodyPr/>
                    <a:lstStyle/>
                    <a:p>
                      <a:pPr marL="8890" algn="ctr">
                        <a:lnSpc>
                          <a:spcPts val="1400"/>
                        </a:lnSpc>
                      </a:pPr>
                      <a:r>
                        <a:rPr sz="1200" spc="-15" dirty="0">
                          <a:latin typeface="宋体" panose="02010600030101010101" pitchFamily="2" charset="-122"/>
                          <a:cs typeface="宋体" panose="02010600030101010101" pitchFamily="2" charset="-122"/>
                        </a:rPr>
                        <a:t>专项名称</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gridSpan="7">
                  <a:txBody>
                    <a:bodyPr/>
                    <a:lstStyle/>
                    <a:p>
                      <a:pPr algn="ctr">
                        <a:lnSpc>
                          <a:spcPts val="1400"/>
                        </a:lnSpc>
                      </a:pPr>
                      <a:r>
                        <a:rPr sz="1200" spc="-75" dirty="0">
                          <a:latin typeface="宋体" panose="02010600030101010101" pitchFamily="2" charset="-122"/>
                          <a:cs typeface="宋体" panose="02010600030101010101" pitchFamily="2" charset="-122"/>
                        </a:rPr>
                        <a:t>一都镇 </a:t>
                      </a:r>
                      <a:r>
                        <a:rPr sz="1200" dirty="0">
                          <a:latin typeface="宋体" panose="02010600030101010101" pitchFamily="2" charset="-122"/>
                          <a:cs typeface="宋体" panose="02010600030101010101" pitchFamily="2" charset="-122"/>
                        </a:rPr>
                        <a:t>2024</a:t>
                      </a:r>
                      <a:r>
                        <a:rPr sz="1200" spc="-45" dirty="0">
                          <a:latin typeface="宋体" panose="02010600030101010101" pitchFamily="2" charset="-122"/>
                          <a:cs typeface="宋体" panose="02010600030101010101" pitchFamily="2" charset="-122"/>
                        </a:rPr>
                        <a:t> 年度社会治安综治保险保费</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228600">
                <a:tc gridSpan="3">
                  <a:txBody>
                    <a:bodyPr/>
                    <a:lstStyle/>
                    <a:p>
                      <a:pPr marL="8890" algn="ctr">
                        <a:lnSpc>
                          <a:spcPts val="1405"/>
                        </a:lnSpc>
                      </a:pPr>
                      <a:r>
                        <a:rPr sz="1200" spc="-15" dirty="0">
                          <a:latin typeface="宋体" panose="02010600030101010101" pitchFamily="2" charset="-122"/>
                          <a:cs typeface="宋体" panose="02010600030101010101" pitchFamily="2" charset="-122"/>
                        </a:rPr>
                        <a:t>主管部门</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gridSpan="2">
                  <a:txBody>
                    <a:bodyPr/>
                    <a:lstStyle/>
                    <a:p>
                      <a:pPr marL="528320">
                        <a:lnSpc>
                          <a:spcPts val="1405"/>
                        </a:lnSpc>
                      </a:pPr>
                      <a:r>
                        <a:rPr sz="1200" spc="-5" dirty="0">
                          <a:latin typeface="宋体" panose="02010600030101010101" pitchFamily="2" charset="-122"/>
                          <a:cs typeface="宋体" panose="02010600030101010101" pitchFamily="2" charset="-122"/>
                        </a:rPr>
                        <a:t>永春县一都镇人民政府</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2">
                  <a:txBody>
                    <a:bodyPr/>
                    <a:lstStyle/>
                    <a:p>
                      <a:pPr marL="18415" algn="ctr">
                        <a:lnSpc>
                          <a:spcPts val="1405"/>
                        </a:lnSpc>
                      </a:pPr>
                      <a:r>
                        <a:rPr sz="1200" spc="-15" dirty="0">
                          <a:latin typeface="宋体" panose="02010600030101010101" pitchFamily="2" charset="-122"/>
                          <a:cs typeface="宋体" panose="02010600030101010101" pitchFamily="2" charset="-122"/>
                        </a:rPr>
                        <a:t>实施单位</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3">
                  <a:txBody>
                    <a:bodyPr/>
                    <a:lstStyle/>
                    <a:p>
                      <a:pPr marL="1176655">
                        <a:lnSpc>
                          <a:spcPts val="1405"/>
                        </a:lnSpc>
                      </a:pPr>
                      <a:r>
                        <a:rPr sz="1200" spc="-5" dirty="0">
                          <a:latin typeface="宋体" panose="02010600030101010101" pitchFamily="2" charset="-122"/>
                          <a:cs typeface="宋体" panose="02010600030101010101" pitchFamily="2" charset="-122"/>
                        </a:rPr>
                        <a:t>永春县一都镇人民政府</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r>
              <a:tr h="228600">
                <a:tc gridSpan="3">
                  <a:txBody>
                    <a:bodyPr/>
                    <a:lstStyle/>
                    <a:p>
                      <a:pPr marL="8890" algn="ctr">
                        <a:lnSpc>
                          <a:spcPts val="1405"/>
                        </a:lnSpc>
                      </a:pPr>
                      <a:r>
                        <a:rPr sz="1200" spc="-15" dirty="0">
                          <a:latin typeface="宋体" panose="02010600030101010101" pitchFamily="2" charset="-122"/>
                          <a:cs typeface="宋体" panose="02010600030101010101" pitchFamily="2" charset="-122"/>
                        </a:rPr>
                        <a:t>项目概况</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c hMerge="1">
                  <a:tcPr marL="0" marR="0" marT="0" marB="0"/>
                </a:tc>
                <a:tc hMerge="1">
                  <a:tcPr marL="0" marR="0" marT="0" marB="0"/>
                </a:tc>
                <a:tc gridSpan="7">
                  <a:txBody>
                    <a:bodyPr/>
                    <a:lstStyle/>
                    <a:p>
                      <a:pPr marL="71120">
                        <a:lnSpc>
                          <a:spcPts val="1405"/>
                        </a:lnSpc>
                      </a:pPr>
                      <a:r>
                        <a:rPr sz="1200" spc="-75" dirty="0">
                          <a:latin typeface="宋体" panose="02010600030101010101" pitchFamily="2" charset="-122"/>
                          <a:cs typeface="宋体" panose="02010600030101010101" pitchFamily="2" charset="-122"/>
                        </a:rPr>
                        <a:t>一都镇 </a:t>
                      </a:r>
                      <a:r>
                        <a:rPr sz="1200" dirty="0">
                          <a:latin typeface="宋体" panose="02010600030101010101" pitchFamily="2" charset="-122"/>
                          <a:cs typeface="宋体" panose="02010600030101010101" pitchFamily="2" charset="-122"/>
                        </a:rPr>
                        <a:t>2024</a:t>
                      </a:r>
                      <a:r>
                        <a:rPr sz="1200" spc="-45" dirty="0">
                          <a:latin typeface="宋体" panose="02010600030101010101" pitchFamily="2" charset="-122"/>
                          <a:cs typeface="宋体" panose="02010600030101010101" pitchFamily="2" charset="-122"/>
                        </a:rPr>
                        <a:t> 年度社会治安综治保险保费</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457200">
                <a:tc gridSpan="3">
                  <a:txBody>
                    <a:bodyPr/>
                    <a:lstStyle/>
                    <a:p>
                      <a:pPr marL="8890" algn="ctr">
                        <a:lnSpc>
                          <a:spcPct val="100000"/>
                        </a:lnSpc>
                        <a:spcBef>
                          <a:spcPts val="860"/>
                        </a:spcBef>
                      </a:pPr>
                      <a:r>
                        <a:rPr sz="1200" spc="-15" dirty="0">
                          <a:latin typeface="宋体" panose="02010600030101010101" pitchFamily="2" charset="-122"/>
                          <a:cs typeface="宋体" panose="02010600030101010101" pitchFamily="2" charset="-122"/>
                        </a:rPr>
                        <a:t>主要成效</a:t>
                      </a:r>
                      <a:endParaRPr sz="1200">
                        <a:latin typeface="宋体" panose="02010600030101010101" pitchFamily="2" charset="-122"/>
                        <a:cs typeface="宋体" panose="02010600030101010101" pitchFamily="2" charset="-122"/>
                      </a:endParaRPr>
                    </a:p>
                  </a:txBody>
                  <a:tcPr marL="0" marR="0" marT="109220"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c hMerge="1">
                  <a:tcPr marL="0" marR="0" marT="0" marB="0"/>
                </a:tc>
                <a:tc hMerge="1">
                  <a:tcPr marL="0" marR="0" marT="0" marB="0"/>
                </a:tc>
                <a:tc gridSpan="7">
                  <a:txBody>
                    <a:bodyPr/>
                    <a:lstStyle/>
                    <a:p>
                      <a:pPr marL="71120">
                        <a:lnSpc>
                          <a:spcPts val="1405"/>
                        </a:lnSpc>
                      </a:pPr>
                      <a:r>
                        <a:rPr sz="1200" spc="-5" dirty="0">
                          <a:latin typeface="宋体" panose="02010600030101010101" pitchFamily="2" charset="-122"/>
                          <a:cs typeface="宋体" panose="02010600030101010101" pitchFamily="2" charset="-122"/>
                        </a:rPr>
                        <a:t>以为民办实事为宗旨，以“政府主导，财政扶持、市场运作、全面参保”为原则，满足人民群众对社会治安风险保障的需求，为辖区</a:t>
                      </a:r>
                      <a:endParaRPr sz="1200">
                        <a:latin typeface="宋体" panose="02010600030101010101" pitchFamily="2" charset="-122"/>
                        <a:cs typeface="宋体" panose="02010600030101010101" pitchFamily="2" charset="-122"/>
                      </a:endParaRPr>
                    </a:p>
                    <a:p>
                      <a:pPr marL="71120">
                        <a:lnSpc>
                          <a:spcPct val="100000"/>
                        </a:lnSpc>
                        <a:spcBef>
                          <a:spcPts val="360"/>
                        </a:spcBef>
                      </a:pPr>
                      <a:r>
                        <a:rPr sz="1200" dirty="0">
                          <a:latin typeface="宋体" panose="02010600030101010101" pitchFamily="2" charset="-122"/>
                          <a:cs typeface="宋体" panose="02010600030101010101" pitchFamily="2" charset="-122"/>
                        </a:rPr>
                        <a:t>4960</a:t>
                      </a:r>
                      <a:r>
                        <a:rPr sz="1200" spc="-45" dirty="0">
                          <a:latin typeface="宋体" panose="02010600030101010101" pitchFamily="2" charset="-122"/>
                          <a:cs typeface="宋体" panose="02010600030101010101" pitchFamily="2" charset="-122"/>
                        </a:rPr>
                        <a:t> 户村民提供社会治安综合保险，最大限度保障群众基本利益。</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219075">
                <a:tc rowSpan="5">
                  <a:txBody>
                    <a:bodyPr/>
                    <a:lstStyle/>
                    <a:p>
                      <a:pPr>
                        <a:lnSpc>
                          <a:spcPct val="100000"/>
                        </a:lnSpc>
                      </a:pPr>
                      <a:endParaRPr sz="1200">
                        <a:latin typeface="Times New Roman" panose="02020603050405020304"/>
                        <a:cs typeface="Times New Roman" panose="02020603050405020304"/>
                      </a:endParaRPr>
                    </a:p>
                    <a:p>
                      <a:pPr>
                        <a:lnSpc>
                          <a:spcPct val="100000"/>
                        </a:lnSpc>
                        <a:spcBef>
                          <a:spcPts val="725"/>
                        </a:spcBef>
                      </a:pPr>
                      <a:endParaRPr sz="1200">
                        <a:latin typeface="Times New Roman" panose="02020603050405020304"/>
                        <a:cs typeface="Times New Roman" panose="02020603050405020304"/>
                      </a:endParaRPr>
                    </a:p>
                    <a:p>
                      <a:pPr marL="109220">
                        <a:lnSpc>
                          <a:spcPct val="100000"/>
                        </a:lnSpc>
                        <a:spcBef>
                          <a:spcPts val="5"/>
                        </a:spcBef>
                      </a:pPr>
                      <a:r>
                        <a:rPr sz="1200" spc="-10" dirty="0">
                          <a:latin typeface="宋体" panose="02010600030101010101" pitchFamily="2" charset="-122"/>
                          <a:cs typeface="宋体" panose="02010600030101010101" pitchFamily="2" charset="-122"/>
                        </a:rPr>
                        <a:t>项目资金(万元)</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L="261620">
                        <a:lnSpc>
                          <a:spcPts val="1405"/>
                        </a:lnSpc>
                      </a:pPr>
                      <a:r>
                        <a:rPr sz="1200" spc="-10" dirty="0">
                          <a:latin typeface="宋体" panose="02010600030101010101" pitchFamily="2" charset="-122"/>
                          <a:cs typeface="宋体" panose="02010600030101010101" pitchFamily="2" charset="-122"/>
                        </a:rPr>
                        <a:t>年初预算数</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10" dirty="0">
                          <a:latin typeface="宋体" panose="02010600030101010101" pitchFamily="2" charset="-122"/>
                          <a:cs typeface="宋体" panose="02010600030101010101" pitchFamily="2" charset="-122"/>
                        </a:rPr>
                        <a:t>全年预算数</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8890" algn="ctr">
                        <a:lnSpc>
                          <a:spcPts val="1405"/>
                        </a:lnSpc>
                      </a:pPr>
                      <a:r>
                        <a:rPr sz="1200" spc="-10" dirty="0">
                          <a:latin typeface="宋体" panose="02010600030101010101" pitchFamily="2" charset="-122"/>
                          <a:cs typeface="宋体" panose="02010600030101010101" pitchFamily="2" charset="-122"/>
                        </a:rPr>
                        <a:t>全年执行数</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25" dirty="0">
                          <a:latin typeface="宋体" panose="02010600030101010101" pitchFamily="2" charset="-122"/>
                          <a:cs typeface="宋体" panose="02010600030101010101" pitchFamily="2" charset="-122"/>
                        </a:rPr>
                        <a:t>分值</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ts val="1405"/>
                        </a:lnSpc>
                      </a:pPr>
                      <a:r>
                        <a:rPr sz="1200" dirty="0">
                          <a:latin typeface="宋体" panose="02010600030101010101" pitchFamily="2" charset="-122"/>
                          <a:cs typeface="宋体" panose="02010600030101010101" pitchFamily="2" charset="-122"/>
                        </a:rPr>
                        <a:t>执行率</a:t>
                      </a:r>
                      <a:r>
                        <a:rPr sz="1200" spc="-25" dirty="0">
                          <a:latin typeface="宋体" panose="02010600030101010101" pitchFamily="2" charset="-122"/>
                          <a:cs typeface="宋体" panose="02010600030101010101" pitchFamily="2" charset="-122"/>
                        </a:rPr>
                        <a:t>（%）</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5"/>
                        </a:lnSpc>
                      </a:pPr>
                      <a:r>
                        <a:rPr sz="1200" spc="-25" dirty="0">
                          <a:latin typeface="宋体" panose="02010600030101010101" pitchFamily="2" charset="-122"/>
                          <a:cs typeface="宋体" panose="02010600030101010101" pitchFamily="2" charset="-122"/>
                        </a:rPr>
                        <a:t>得分</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71120">
                        <a:lnSpc>
                          <a:spcPts val="1405"/>
                        </a:lnSpc>
                      </a:pPr>
                      <a:r>
                        <a:rPr sz="1200" spc="-10" dirty="0">
                          <a:latin typeface="宋体" panose="02010600030101010101" pitchFamily="2" charset="-122"/>
                          <a:cs typeface="宋体" panose="02010600030101010101" pitchFamily="2" charset="-122"/>
                        </a:rPr>
                        <a:t>年度资金总额</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5"/>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20" dirty="0">
                          <a:latin typeface="宋体" panose="02010600030101010101" pitchFamily="2" charset="-122"/>
                          <a:cs typeface="宋体" panose="02010600030101010101" pitchFamily="2" charset="-122"/>
                        </a:rPr>
                        <a:t>9.92</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9525" algn="ctr">
                        <a:lnSpc>
                          <a:spcPts val="1405"/>
                        </a:lnSpc>
                      </a:pPr>
                      <a:r>
                        <a:rPr sz="1200" spc="-20" dirty="0">
                          <a:latin typeface="宋体" panose="02010600030101010101" pitchFamily="2" charset="-122"/>
                          <a:cs typeface="宋体" panose="02010600030101010101" pitchFamily="2" charset="-122"/>
                        </a:rPr>
                        <a:t>9.92</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ts val="1405"/>
                        </a:lnSpc>
                      </a:pPr>
                      <a:r>
                        <a:rPr sz="1200" spc="-10" dirty="0">
                          <a:latin typeface="宋体" panose="02010600030101010101" pitchFamily="2" charset="-122"/>
                          <a:cs typeface="宋体" panose="02010600030101010101" pitchFamily="2" charset="-122"/>
                        </a:rPr>
                        <a:t>100.00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5"/>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71120">
                        <a:lnSpc>
                          <a:spcPts val="1400"/>
                        </a:lnSpc>
                      </a:pPr>
                      <a:r>
                        <a:rPr sz="1200" spc="-10" dirty="0">
                          <a:latin typeface="宋体" panose="02010600030101010101" pitchFamily="2" charset="-122"/>
                          <a:cs typeface="宋体" panose="02010600030101010101" pitchFamily="2" charset="-122"/>
                        </a:rPr>
                        <a:t>其中：当年财政拨款</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0"/>
                        </a:lnSpc>
                      </a:pPr>
                      <a:r>
                        <a:rPr sz="1200" spc="-20" dirty="0">
                          <a:latin typeface="宋体" panose="02010600030101010101" pitchFamily="2" charset="-122"/>
                          <a:cs typeface="宋体" panose="02010600030101010101" pitchFamily="2" charset="-122"/>
                        </a:rPr>
                        <a:t>9.92</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9525" algn="ctr">
                        <a:lnSpc>
                          <a:spcPts val="1400"/>
                        </a:lnSpc>
                      </a:pPr>
                      <a:r>
                        <a:rPr sz="1200" spc="-20" dirty="0">
                          <a:latin typeface="宋体" panose="02010600030101010101" pitchFamily="2" charset="-122"/>
                          <a:cs typeface="宋体" panose="02010600030101010101" pitchFamily="2" charset="-122"/>
                        </a:rPr>
                        <a:t>9.92</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8890" algn="ctr">
                        <a:lnSpc>
                          <a:spcPts val="1305"/>
                        </a:lnSpc>
                      </a:pPr>
                      <a:r>
                        <a:rPr sz="1100" spc="-50" dirty="0">
                          <a:latin typeface="宋体" panose="02010600030101010101" pitchFamily="2" charset="-122"/>
                          <a:cs typeface="宋体" panose="02010600030101010101" pitchFamily="2" charset="-122"/>
                        </a:rPr>
                        <a:t>—</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ts val="1400"/>
                        </a:lnSpc>
                      </a:pPr>
                      <a:r>
                        <a:rPr sz="1200" spc="-10" dirty="0">
                          <a:latin typeface="宋体" panose="02010600030101010101" pitchFamily="2" charset="-122"/>
                          <a:cs typeface="宋体" panose="02010600030101010101" pitchFamily="2" charset="-122"/>
                        </a:rPr>
                        <a:t>100.00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71120">
                        <a:lnSpc>
                          <a:spcPts val="1400"/>
                        </a:lnSpc>
                      </a:pPr>
                      <a:r>
                        <a:rPr sz="1200" spc="-15" dirty="0">
                          <a:latin typeface="宋体" panose="02010600030101010101" pitchFamily="2" charset="-122"/>
                          <a:cs typeface="宋体" panose="02010600030101010101" pitchFamily="2" charset="-122"/>
                        </a:rPr>
                        <a:t>其他资金</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9525"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0"/>
                        </a:lnSpc>
                      </a:pPr>
                      <a:r>
                        <a:rPr sz="1200" spc="-50" dirty="0">
                          <a:latin typeface="宋体" panose="02010600030101010101" pitchFamily="2" charset="-122"/>
                          <a:cs typeface="宋体" panose="02010600030101010101" pitchFamily="2" charset="-122"/>
                        </a:rPr>
                        <a:t>—</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71120">
                        <a:lnSpc>
                          <a:spcPts val="1405"/>
                        </a:lnSpc>
                      </a:pPr>
                      <a:r>
                        <a:rPr sz="1200" spc="-10" dirty="0">
                          <a:latin typeface="宋体" panose="02010600030101010101" pitchFamily="2" charset="-122"/>
                          <a:cs typeface="宋体" panose="02010600030101010101" pitchFamily="2" charset="-122"/>
                        </a:rPr>
                        <a:t>上年结转资金</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5"/>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9525" algn="ctr">
                        <a:lnSpc>
                          <a:spcPts val="1405"/>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50" dirty="0">
                          <a:latin typeface="宋体" panose="02010600030101010101" pitchFamily="2" charset="-122"/>
                          <a:cs typeface="宋体" panose="02010600030101010101" pitchFamily="2" charset="-122"/>
                        </a:rPr>
                        <a:t>—</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ts val="1405"/>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rowSpan="2">
                  <a:txBody>
                    <a:bodyPr/>
                    <a:lstStyle/>
                    <a:p>
                      <a:pPr>
                        <a:lnSpc>
                          <a:spcPct val="100000"/>
                        </a:lnSpc>
                        <a:spcBef>
                          <a:spcPts val="1280"/>
                        </a:spcBef>
                      </a:pPr>
                      <a:endParaRPr sz="1200">
                        <a:latin typeface="Times New Roman" panose="02020603050405020304"/>
                        <a:cs typeface="Times New Roman" panose="02020603050405020304"/>
                      </a:endParaRPr>
                    </a:p>
                    <a:p>
                      <a:pPr marL="185420">
                        <a:lnSpc>
                          <a:spcPct val="100000"/>
                        </a:lnSpc>
                        <a:spcBef>
                          <a:spcPts val="5"/>
                        </a:spcBef>
                      </a:pPr>
                      <a:r>
                        <a:rPr sz="1200" spc="-10" dirty="0">
                          <a:latin typeface="宋体" panose="02010600030101010101" pitchFamily="2" charset="-122"/>
                          <a:cs typeface="宋体" panose="02010600030101010101" pitchFamily="2" charset="-122"/>
                        </a:rPr>
                        <a:t>年度总体目标</a:t>
                      </a:r>
                      <a:endParaRPr sz="1200">
                        <a:latin typeface="宋体" panose="02010600030101010101" pitchFamily="2" charset="-122"/>
                        <a:cs typeface="宋体" panose="02010600030101010101" pitchFamily="2" charset="-122"/>
                      </a:endParaRPr>
                    </a:p>
                  </a:txBody>
                  <a:tcPr marL="0" marR="0" marT="16256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4">
                  <a:txBody>
                    <a:bodyPr/>
                    <a:lstStyle/>
                    <a:p>
                      <a:pPr algn="ctr">
                        <a:lnSpc>
                          <a:spcPts val="1405"/>
                        </a:lnSpc>
                      </a:pPr>
                      <a:r>
                        <a:rPr sz="1200" spc="-15" dirty="0">
                          <a:latin typeface="宋体" panose="02010600030101010101" pitchFamily="2" charset="-122"/>
                          <a:cs typeface="宋体" panose="02010600030101010101" pitchFamily="2" charset="-122"/>
                        </a:rPr>
                        <a:t>预期目标</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gridSpan="5">
                  <a:txBody>
                    <a:bodyPr/>
                    <a:lstStyle/>
                    <a:p>
                      <a:pPr marL="17780" algn="ctr">
                        <a:lnSpc>
                          <a:spcPts val="1405"/>
                        </a:lnSpc>
                      </a:pPr>
                      <a:r>
                        <a:rPr sz="1200" spc="-10" dirty="0">
                          <a:latin typeface="宋体" panose="02010600030101010101" pitchFamily="2" charset="-122"/>
                          <a:cs typeface="宋体" panose="02010600030101010101" pitchFamily="2" charset="-122"/>
                        </a:rPr>
                        <a:t>实际完成情况</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r>
              <a:tr h="676275">
                <a:tc vMerge="1">
                  <a:tcPr marL="0" marR="0" marT="16256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4">
                  <a:txBody>
                    <a:bodyPr/>
                    <a:lstStyle/>
                    <a:p>
                      <a:pPr marL="71120">
                        <a:lnSpc>
                          <a:spcPts val="1400"/>
                        </a:lnSpc>
                      </a:pPr>
                      <a:r>
                        <a:rPr sz="1200" spc="-5" dirty="0">
                          <a:latin typeface="宋体" panose="02010600030101010101" pitchFamily="2" charset="-122"/>
                          <a:cs typeface="宋体" panose="02010600030101010101" pitchFamily="2" charset="-122"/>
                        </a:rPr>
                        <a:t>以为民办实事为宗旨，以“政府主导，财政扶持、市场运作、全面参保”为</a:t>
                      </a:r>
                      <a:endParaRPr sz="1200">
                        <a:latin typeface="宋体" panose="02010600030101010101" pitchFamily="2" charset="-122"/>
                        <a:cs typeface="宋体" panose="02010600030101010101" pitchFamily="2" charset="-122"/>
                      </a:endParaRPr>
                    </a:p>
                    <a:p>
                      <a:pPr marL="71120" marR="121285">
                        <a:lnSpc>
                          <a:spcPct val="125000"/>
                        </a:lnSpc>
                      </a:pPr>
                      <a:r>
                        <a:rPr sz="1200" spc="-15" dirty="0">
                          <a:latin typeface="宋体" panose="02010600030101010101" pitchFamily="2" charset="-122"/>
                          <a:cs typeface="宋体" panose="02010600030101010101" pitchFamily="2" charset="-122"/>
                        </a:rPr>
                        <a:t>原则，满足人民群众对社会治安风险保障的需求，为辖区 </a:t>
                      </a:r>
                      <a:r>
                        <a:rPr sz="1200" dirty="0">
                          <a:latin typeface="宋体" panose="02010600030101010101" pitchFamily="2" charset="-122"/>
                          <a:cs typeface="宋体" panose="02010600030101010101" pitchFamily="2" charset="-122"/>
                        </a:rPr>
                        <a:t>4960</a:t>
                      </a:r>
                      <a:r>
                        <a:rPr sz="1200" spc="-60" dirty="0">
                          <a:latin typeface="宋体" panose="02010600030101010101" pitchFamily="2" charset="-122"/>
                          <a:cs typeface="宋体" panose="02010600030101010101" pitchFamily="2" charset="-122"/>
                        </a:rPr>
                        <a:t> 户村民提供</a:t>
                      </a:r>
                      <a:r>
                        <a:rPr sz="1200" spc="-5" dirty="0">
                          <a:latin typeface="宋体" panose="02010600030101010101" pitchFamily="2" charset="-122"/>
                          <a:cs typeface="宋体" panose="02010600030101010101" pitchFamily="2" charset="-122"/>
                        </a:rPr>
                        <a:t>社会治安综合保险，最大限度保障群众基本利益。</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gridSpan="5">
                  <a:txBody>
                    <a:bodyPr/>
                    <a:lstStyle/>
                    <a:p>
                      <a:pPr marL="80645">
                        <a:lnSpc>
                          <a:spcPts val="1400"/>
                        </a:lnSpc>
                      </a:pPr>
                      <a:r>
                        <a:rPr sz="1200" spc="-5" dirty="0">
                          <a:latin typeface="宋体" panose="02010600030101010101" pitchFamily="2" charset="-122"/>
                          <a:cs typeface="宋体" panose="02010600030101010101" pitchFamily="2" charset="-122"/>
                        </a:rPr>
                        <a:t>以为民办实事为宗旨，以“政府主导，财政扶持、市场运作、全面参保”为原则，满足人民群</a:t>
                      </a:r>
                      <a:endParaRPr sz="1200">
                        <a:latin typeface="宋体" panose="02010600030101010101" pitchFamily="2" charset="-122"/>
                        <a:cs typeface="宋体" panose="02010600030101010101" pitchFamily="2" charset="-122"/>
                      </a:endParaRPr>
                    </a:p>
                    <a:p>
                      <a:pPr marL="80645" marR="55880">
                        <a:lnSpc>
                          <a:spcPct val="125000"/>
                        </a:lnSpc>
                      </a:pPr>
                      <a:r>
                        <a:rPr sz="1200" spc="-30" dirty="0">
                          <a:latin typeface="宋体" panose="02010600030101010101" pitchFamily="2" charset="-122"/>
                          <a:cs typeface="宋体" panose="02010600030101010101" pitchFamily="2" charset="-122"/>
                        </a:rPr>
                        <a:t>众对社会治安风险保障的需求，为辖区 </a:t>
                      </a:r>
                      <a:r>
                        <a:rPr sz="1200" dirty="0">
                          <a:latin typeface="宋体" panose="02010600030101010101" pitchFamily="2" charset="-122"/>
                          <a:cs typeface="宋体" panose="02010600030101010101" pitchFamily="2" charset="-122"/>
                        </a:rPr>
                        <a:t>4960</a:t>
                      </a:r>
                      <a:r>
                        <a:rPr sz="1200" spc="-50" dirty="0">
                          <a:latin typeface="宋体" panose="02010600030101010101" pitchFamily="2" charset="-122"/>
                          <a:cs typeface="宋体" panose="02010600030101010101" pitchFamily="2" charset="-122"/>
                        </a:rPr>
                        <a:t> 户村民提供社会治安综合保险，最大限度保障群众</a:t>
                      </a:r>
                      <a:r>
                        <a:rPr sz="1200" spc="-10" dirty="0">
                          <a:latin typeface="宋体" panose="02010600030101010101" pitchFamily="2" charset="-122"/>
                          <a:cs typeface="宋体" panose="02010600030101010101" pitchFamily="2" charset="-122"/>
                        </a:rPr>
                        <a:t>基本利益。</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r>
              <a:tr h="457200">
                <a:tc rowSpan="7">
                  <a:txBody>
                    <a:bodyPr/>
                    <a:lstStyle/>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spcBef>
                          <a:spcPts val="120"/>
                        </a:spcBef>
                      </a:pPr>
                      <a:endParaRPr sz="1200">
                        <a:latin typeface="Times New Roman" panose="02020603050405020304"/>
                        <a:cs typeface="Times New Roman" panose="02020603050405020304"/>
                      </a:endParaRPr>
                    </a:p>
                    <a:p>
                      <a:pPr marL="537845">
                        <a:lnSpc>
                          <a:spcPct val="100000"/>
                        </a:lnSpc>
                      </a:pPr>
                      <a:r>
                        <a:rPr sz="1200" spc="-10" dirty="0">
                          <a:latin typeface="宋体" panose="02010600030101010101" pitchFamily="2" charset="-122"/>
                          <a:cs typeface="宋体" panose="02010600030101010101" pitchFamily="2" charset="-122"/>
                        </a:rPr>
                        <a:t>绩效 指标</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865"/>
                        </a:spcBef>
                      </a:pPr>
                      <a:r>
                        <a:rPr sz="1200" spc="-15" dirty="0">
                          <a:latin typeface="宋体" panose="02010600030101010101" pitchFamily="2" charset="-122"/>
                          <a:cs typeface="宋体" panose="02010600030101010101" pitchFamily="2" charset="-122"/>
                        </a:rPr>
                        <a:t>一级指标</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865"/>
                        </a:spcBef>
                      </a:pPr>
                      <a:r>
                        <a:rPr sz="1200" spc="-15" dirty="0">
                          <a:latin typeface="宋体" panose="02010600030101010101" pitchFamily="2" charset="-122"/>
                          <a:cs typeface="宋体" panose="02010600030101010101" pitchFamily="2" charset="-122"/>
                        </a:rPr>
                        <a:t>二级指标</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337820">
                        <a:lnSpc>
                          <a:spcPct val="100000"/>
                        </a:lnSpc>
                        <a:spcBef>
                          <a:spcPts val="865"/>
                        </a:spcBef>
                      </a:pPr>
                      <a:r>
                        <a:rPr sz="1200" spc="-15" dirty="0">
                          <a:latin typeface="宋体" panose="02010600030101010101" pitchFamily="2" charset="-122"/>
                          <a:cs typeface="宋体" panose="02010600030101010101" pitchFamily="2" charset="-122"/>
                        </a:rPr>
                        <a:t>三级指标</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ct val="100000"/>
                        </a:lnSpc>
                        <a:spcBef>
                          <a:spcPts val="865"/>
                        </a:spcBef>
                      </a:pPr>
                      <a:r>
                        <a:rPr sz="1200" spc="-10" dirty="0">
                          <a:latin typeface="宋体" panose="02010600030101010101" pitchFamily="2" charset="-122"/>
                          <a:cs typeface="宋体" panose="02010600030101010101" pitchFamily="2" charset="-122"/>
                        </a:rPr>
                        <a:t>年度指标值</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ct val="100000"/>
                        </a:lnSpc>
                        <a:spcBef>
                          <a:spcPts val="865"/>
                        </a:spcBef>
                      </a:pPr>
                      <a:r>
                        <a:rPr sz="1200" spc="-10" dirty="0">
                          <a:latin typeface="宋体" panose="02010600030101010101" pitchFamily="2" charset="-122"/>
                          <a:cs typeface="宋体" panose="02010600030101010101" pitchFamily="2" charset="-122"/>
                        </a:rPr>
                        <a:t>实际完成值</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865"/>
                        </a:spcBef>
                      </a:pPr>
                      <a:r>
                        <a:rPr sz="1200" spc="-15" dirty="0">
                          <a:latin typeface="宋体" panose="02010600030101010101" pitchFamily="2" charset="-122"/>
                          <a:cs typeface="宋体" panose="02010600030101010101" pitchFamily="2" charset="-122"/>
                        </a:rPr>
                        <a:t>指标分值</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865"/>
                        </a:spcBef>
                      </a:pPr>
                      <a:r>
                        <a:rPr sz="1200" spc="-15" dirty="0">
                          <a:latin typeface="宋体" panose="02010600030101010101" pitchFamily="2" charset="-122"/>
                          <a:cs typeface="宋体" panose="02010600030101010101" pitchFamily="2" charset="-122"/>
                        </a:rPr>
                        <a:t>自评得分</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10" dirty="0">
                          <a:latin typeface="宋体" panose="02010600030101010101" pitchFamily="2" charset="-122"/>
                          <a:cs typeface="宋体" panose="02010600030101010101" pitchFamily="2" charset="-122"/>
                        </a:rPr>
                        <a:t>偏差原因分析及</a:t>
                      </a:r>
                      <a:endParaRPr sz="1200">
                        <a:latin typeface="宋体" panose="02010600030101010101" pitchFamily="2" charset="-122"/>
                        <a:cs typeface="宋体" panose="02010600030101010101" pitchFamily="2" charset="-122"/>
                      </a:endParaRPr>
                    </a:p>
                    <a:p>
                      <a:pPr algn="ctr">
                        <a:lnSpc>
                          <a:spcPct val="100000"/>
                        </a:lnSpc>
                        <a:spcBef>
                          <a:spcPts val="360"/>
                        </a:spcBef>
                      </a:pPr>
                      <a:r>
                        <a:rPr sz="1200" spc="-15" dirty="0">
                          <a:latin typeface="宋体" panose="02010600030101010101" pitchFamily="2" charset="-122"/>
                          <a:cs typeface="宋体" panose="02010600030101010101" pitchFamily="2" charset="-122"/>
                        </a:rPr>
                        <a:t>改进措施</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05"/>
                        </a:lnSpc>
                      </a:pPr>
                      <a:r>
                        <a:rPr sz="1100" spc="-15" dirty="0">
                          <a:latin typeface="宋体" panose="02010600030101010101" pitchFamily="2" charset="-122"/>
                          <a:cs typeface="宋体" panose="02010600030101010101" pitchFamily="2" charset="-122"/>
                        </a:rPr>
                        <a:t>成本指标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05"/>
                        </a:lnSpc>
                      </a:pPr>
                      <a:r>
                        <a:rPr sz="1100" spc="-10" dirty="0">
                          <a:latin typeface="宋体" panose="02010600030101010101" pitchFamily="2" charset="-122"/>
                          <a:cs typeface="宋体" panose="02010600030101010101" pitchFamily="2" charset="-122"/>
                        </a:rPr>
                        <a:t>经济成本指标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05"/>
                        </a:lnSpc>
                      </a:pPr>
                      <a:r>
                        <a:rPr sz="1100" spc="-10" dirty="0">
                          <a:latin typeface="宋体" panose="02010600030101010101" pitchFamily="2" charset="-122"/>
                          <a:cs typeface="宋体" panose="02010600030101010101" pitchFamily="2" charset="-122"/>
                        </a:rPr>
                        <a:t>保费缴纳标准</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ts val="1400"/>
                        </a:lnSpc>
                      </a:pPr>
                      <a:r>
                        <a:rPr sz="1200" dirty="0">
                          <a:latin typeface="宋体" panose="02010600030101010101" pitchFamily="2" charset="-122"/>
                          <a:cs typeface="宋体" panose="02010600030101010101" pitchFamily="2" charset="-122"/>
                        </a:rPr>
                        <a:t>=20</a:t>
                      </a:r>
                      <a:r>
                        <a:rPr sz="1200" spc="-90" dirty="0">
                          <a:latin typeface="宋体" panose="02010600030101010101" pitchFamily="2" charset="-122"/>
                          <a:cs typeface="宋体" panose="02010600030101010101" pitchFamily="2" charset="-122"/>
                        </a:rPr>
                        <a:t> 元/户</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ts val="1400"/>
                        </a:lnSpc>
                      </a:pPr>
                      <a:r>
                        <a:rPr sz="1200" spc="-25" dirty="0">
                          <a:latin typeface="宋体" panose="02010600030101010101" pitchFamily="2" charset="-122"/>
                          <a:cs typeface="宋体" panose="02010600030101010101" pitchFamily="2" charset="-122"/>
                        </a:rPr>
                        <a:t>20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ts val="1400"/>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400"/>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5" dirty="0">
                          <a:latin typeface="宋体" panose="02010600030101010101" pitchFamily="2" charset="-122"/>
                          <a:cs typeface="宋体" panose="02010600030101010101" pitchFamily="2" charset="-122"/>
                        </a:rPr>
                        <a:t>效益指标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0" dirty="0">
                          <a:latin typeface="宋体" panose="02010600030101010101" pitchFamily="2" charset="-122"/>
                          <a:cs typeface="宋体" panose="02010600030101010101" pitchFamily="2" charset="-122"/>
                        </a:rPr>
                        <a:t>社会效益指标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0" dirty="0">
                          <a:latin typeface="宋体" panose="02010600030101010101" pitchFamily="2" charset="-122"/>
                          <a:cs typeface="宋体" panose="02010600030101010101" pitchFamily="2" charset="-122"/>
                        </a:rPr>
                        <a:t>增强社会安全感</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ts val="1405"/>
                        </a:lnSpc>
                      </a:pPr>
                      <a:r>
                        <a:rPr sz="1200" spc="-10" dirty="0">
                          <a:latin typeface="宋体" panose="02010600030101010101" pitchFamily="2" charset="-122"/>
                          <a:cs typeface="宋体" panose="02010600030101010101" pitchFamily="2" charset="-122"/>
                        </a:rPr>
                        <a:t>=增强增强</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ts val="1405"/>
                        </a:lnSpc>
                      </a:pPr>
                      <a:r>
                        <a:rPr sz="1200" spc="-25" dirty="0">
                          <a:latin typeface="宋体" panose="02010600030101010101" pitchFamily="2" charset="-122"/>
                          <a:cs typeface="宋体" panose="02010600030101010101" pitchFamily="2" charset="-122"/>
                        </a:rPr>
                        <a:t>增强</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ts val="1405"/>
                        </a:lnSpc>
                      </a:pPr>
                      <a:r>
                        <a:rPr sz="1200" spc="-25" dirty="0">
                          <a:latin typeface="宋体" panose="02010600030101010101" pitchFamily="2" charset="-122"/>
                          <a:cs typeface="宋体" panose="02010600030101010101" pitchFamily="2" charset="-122"/>
                        </a:rPr>
                        <a:t>30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405"/>
                        </a:lnSpc>
                      </a:pPr>
                      <a:r>
                        <a:rPr sz="1200" spc="-25" dirty="0">
                          <a:latin typeface="宋体" panose="02010600030101010101" pitchFamily="2" charset="-122"/>
                          <a:cs typeface="宋体" panose="02010600030101010101" pitchFamily="2" charset="-122"/>
                        </a:rPr>
                        <a:t>30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4191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40"/>
                        </a:spcBef>
                      </a:pPr>
                      <a:r>
                        <a:rPr sz="1100" spc="-10" dirty="0">
                          <a:latin typeface="宋体" panose="02010600030101010101" pitchFamily="2" charset="-122"/>
                          <a:cs typeface="宋体" panose="02010600030101010101" pitchFamily="2" charset="-122"/>
                        </a:rPr>
                        <a:t>满意度指标</a:t>
                      </a:r>
                      <a:endParaRPr sz="1100">
                        <a:latin typeface="宋体" panose="02010600030101010101" pitchFamily="2" charset="-122"/>
                        <a:cs typeface="宋体" panose="02010600030101010101" pitchFamily="2" charset="-122"/>
                      </a:endParaRPr>
                    </a:p>
                  </a:txBody>
                  <a:tcPr marL="0" marR="0" marT="939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5245" algn="r">
                        <a:lnSpc>
                          <a:spcPts val="1230"/>
                        </a:lnSpc>
                      </a:pPr>
                      <a:r>
                        <a:rPr sz="1100" spc="-10" dirty="0">
                          <a:latin typeface="宋体" panose="02010600030101010101" pitchFamily="2" charset="-122"/>
                          <a:cs typeface="宋体" panose="02010600030101010101" pitchFamily="2" charset="-122"/>
                        </a:rPr>
                        <a:t>服务对象满意度指</a:t>
                      </a:r>
                      <a:endParaRPr sz="1100">
                        <a:latin typeface="宋体" panose="02010600030101010101" pitchFamily="2" charset="-122"/>
                        <a:cs typeface="宋体" panose="02010600030101010101" pitchFamily="2" charset="-122"/>
                      </a:endParaRPr>
                    </a:p>
                    <a:p>
                      <a:pPr marR="53975" algn="r">
                        <a:lnSpc>
                          <a:spcPct val="100000"/>
                        </a:lnSpc>
                        <a:spcBef>
                          <a:spcPts val="330"/>
                        </a:spcBef>
                      </a:pPr>
                      <a:r>
                        <a:rPr sz="1100" spc="-50" dirty="0">
                          <a:latin typeface="宋体" panose="02010600030101010101" pitchFamily="2" charset="-122"/>
                          <a:cs typeface="宋体" panose="02010600030101010101" pitchFamily="2" charset="-122"/>
                        </a:rPr>
                        <a:t>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40"/>
                        </a:spcBef>
                      </a:pPr>
                      <a:r>
                        <a:rPr sz="1100" spc="-10" dirty="0">
                          <a:latin typeface="宋体" panose="02010600030101010101" pitchFamily="2" charset="-122"/>
                          <a:cs typeface="宋体" panose="02010600030101010101" pitchFamily="2" charset="-122"/>
                        </a:rPr>
                        <a:t>收益对象满意度</a:t>
                      </a:r>
                      <a:endParaRPr sz="1100">
                        <a:latin typeface="宋体" panose="02010600030101010101" pitchFamily="2" charset="-122"/>
                        <a:cs typeface="宋体" panose="02010600030101010101" pitchFamily="2" charset="-122"/>
                      </a:endParaRPr>
                    </a:p>
                  </a:txBody>
                  <a:tcPr marL="0" marR="0" marT="939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ct val="100000"/>
                        </a:lnSpc>
                        <a:spcBef>
                          <a:spcPts val="715"/>
                        </a:spcBef>
                      </a:pPr>
                      <a:r>
                        <a:rPr sz="1200" spc="-20" dirty="0">
                          <a:latin typeface="宋体" panose="02010600030101010101" pitchFamily="2" charset="-122"/>
                          <a:cs typeface="宋体" panose="02010600030101010101" pitchFamily="2" charset="-122"/>
                        </a:rPr>
                        <a:t>≥90%</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ct val="100000"/>
                        </a:lnSpc>
                        <a:spcBef>
                          <a:spcPts val="715"/>
                        </a:spcBef>
                      </a:pPr>
                      <a:r>
                        <a:rPr sz="1200" spc="-25" dirty="0">
                          <a:latin typeface="宋体" panose="02010600030101010101" pitchFamily="2" charset="-122"/>
                          <a:cs typeface="宋体" panose="02010600030101010101" pitchFamily="2" charset="-122"/>
                        </a:rPr>
                        <a:t>90</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715"/>
                        </a:spcBef>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15"/>
                        </a:spcBef>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19075">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rowSpan="3">
                  <a:txBody>
                    <a:bodyPr/>
                    <a:lstStyle/>
                    <a:p>
                      <a:pPr>
                        <a:lnSpc>
                          <a:spcPct val="100000"/>
                        </a:lnSpc>
                        <a:spcBef>
                          <a:spcPts val="445"/>
                        </a:spcBef>
                      </a:pPr>
                      <a:endParaRPr sz="1100">
                        <a:latin typeface="Times New Roman" panose="02020603050405020304"/>
                        <a:cs typeface="Times New Roman" panose="02020603050405020304"/>
                      </a:endParaRPr>
                    </a:p>
                    <a:p>
                      <a:pPr marL="652145">
                        <a:lnSpc>
                          <a:spcPct val="100000"/>
                        </a:lnSpc>
                        <a:spcBef>
                          <a:spcPts val="5"/>
                        </a:spcBef>
                      </a:pPr>
                      <a:r>
                        <a:rPr sz="1100" spc="-15" dirty="0">
                          <a:latin typeface="宋体" panose="02010600030101010101" pitchFamily="2" charset="-122"/>
                          <a:cs typeface="宋体" panose="02010600030101010101" pitchFamily="2" charset="-122"/>
                        </a:rPr>
                        <a:t>产出指标</a:t>
                      </a:r>
                      <a:endParaRPr sz="1100">
                        <a:latin typeface="宋体" panose="02010600030101010101" pitchFamily="2" charset="-122"/>
                        <a:cs typeface="宋体" panose="02010600030101010101" pitchFamily="2" charset="-122"/>
                      </a:endParaRPr>
                    </a:p>
                  </a:txBody>
                  <a:tcPr marL="0" marR="0" marT="5651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05"/>
                        </a:lnSpc>
                      </a:pPr>
                      <a:r>
                        <a:rPr sz="1100" spc="-15" dirty="0">
                          <a:latin typeface="宋体" panose="02010600030101010101" pitchFamily="2" charset="-122"/>
                          <a:cs typeface="宋体" panose="02010600030101010101" pitchFamily="2" charset="-122"/>
                        </a:rPr>
                        <a:t>数量指标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05"/>
                        </a:lnSpc>
                      </a:pPr>
                      <a:r>
                        <a:rPr sz="1100" spc="-15" dirty="0">
                          <a:latin typeface="宋体" panose="02010600030101010101" pitchFamily="2" charset="-122"/>
                          <a:cs typeface="宋体" panose="02010600030101010101" pitchFamily="2" charset="-122"/>
                        </a:rPr>
                        <a:t>参保户数</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ts val="1400"/>
                        </a:lnSpc>
                      </a:pPr>
                      <a:r>
                        <a:rPr sz="1200" dirty="0">
                          <a:latin typeface="宋体" panose="02010600030101010101" pitchFamily="2" charset="-122"/>
                          <a:cs typeface="宋体" panose="02010600030101010101" pitchFamily="2" charset="-122"/>
                        </a:rPr>
                        <a:t>=4960</a:t>
                      </a:r>
                      <a:r>
                        <a:rPr sz="1200" spc="-175" dirty="0">
                          <a:latin typeface="宋体" panose="02010600030101010101" pitchFamily="2" charset="-122"/>
                          <a:cs typeface="宋体" panose="02010600030101010101" pitchFamily="2" charset="-122"/>
                        </a:rPr>
                        <a:t> 户</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ts val="1400"/>
                        </a:lnSpc>
                      </a:pPr>
                      <a:r>
                        <a:rPr sz="1200" spc="-20" dirty="0">
                          <a:latin typeface="宋体" panose="02010600030101010101" pitchFamily="2" charset="-122"/>
                          <a:cs typeface="宋体" panose="02010600030101010101" pitchFamily="2" charset="-122"/>
                        </a:rPr>
                        <a:t>4960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ts val="1400"/>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400"/>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vMerge="1">
                  <a:tcPr marL="0" marR="0" marT="5651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5" dirty="0">
                          <a:latin typeface="宋体" panose="02010600030101010101" pitchFamily="2" charset="-122"/>
                          <a:cs typeface="宋体" panose="02010600030101010101" pitchFamily="2" charset="-122"/>
                        </a:rPr>
                        <a:t>质量指标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0" dirty="0">
                          <a:latin typeface="宋体" panose="02010600030101010101" pitchFamily="2" charset="-122"/>
                          <a:cs typeface="宋体" panose="02010600030101010101" pitchFamily="2" charset="-122"/>
                        </a:rPr>
                        <a:t>保险参保率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ts val="1405"/>
                        </a:lnSpc>
                      </a:pPr>
                      <a:r>
                        <a:rPr sz="1200" spc="-10" dirty="0">
                          <a:latin typeface="宋体" panose="02010600030101010101" pitchFamily="2" charset="-122"/>
                          <a:cs typeface="宋体" panose="02010600030101010101" pitchFamily="2" charset="-122"/>
                        </a:rPr>
                        <a:t>≥100%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ts val="1405"/>
                        </a:lnSpc>
                      </a:pPr>
                      <a:r>
                        <a:rPr sz="1200" spc="-25" dirty="0">
                          <a:latin typeface="宋体" panose="02010600030101010101" pitchFamily="2" charset="-122"/>
                          <a:cs typeface="宋体" panose="02010600030101010101" pitchFamily="2" charset="-122"/>
                        </a:rPr>
                        <a:t>100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ts val="1405"/>
                        </a:lnSpc>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405"/>
                        </a:lnSpc>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vMerge="1">
                  <a:tcPr marL="0" marR="0" marT="5651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5" dirty="0">
                          <a:latin typeface="宋体" panose="02010600030101010101" pitchFamily="2" charset="-122"/>
                          <a:cs typeface="宋体" panose="02010600030101010101" pitchFamily="2" charset="-122"/>
                        </a:rPr>
                        <a:t>时效指标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0" dirty="0">
                          <a:latin typeface="宋体" panose="02010600030101010101" pitchFamily="2" charset="-122"/>
                          <a:cs typeface="宋体" panose="02010600030101010101" pitchFamily="2" charset="-122"/>
                        </a:rPr>
                        <a:t>参保完成及时率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ts val="1405"/>
                        </a:lnSpc>
                      </a:pPr>
                      <a:r>
                        <a:rPr sz="1200" spc="-10" dirty="0">
                          <a:latin typeface="宋体" panose="02010600030101010101" pitchFamily="2" charset="-122"/>
                          <a:cs typeface="宋体" panose="02010600030101010101" pitchFamily="2" charset="-122"/>
                        </a:rPr>
                        <a:t>≥100%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ts val="1405"/>
                        </a:lnSpc>
                      </a:pPr>
                      <a:r>
                        <a:rPr sz="1200" spc="-25" dirty="0">
                          <a:latin typeface="宋体" panose="02010600030101010101" pitchFamily="2" charset="-122"/>
                          <a:cs typeface="宋体" panose="02010600030101010101" pitchFamily="2" charset="-122"/>
                        </a:rPr>
                        <a:t>100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ts val="1405"/>
                        </a:lnSpc>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405"/>
                        </a:lnSpc>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gridSpan="7">
                  <a:txBody>
                    <a:bodyPr/>
                    <a:lstStyle/>
                    <a:p>
                      <a:pPr algn="ctr">
                        <a:lnSpc>
                          <a:spcPts val="1400"/>
                        </a:lnSpc>
                      </a:pPr>
                      <a:r>
                        <a:rPr sz="1200" dirty="0">
                          <a:latin typeface="宋体" panose="02010600030101010101" pitchFamily="2" charset="-122"/>
                          <a:cs typeface="宋体" panose="02010600030101010101" pitchFamily="2" charset="-122"/>
                        </a:rPr>
                        <a:t>总分值、评价总分 </a:t>
                      </a:r>
                      <a:r>
                        <a:rPr sz="1200" spc="-25" dirty="0">
                          <a:latin typeface="宋体" panose="02010600030101010101" pitchFamily="2" charset="-122"/>
                          <a:cs typeface="宋体" panose="02010600030101010101" pitchFamily="2" charset="-122"/>
                        </a:rPr>
                        <a:t>(S)</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gridSpan="3">
                  <a:txBody>
                    <a:bodyPr/>
                    <a:lstStyle/>
                    <a:p>
                      <a:pPr marL="8890" algn="ctr">
                        <a:lnSpc>
                          <a:spcPts val="1400"/>
                        </a:lnSpc>
                      </a:pPr>
                      <a:r>
                        <a:rPr sz="1200" spc="-25" dirty="0">
                          <a:latin typeface="宋体" panose="02010600030101010101" pitchFamily="2" charset="-122"/>
                          <a:cs typeface="宋体" panose="02010600030101010101" pitchFamily="2" charset="-122"/>
                        </a:rPr>
                        <a:t>100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r>
              <a:tr h="228600">
                <a:tc gridSpan="2">
                  <a:txBody>
                    <a:bodyPr/>
                    <a:lstStyle/>
                    <a:p>
                      <a:pPr marL="8890" algn="ctr">
                        <a:lnSpc>
                          <a:spcPts val="1400"/>
                        </a:lnSpc>
                      </a:pPr>
                      <a:r>
                        <a:rPr sz="1200" spc="-15" dirty="0">
                          <a:latin typeface="宋体" panose="02010600030101010101" pitchFamily="2" charset="-122"/>
                          <a:cs typeface="宋体" panose="02010600030101010101" pitchFamily="2" charset="-122"/>
                        </a:rPr>
                        <a:t>评价等级</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8">
                  <a:txBody>
                    <a:bodyPr/>
                    <a:lstStyle/>
                    <a:p>
                      <a:pPr marL="18415" algn="ctr">
                        <a:lnSpc>
                          <a:spcPts val="1400"/>
                        </a:lnSpc>
                      </a:pPr>
                      <a:r>
                        <a:rPr sz="1200" dirty="0">
                          <a:latin typeface="宋体" panose="02010600030101010101" pitchFamily="2" charset="-122"/>
                          <a:cs typeface="宋体" panose="02010600030101010101" pitchFamily="2" charset="-122"/>
                        </a:rPr>
                        <a:t>优</a:t>
                      </a:r>
                      <a:r>
                        <a:rPr sz="1200" spc="-10" dirty="0">
                          <a:latin typeface="宋体" panose="02010600030101010101" pitchFamily="2" charset="-122"/>
                          <a:cs typeface="宋体" panose="02010600030101010101" pitchFamily="2" charset="-122"/>
                        </a:rPr>
                        <a:t>（S≧90）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409575">
                <a:tc gridSpan="2">
                  <a:txBody>
                    <a:bodyPr/>
                    <a:lstStyle/>
                    <a:p>
                      <a:pPr marR="44450" algn="r">
                        <a:lnSpc>
                          <a:spcPts val="1235"/>
                        </a:lnSpc>
                      </a:pPr>
                      <a:r>
                        <a:rPr sz="1100" dirty="0">
                          <a:latin typeface="宋体" panose="02010600030101010101" pitchFamily="2" charset="-122"/>
                          <a:cs typeface="宋体" panose="02010600030101010101" pitchFamily="2" charset="-122"/>
                        </a:rPr>
                        <a:t>问题与建议（</a:t>
                      </a:r>
                      <a:r>
                        <a:rPr sz="1100" spc="-25" dirty="0">
                          <a:latin typeface="宋体" panose="02010600030101010101" pitchFamily="2" charset="-122"/>
                          <a:cs typeface="宋体" panose="02010600030101010101" pitchFamily="2" charset="-122"/>
                        </a:rPr>
                        <a:t>每条问题和建议不少于 30</a:t>
                      </a:r>
                      <a:endParaRPr sz="1100">
                        <a:latin typeface="宋体" panose="02010600030101010101" pitchFamily="2" charset="-122"/>
                        <a:cs typeface="宋体" panose="02010600030101010101" pitchFamily="2" charset="-122"/>
                      </a:endParaRPr>
                    </a:p>
                    <a:p>
                      <a:pPr marR="54610" algn="r">
                        <a:lnSpc>
                          <a:spcPct val="100000"/>
                        </a:lnSpc>
                        <a:spcBef>
                          <a:spcPts val="330"/>
                        </a:spcBef>
                      </a:pPr>
                      <a:r>
                        <a:rPr sz="1100" dirty="0">
                          <a:latin typeface="宋体" panose="02010600030101010101" pitchFamily="2" charset="-122"/>
                          <a:cs typeface="宋体" panose="02010600030101010101" pitchFamily="2" charset="-122"/>
                        </a:rPr>
                        <a:t>个字</a:t>
                      </a:r>
                      <a:r>
                        <a:rPr sz="1100" spc="-50" dirty="0">
                          <a:latin typeface="宋体" panose="02010600030101010101" pitchFamily="2" charset="-122"/>
                          <a:cs typeface="宋体" panose="02010600030101010101" pitchFamily="2" charset="-122"/>
                        </a:rPr>
                        <a:t>）</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2">
                  <a:txBody>
                    <a:bodyPr/>
                    <a:lstStyle/>
                    <a:p>
                      <a:pPr marL="18415" algn="ctr">
                        <a:lnSpc>
                          <a:spcPct val="100000"/>
                        </a:lnSpc>
                        <a:spcBef>
                          <a:spcPts val="740"/>
                        </a:spcBef>
                      </a:pPr>
                      <a:r>
                        <a:rPr sz="1100" spc="-15" dirty="0">
                          <a:latin typeface="宋体" panose="02010600030101010101" pitchFamily="2" charset="-122"/>
                          <a:cs typeface="宋体" panose="02010600030101010101" pitchFamily="2" charset="-122"/>
                        </a:rPr>
                        <a:t>问题类型</a:t>
                      </a:r>
                      <a:endParaRPr sz="1100">
                        <a:latin typeface="宋体" panose="02010600030101010101" pitchFamily="2" charset="-122"/>
                        <a:cs typeface="宋体" panose="02010600030101010101" pitchFamily="2" charset="-122"/>
                      </a:endParaRPr>
                    </a:p>
                  </a:txBody>
                  <a:tcPr marL="0" marR="0" marT="939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3">
                  <a:txBody>
                    <a:bodyPr/>
                    <a:lstStyle/>
                    <a:p>
                      <a:pPr marL="8890" algn="ctr">
                        <a:lnSpc>
                          <a:spcPct val="100000"/>
                        </a:lnSpc>
                        <a:spcBef>
                          <a:spcPts val="740"/>
                        </a:spcBef>
                      </a:pPr>
                      <a:r>
                        <a:rPr sz="1100" spc="-15" dirty="0">
                          <a:latin typeface="宋体" panose="02010600030101010101" pitchFamily="2" charset="-122"/>
                          <a:cs typeface="宋体" panose="02010600030101010101" pitchFamily="2" charset="-122"/>
                        </a:rPr>
                        <a:t>存在问题</a:t>
                      </a:r>
                      <a:endParaRPr sz="1100">
                        <a:latin typeface="宋体" panose="02010600030101010101" pitchFamily="2" charset="-122"/>
                        <a:cs typeface="宋体" panose="02010600030101010101" pitchFamily="2" charset="-122"/>
                      </a:endParaRPr>
                    </a:p>
                  </a:txBody>
                  <a:tcPr marL="0" marR="0" marT="939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gridSpan="3">
                  <a:txBody>
                    <a:bodyPr/>
                    <a:lstStyle/>
                    <a:p>
                      <a:pPr marL="8890" algn="ctr">
                        <a:lnSpc>
                          <a:spcPct val="100000"/>
                        </a:lnSpc>
                        <a:spcBef>
                          <a:spcPts val="740"/>
                        </a:spcBef>
                      </a:pPr>
                      <a:r>
                        <a:rPr sz="1100" spc="-15" dirty="0">
                          <a:latin typeface="宋体" panose="02010600030101010101" pitchFamily="2" charset="-122"/>
                          <a:cs typeface="宋体" panose="02010600030101010101" pitchFamily="2" charset="-122"/>
                        </a:rPr>
                        <a:t>改进建议</a:t>
                      </a:r>
                      <a:endParaRPr sz="1100">
                        <a:latin typeface="宋体" panose="02010600030101010101" pitchFamily="2" charset="-122"/>
                        <a:cs typeface="宋体" panose="02010600030101010101" pitchFamily="2" charset="-122"/>
                      </a:endParaRPr>
                    </a:p>
                  </a:txBody>
                  <a:tcPr marL="0" marR="0" marT="939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p:nvPr/>
        </p:nvSpPr>
        <p:spPr>
          <a:xfrm>
            <a:off x="3719576" y="9930765"/>
            <a:ext cx="147320" cy="139700"/>
          </a:xfrm>
          <a:prstGeom prst="rect">
            <a:avLst/>
          </a:prstGeom>
        </p:spPr>
        <p:txBody>
          <a:bodyPr vert="horz" wrap="square" lIns="0" tIns="0" rIns="0" bIns="0" rtlCol="0">
            <a:spAutoFit/>
          </a:bodyPr>
          <a:lstStyle/>
          <a:p>
            <a:pPr marL="38100">
              <a:lnSpc>
                <a:spcPts val="955"/>
              </a:lnSpc>
            </a:pPr>
            <a:r>
              <a:rPr sz="900" spc="-50" dirty="0">
                <a:latin typeface="Calibri" panose="020F0502020204030204"/>
                <a:cs typeface="Calibri" panose="020F0502020204030204"/>
              </a:rPr>
              <a:t>2</a:t>
            </a:r>
            <a:endParaRPr sz="900">
              <a:latin typeface="Calibri" panose="020F0502020204030204"/>
              <a:cs typeface="Calibri" panose="020F0502020204030204"/>
            </a:endParaRPr>
          </a:p>
        </p:txBody>
      </p:sp>
      <p:sp>
        <p:nvSpPr>
          <p:cNvPr id="2" name="object 2"/>
          <p:cNvSpPr txBox="1"/>
          <p:nvPr/>
        </p:nvSpPr>
        <p:spPr>
          <a:xfrm>
            <a:off x="1131887" y="1703006"/>
            <a:ext cx="5403850" cy="7721600"/>
          </a:xfrm>
          <a:prstGeom prst="rect">
            <a:avLst/>
          </a:prstGeom>
        </p:spPr>
        <p:txBody>
          <a:bodyPr vert="horz" wrap="square" lIns="0" tIns="15875" rIns="0" bIns="0" rtlCol="0">
            <a:spAutoFit/>
          </a:bodyPr>
          <a:lstStyle/>
          <a:p>
            <a:pPr marL="12700">
              <a:lnSpc>
                <a:spcPct val="100000"/>
              </a:lnSpc>
              <a:spcBef>
                <a:spcPts val="125"/>
              </a:spcBef>
            </a:pPr>
            <a:r>
              <a:rPr sz="1550" spc="45" dirty="0">
                <a:latin typeface="宋体" panose="02010600030101010101" pitchFamily="2" charset="-122"/>
                <a:cs typeface="宋体" panose="02010600030101010101" pitchFamily="2" charset="-122"/>
              </a:rPr>
              <a:t>一、部门主要职责</a:t>
            </a:r>
            <a:endParaRPr sz="1550">
              <a:latin typeface="宋体" panose="02010600030101010101" pitchFamily="2" charset="-122"/>
              <a:cs typeface="宋体" panose="02010600030101010101" pitchFamily="2" charset="-122"/>
            </a:endParaRPr>
          </a:p>
          <a:p>
            <a:pPr marL="12700" marR="5080" indent="409575">
              <a:lnSpc>
                <a:spcPct val="161000"/>
              </a:lnSpc>
              <a:spcBef>
                <a:spcPts val="1655"/>
              </a:spcBef>
            </a:pPr>
            <a:r>
              <a:rPr sz="1550" spc="-5" dirty="0">
                <a:latin typeface="宋体" panose="02010600030101010101" pitchFamily="2" charset="-122"/>
                <a:cs typeface="宋体" panose="02010600030101010101" pitchFamily="2" charset="-122"/>
              </a:rPr>
              <a:t>永春县一都镇人民政府部门的主要职责是：镇党政机构具有党委和政府两种职能，党委领导政府工作，主要是政治思想和方针政策的领导，干部的选拔，考核和监督，经济和</a:t>
            </a:r>
            <a:r>
              <a:rPr sz="1550" spc="20" dirty="0">
                <a:latin typeface="宋体" panose="02010600030101010101" pitchFamily="2" charset="-122"/>
                <a:cs typeface="宋体" panose="02010600030101010101" pitchFamily="2" charset="-122"/>
              </a:rPr>
              <a:t>行政工作中重大问题的决策。镇政府是基层国家行政机关，</a:t>
            </a:r>
            <a:r>
              <a:rPr sz="1550" spc="35" dirty="0">
                <a:latin typeface="宋体" panose="02010600030101010101" pitchFamily="2" charset="-122"/>
                <a:cs typeface="宋体" panose="02010600030101010101" pitchFamily="2" charset="-122"/>
              </a:rPr>
              <a:t>行使本行政区的行政职能。</a:t>
            </a:r>
            <a:endParaRPr sz="1550">
              <a:latin typeface="宋体" panose="02010600030101010101" pitchFamily="2" charset="-122"/>
              <a:cs typeface="宋体" panose="02010600030101010101" pitchFamily="2" charset="-122"/>
            </a:endParaRPr>
          </a:p>
          <a:p>
            <a:pPr marL="422275">
              <a:lnSpc>
                <a:spcPct val="100000"/>
              </a:lnSpc>
              <a:spcBef>
                <a:spcPts val="1140"/>
              </a:spcBef>
            </a:pPr>
            <a:r>
              <a:rPr sz="1550" spc="85" dirty="0">
                <a:latin typeface="宋体" panose="02010600030101010101" pitchFamily="2" charset="-122"/>
                <a:cs typeface="宋体" panose="02010600030101010101" pitchFamily="2" charset="-122"/>
              </a:rPr>
              <a:t>（一）</a:t>
            </a:r>
            <a:r>
              <a:rPr sz="1550" spc="20" dirty="0">
                <a:latin typeface="宋体" panose="02010600030101010101" pitchFamily="2" charset="-122"/>
                <a:cs typeface="宋体" panose="02010600030101010101" pitchFamily="2" charset="-122"/>
              </a:rPr>
              <a:t>党委工作职责：</a:t>
            </a:r>
            <a:endParaRPr sz="1550">
              <a:latin typeface="宋体" panose="02010600030101010101" pitchFamily="2" charset="-122"/>
              <a:cs typeface="宋体" panose="02010600030101010101" pitchFamily="2" charset="-122"/>
            </a:endParaRPr>
          </a:p>
          <a:p>
            <a:pPr marL="631190" indent="-208915">
              <a:lnSpc>
                <a:spcPct val="100000"/>
              </a:lnSpc>
              <a:spcBef>
                <a:spcPts val="1145"/>
              </a:spcBef>
              <a:buSzPct val="94000"/>
              <a:buAutoNum type="arabicPeriod"/>
              <a:tabLst>
                <a:tab pos="631190" algn="l"/>
              </a:tabLst>
            </a:pPr>
            <a:r>
              <a:rPr sz="1550" spc="5" dirty="0">
                <a:latin typeface="宋体" panose="02010600030101010101" pitchFamily="2" charset="-122"/>
                <a:cs typeface="宋体" panose="02010600030101010101" pitchFamily="2" charset="-122"/>
              </a:rPr>
              <a:t>保证党的路线、方针、政策的坚决贯彻执行。</a:t>
            </a:r>
            <a:endParaRPr sz="1550">
              <a:latin typeface="宋体" panose="02010600030101010101" pitchFamily="2" charset="-122"/>
              <a:cs typeface="宋体" panose="02010600030101010101" pitchFamily="2" charset="-122"/>
            </a:endParaRPr>
          </a:p>
          <a:p>
            <a:pPr marL="631190" indent="-208915">
              <a:lnSpc>
                <a:spcPct val="100000"/>
              </a:lnSpc>
              <a:spcBef>
                <a:spcPts val="1140"/>
              </a:spcBef>
              <a:buSzPct val="94000"/>
              <a:buAutoNum type="arabicPeriod"/>
              <a:tabLst>
                <a:tab pos="631190" algn="l"/>
              </a:tabLst>
            </a:pPr>
            <a:r>
              <a:rPr sz="1550" spc="35" dirty="0">
                <a:latin typeface="宋体" panose="02010600030101010101" pitchFamily="2" charset="-122"/>
                <a:cs typeface="宋体" panose="02010600030101010101" pitchFamily="2" charset="-122"/>
              </a:rPr>
              <a:t>保证监督职能。</a:t>
            </a:r>
            <a:endParaRPr sz="1550">
              <a:latin typeface="宋体" panose="02010600030101010101" pitchFamily="2" charset="-122"/>
              <a:cs typeface="宋体" panose="02010600030101010101" pitchFamily="2" charset="-122"/>
            </a:endParaRPr>
          </a:p>
          <a:p>
            <a:pPr marL="631190" indent="-208915">
              <a:lnSpc>
                <a:spcPct val="100000"/>
              </a:lnSpc>
              <a:spcBef>
                <a:spcPts val="1145"/>
              </a:spcBef>
              <a:buSzPct val="94000"/>
              <a:buAutoNum type="arabicPeriod"/>
              <a:tabLst>
                <a:tab pos="631190" algn="l"/>
              </a:tabLst>
            </a:pPr>
            <a:r>
              <a:rPr sz="1550" spc="25" dirty="0">
                <a:latin typeface="宋体" panose="02010600030101010101" pitchFamily="2" charset="-122"/>
                <a:cs typeface="宋体" panose="02010600030101010101" pitchFamily="2" charset="-122"/>
              </a:rPr>
              <a:t>教育和管理职能。</a:t>
            </a:r>
            <a:endParaRPr sz="1550">
              <a:latin typeface="宋体" panose="02010600030101010101" pitchFamily="2" charset="-122"/>
              <a:cs typeface="宋体" panose="02010600030101010101" pitchFamily="2" charset="-122"/>
            </a:endParaRPr>
          </a:p>
          <a:p>
            <a:pPr marL="631190" indent="-208915">
              <a:lnSpc>
                <a:spcPct val="100000"/>
              </a:lnSpc>
              <a:spcBef>
                <a:spcPts val="1140"/>
              </a:spcBef>
              <a:buSzPct val="94000"/>
              <a:buAutoNum type="arabicPeriod"/>
              <a:tabLst>
                <a:tab pos="631190" algn="l"/>
              </a:tabLst>
            </a:pPr>
            <a:r>
              <a:rPr sz="1550" spc="20" dirty="0">
                <a:latin typeface="宋体" panose="02010600030101010101" pitchFamily="2" charset="-122"/>
                <a:cs typeface="宋体" panose="02010600030101010101" pitchFamily="2" charset="-122"/>
              </a:rPr>
              <a:t>服从和服务于经济建设的职能。</a:t>
            </a:r>
            <a:endParaRPr sz="1550">
              <a:latin typeface="宋体" panose="02010600030101010101" pitchFamily="2" charset="-122"/>
              <a:cs typeface="宋体" panose="02010600030101010101" pitchFamily="2" charset="-122"/>
            </a:endParaRPr>
          </a:p>
          <a:p>
            <a:pPr marL="12700" marR="99060" indent="608965">
              <a:lnSpc>
                <a:spcPts val="3000"/>
              </a:lnSpc>
              <a:spcBef>
                <a:spcPts val="295"/>
              </a:spcBef>
              <a:buSzPct val="94000"/>
              <a:buAutoNum type="arabicPeriod"/>
              <a:tabLst>
                <a:tab pos="621665" algn="l"/>
              </a:tabLst>
            </a:pPr>
            <a:r>
              <a:rPr sz="1550" spc="-5" dirty="0">
                <a:latin typeface="宋体" panose="02010600030101010101" pitchFamily="2" charset="-122"/>
                <a:cs typeface="宋体" panose="02010600030101010101" pitchFamily="2" charset="-122"/>
              </a:rPr>
              <a:t>负责抓好本镇党建工作、群团工作、精神文明建设工</a:t>
            </a:r>
            <a:r>
              <a:rPr sz="1550" spc="45" dirty="0">
                <a:latin typeface="宋体" panose="02010600030101010101" pitchFamily="2" charset="-122"/>
                <a:cs typeface="宋体" panose="02010600030101010101" pitchFamily="2" charset="-122"/>
              </a:rPr>
              <a:t>作、新闻宣传工作。</a:t>
            </a:r>
            <a:endParaRPr sz="1550">
              <a:latin typeface="宋体" panose="02010600030101010101" pitchFamily="2" charset="-122"/>
              <a:cs typeface="宋体" panose="02010600030101010101" pitchFamily="2" charset="-122"/>
            </a:endParaRPr>
          </a:p>
          <a:p>
            <a:pPr marL="631190" indent="-208915">
              <a:lnSpc>
                <a:spcPct val="100000"/>
              </a:lnSpc>
              <a:spcBef>
                <a:spcPts val="855"/>
              </a:spcBef>
              <a:buSzPct val="94000"/>
              <a:buAutoNum type="arabicPeriod"/>
              <a:tabLst>
                <a:tab pos="631190" algn="l"/>
              </a:tabLst>
            </a:pPr>
            <a:r>
              <a:rPr sz="1550" spc="10" dirty="0">
                <a:latin typeface="宋体" panose="02010600030101010101" pitchFamily="2" charset="-122"/>
                <a:cs typeface="宋体" panose="02010600030101010101" pitchFamily="2" charset="-122"/>
              </a:rPr>
              <a:t>完成县委、县政府交给的其他工作任务。</a:t>
            </a:r>
            <a:endParaRPr sz="1550">
              <a:latin typeface="宋体" panose="02010600030101010101" pitchFamily="2" charset="-122"/>
              <a:cs typeface="宋体" panose="02010600030101010101" pitchFamily="2" charset="-122"/>
            </a:endParaRPr>
          </a:p>
          <a:p>
            <a:pPr marL="422275">
              <a:lnSpc>
                <a:spcPct val="100000"/>
              </a:lnSpc>
              <a:spcBef>
                <a:spcPts val="1145"/>
              </a:spcBef>
            </a:pPr>
            <a:r>
              <a:rPr sz="1550" spc="85" dirty="0">
                <a:latin typeface="宋体" panose="02010600030101010101" pitchFamily="2" charset="-122"/>
                <a:cs typeface="宋体" panose="02010600030101010101" pitchFamily="2" charset="-122"/>
              </a:rPr>
              <a:t>（二）</a:t>
            </a:r>
            <a:r>
              <a:rPr sz="1550" spc="20" dirty="0">
                <a:latin typeface="宋体" panose="02010600030101010101" pitchFamily="2" charset="-122"/>
                <a:cs typeface="宋体" panose="02010600030101010101" pitchFamily="2" charset="-122"/>
              </a:rPr>
              <a:t>政府职能：</a:t>
            </a:r>
            <a:endParaRPr sz="1550">
              <a:latin typeface="宋体" panose="02010600030101010101" pitchFamily="2" charset="-122"/>
              <a:cs typeface="宋体" panose="02010600030101010101" pitchFamily="2" charset="-122"/>
            </a:endParaRPr>
          </a:p>
          <a:p>
            <a:pPr marL="12700" marR="5080" indent="608965">
              <a:lnSpc>
                <a:spcPct val="161000"/>
              </a:lnSpc>
              <a:buSzPct val="94000"/>
              <a:buAutoNum type="arabicPeriod"/>
              <a:tabLst>
                <a:tab pos="621665" algn="l"/>
              </a:tabLst>
            </a:pPr>
            <a:r>
              <a:rPr sz="1550" spc="-5" dirty="0">
                <a:latin typeface="宋体" panose="02010600030101010101" pitchFamily="2" charset="-122"/>
                <a:cs typeface="宋体" panose="02010600030101010101" pitchFamily="2" charset="-122"/>
              </a:rPr>
              <a:t>制定和组织实施经济、科技和社会发展计划，制定产</a:t>
            </a:r>
            <a:r>
              <a:rPr sz="1550" spc="20" dirty="0">
                <a:latin typeface="宋体" panose="02010600030101010101" pitchFamily="2" charset="-122"/>
                <a:cs typeface="宋体" panose="02010600030101010101" pitchFamily="2" charset="-122"/>
              </a:rPr>
              <a:t>业结构调整方案，组织指导好各行业生产，搞好商品流通，</a:t>
            </a:r>
            <a:r>
              <a:rPr sz="1550" spc="-5" dirty="0">
                <a:latin typeface="宋体" panose="02010600030101010101" pitchFamily="2" charset="-122"/>
                <a:cs typeface="宋体" panose="02010600030101010101" pitchFamily="2" charset="-122"/>
              </a:rPr>
              <a:t>协调好本镇与外地区的经济交流与合作，抓好招商引资，人才引进项目开发，不断培育市场体系，组织经济运行，促进</a:t>
            </a:r>
            <a:r>
              <a:rPr sz="1550" spc="80" dirty="0">
                <a:latin typeface="宋体" panose="02010600030101010101" pitchFamily="2" charset="-122"/>
                <a:cs typeface="宋体" panose="02010600030101010101" pitchFamily="2" charset="-122"/>
              </a:rPr>
              <a:t>经济发展。</a:t>
            </a:r>
            <a:endParaRPr sz="1550">
              <a:latin typeface="宋体" panose="02010600030101010101" pitchFamily="2" charset="-122"/>
              <a:cs typeface="宋体" panose="02010600030101010101" pitchFamily="2" charset="-122"/>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a:spLocks noGrp="1"/>
          </p:cNvSpPr>
          <p:nvPr>
            <p:ph type="sldNum" sz="quarter" idx="7"/>
          </p:nvPr>
        </p:nvSpPr>
        <p:spPr>
          <a:prstGeom prst="rect">
            <a:avLst/>
          </a:prstGeom>
        </p:spPr>
        <p:txBody>
          <a:bodyPr vert="horz" wrap="square" lIns="0" tIns="0" rIns="0" bIns="0" rtlCol="0">
            <a:spAutoFit/>
          </a:bodyPr>
          <a:lstStyle/>
          <a:p>
            <a:pPr marL="38100">
              <a:lnSpc>
                <a:spcPts val="955"/>
              </a:lnSpc>
            </a:pPr>
            <a:r>
              <a:rPr spc="-25" dirty="0"/>
              <a:t>47</a:t>
            </a:r>
            <a:endParaRPr spc="-25" dirty="0"/>
          </a:p>
        </p:txBody>
      </p:sp>
      <p:graphicFrame>
        <p:nvGraphicFramePr>
          <p:cNvPr id="2" name="object 2"/>
          <p:cNvGraphicFramePr>
            <a:graphicFrameLocks noGrp="1"/>
          </p:cNvGraphicFramePr>
          <p:nvPr/>
        </p:nvGraphicFramePr>
        <p:xfrm>
          <a:off x="1067435" y="1105916"/>
          <a:ext cx="12981305" cy="8306435"/>
        </p:xfrm>
        <a:graphic>
          <a:graphicData uri="http://schemas.openxmlformats.org/drawingml/2006/table">
            <a:tbl>
              <a:tblPr firstRow="1" bandRow="1">
                <a:tableStyleId>{2D5ABB26-0587-4C30-8999-92F81FD0307C}</a:tableStyleId>
              </a:tblPr>
              <a:tblGrid>
                <a:gridCol w="1287145"/>
                <a:gridCol w="1286509"/>
                <a:gridCol w="1296035"/>
                <a:gridCol w="1286510"/>
                <a:gridCol w="1287145"/>
                <a:gridCol w="1296034"/>
                <a:gridCol w="1287145"/>
                <a:gridCol w="1286509"/>
                <a:gridCol w="1296670"/>
                <a:gridCol w="1286509"/>
              </a:tblGrid>
              <a:tr h="333375">
                <a:tc gridSpan="10">
                  <a:txBody>
                    <a:bodyPr/>
                    <a:lstStyle/>
                    <a:p>
                      <a:pPr marL="8255" algn="ctr">
                        <a:lnSpc>
                          <a:spcPts val="2050"/>
                        </a:lnSpc>
                      </a:pPr>
                      <a:r>
                        <a:rPr sz="1800" b="1" spc="60" dirty="0">
                          <a:latin typeface="Microsoft JhengHei" panose="020B0604030504040204" charset="-120"/>
                          <a:cs typeface="Microsoft JhengHei" panose="020B0604030504040204" charset="-120"/>
                        </a:rPr>
                        <a:t>专项资金绩效自评表</a:t>
                      </a:r>
                      <a:endParaRPr sz="1800">
                        <a:latin typeface="Microsoft JhengHei" panose="020B0604030504040204" charset="-120"/>
                        <a:cs typeface="Microsoft JhengHei" panose="020B0604030504040204" charset="-120"/>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228600">
                <a:tc gridSpan="10">
                  <a:txBody>
                    <a:bodyPr/>
                    <a:lstStyle/>
                    <a:p>
                      <a:pPr algn="ctr">
                        <a:lnSpc>
                          <a:spcPts val="1400"/>
                        </a:lnSpc>
                      </a:pPr>
                      <a:r>
                        <a:rPr sz="1200" dirty="0">
                          <a:latin typeface="宋体" panose="02010600030101010101" pitchFamily="2" charset="-122"/>
                          <a:cs typeface="宋体" panose="02010600030101010101" pitchFamily="2" charset="-122"/>
                        </a:rPr>
                        <a:t>（2024</a:t>
                      </a:r>
                      <a:r>
                        <a:rPr sz="1200" spc="-100" dirty="0">
                          <a:latin typeface="宋体" panose="02010600030101010101" pitchFamily="2" charset="-122"/>
                          <a:cs typeface="宋体" panose="02010600030101010101" pitchFamily="2" charset="-122"/>
                        </a:rPr>
                        <a:t> 年度</a:t>
                      </a:r>
                      <a:r>
                        <a:rPr sz="1200" spc="-50" dirty="0">
                          <a:latin typeface="宋体" panose="02010600030101010101" pitchFamily="2" charset="-122"/>
                          <a:cs typeface="宋体" panose="02010600030101010101" pitchFamily="2" charset="-122"/>
                        </a:rPr>
                        <a:t>）</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228600">
                <a:tc gridSpan="3">
                  <a:txBody>
                    <a:bodyPr/>
                    <a:lstStyle/>
                    <a:p>
                      <a:pPr marL="8890" algn="ctr">
                        <a:lnSpc>
                          <a:spcPts val="1400"/>
                        </a:lnSpc>
                      </a:pPr>
                      <a:r>
                        <a:rPr sz="1200" spc="-15" dirty="0">
                          <a:latin typeface="宋体" panose="02010600030101010101" pitchFamily="2" charset="-122"/>
                          <a:cs typeface="宋体" panose="02010600030101010101" pitchFamily="2" charset="-122"/>
                        </a:rPr>
                        <a:t>专项名称</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gridSpan="7">
                  <a:txBody>
                    <a:bodyPr/>
                    <a:lstStyle/>
                    <a:p>
                      <a:pPr algn="ctr">
                        <a:lnSpc>
                          <a:spcPts val="1400"/>
                        </a:lnSpc>
                      </a:pPr>
                      <a:r>
                        <a:rPr sz="1200" dirty="0">
                          <a:latin typeface="宋体" panose="02010600030101010101" pitchFamily="2" charset="-122"/>
                          <a:cs typeface="宋体" panose="02010600030101010101" pitchFamily="2" charset="-122"/>
                        </a:rPr>
                        <a:t>2024</a:t>
                      </a:r>
                      <a:r>
                        <a:rPr sz="1200" spc="-45" dirty="0">
                          <a:latin typeface="宋体" panose="02010600030101010101" pitchFamily="2" charset="-122"/>
                          <a:cs typeface="宋体" panose="02010600030101010101" pitchFamily="2" charset="-122"/>
                        </a:rPr>
                        <a:t> 年一都镇国土空间绿化项目</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228600">
                <a:tc gridSpan="3">
                  <a:txBody>
                    <a:bodyPr/>
                    <a:lstStyle/>
                    <a:p>
                      <a:pPr marL="8890" algn="ctr">
                        <a:lnSpc>
                          <a:spcPts val="1405"/>
                        </a:lnSpc>
                      </a:pPr>
                      <a:r>
                        <a:rPr sz="1200" spc="-15" dirty="0">
                          <a:latin typeface="宋体" panose="02010600030101010101" pitchFamily="2" charset="-122"/>
                          <a:cs typeface="宋体" panose="02010600030101010101" pitchFamily="2" charset="-122"/>
                        </a:rPr>
                        <a:t>主管部门</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gridSpan="2">
                  <a:txBody>
                    <a:bodyPr/>
                    <a:lstStyle/>
                    <a:p>
                      <a:pPr marL="528320">
                        <a:lnSpc>
                          <a:spcPts val="1405"/>
                        </a:lnSpc>
                      </a:pPr>
                      <a:r>
                        <a:rPr sz="1200" spc="-5" dirty="0">
                          <a:latin typeface="宋体" panose="02010600030101010101" pitchFamily="2" charset="-122"/>
                          <a:cs typeface="宋体" panose="02010600030101010101" pitchFamily="2" charset="-122"/>
                        </a:rPr>
                        <a:t>永春县一都镇人民政府</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2">
                  <a:txBody>
                    <a:bodyPr/>
                    <a:lstStyle/>
                    <a:p>
                      <a:pPr marL="18415" algn="ctr">
                        <a:lnSpc>
                          <a:spcPts val="1405"/>
                        </a:lnSpc>
                      </a:pPr>
                      <a:r>
                        <a:rPr sz="1200" spc="-15" dirty="0">
                          <a:latin typeface="宋体" panose="02010600030101010101" pitchFamily="2" charset="-122"/>
                          <a:cs typeface="宋体" panose="02010600030101010101" pitchFamily="2" charset="-122"/>
                        </a:rPr>
                        <a:t>实施单位</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3">
                  <a:txBody>
                    <a:bodyPr/>
                    <a:lstStyle/>
                    <a:p>
                      <a:pPr marL="1176655">
                        <a:lnSpc>
                          <a:spcPts val="1405"/>
                        </a:lnSpc>
                      </a:pPr>
                      <a:r>
                        <a:rPr sz="1200" spc="-5" dirty="0">
                          <a:latin typeface="宋体" panose="02010600030101010101" pitchFamily="2" charset="-122"/>
                          <a:cs typeface="宋体" panose="02010600030101010101" pitchFamily="2" charset="-122"/>
                        </a:rPr>
                        <a:t>永春县一都镇人民政府</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r>
              <a:tr h="457200">
                <a:tc gridSpan="3">
                  <a:txBody>
                    <a:bodyPr/>
                    <a:lstStyle/>
                    <a:p>
                      <a:pPr marL="8890" algn="ctr">
                        <a:lnSpc>
                          <a:spcPct val="100000"/>
                        </a:lnSpc>
                        <a:spcBef>
                          <a:spcPts val="865"/>
                        </a:spcBef>
                      </a:pPr>
                      <a:r>
                        <a:rPr sz="1200" spc="-15" dirty="0">
                          <a:latin typeface="宋体" panose="02010600030101010101" pitchFamily="2" charset="-122"/>
                          <a:cs typeface="宋体" panose="02010600030101010101" pitchFamily="2" charset="-122"/>
                        </a:rPr>
                        <a:t>项目概况</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gridSpan="7">
                  <a:txBody>
                    <a:bodyPr/>
                    <a:lstStyle/>
                    <a:p>
                      <a:pPr marL="71120">
                        <a:lnSpc>
                          <a:spcPts val="1405"/>
                        </a:lnSpc>
                      </a:pPr>
                      <a:r>
                        <a:rPr sz="1200" dirty="0">
                          <a:latin typeface="宋体" panose="02010600030101010101" pitchFamily="2" charset="-122"/>
                          <a:cs typeface="宋体" panose="02010600030101010101" pitchFamily="2" charset="-122"/>
                        </a:rPr>
                        <a:t>2024</a:t>
                      </a:r>
                      <a:r>
                        <a:rPr sz="1200" spc="-45" dirty="0">
                          <a:latin typeface="宋体" panose="02010600030101010101" pitchFamily="2" charset="-122"/>
                          <a:cs typeface="宋体" panose="02010600030101010101" pitchFamily="2" charset="-122"/>
                        </a:rPr>
                        <a:t> 年一都镇国土空间绿化项目，对一都镇的山林进行抚育，劈灌除草，松林改造，补植，施肥等更替修复措施，可改善区域生态环</a:t>
                      </a:r>
                      <a:endParaRPr sz="1200">
                        <a:latin typeface="宋体" panose="02010600030101010101" pitchFamily="2" charset="-122"/>
                        <a:cs typeface="宋体" panose="02010600030101010101" pitchFamily="2" charset="-122"/>
                      </a:endParaRPr>
                    </a:p>
                    <a:p>
                      <a:pPr marL="71120">
                        <a:lnSpc>
                          <a:spcPct val="100000"/>
                        </a:lnSpc>
                        <a:spcBef>
                          <a:spcPts val="360"/>
                        </a:spcBef>
                      </a:pPr>
                      <a:r>
                        <a:rPr sz="1200" spc="-5" dirty="0">
                          <a:latin typeface="宋体" panose="02010600030101010101" pitchFamily="2" charset="-122"/>
                          <a:cs typeface="宋体" panose="02010600030101010101" pitchFamily="2" charset="-122"/>
                        </a:rPr>
                        <a:t>境，增加碳汇交易值，带来经济效益，社会效益，生态效益</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447675">
                <a:tc gridSpan="3">
                  <a:txBody>
                    <a:bodyPr/>
                    <a:lstStyle/>
                    <a:p>
                      <a:pPr marL="8890" algn="ctr">
                        <a:lnSpc>
                          <a:spcPct val="100000"/>
                        </a:lnSpc>
                        <a:spcBef>
                          <a:spcPts val="865"/>
                        </a:spcBef>
                      </a:pPr>
                      <a:r>
                        <a:rPr sz="1200" spc="-15" dirty="0">
                          <a:latin typeface="宋体" panose="02010600030101010101" pitchFamily="2" charset="-122"/>
                          <a:cs typeface="宋体" panose="02010600030101010101" pitchFamily="2" charset="-122"/>
                        </a:rPr>
                        <a:t>主要成效</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gridSpan="7">
                  <a:txBody>
                    <a:bodyPr/>
                    <a:lstStyle/>
                    <a:p>
                      <a:pPr marL="71120">
                        <a:lnSpc>
                          <a:spcPts val="1405"/>
                        </a:lnSpc>
                      </a:pPr>
                      <a:r>
                        <a:rPr sz="1200" dirty="0">
                          <a:latin typeface="宋体" panose="02010600030101010101" pitchFamily="2" charset="-122"/>
                          <a:cs typeface="宋体" panose="02010600030101010101" pitchFamily="2" charset="-122"/>
                        </a:rPr>
                        <a:t>2024</a:t>
                      </a:r>
                      <a:r>
                        <a:rPr sz="1200" spc="-45" dirty="0">
                          <a:latin typeface="宋体" panose="02010600030101010101" pitchFamily="2" charset="-122"/>
                          <a:cs typeface="宋体" panose="02010600030101010101" pitchFamily="2" charset="-122"/>
                        </a:rPr>
                        <a:t> 年一都镇国土空间绿化项目，对一都镇的山林进行抚育，劈灌除草，松林改造，补植，施肥等更替修复措施，可改善区域生态环</a:t>
                      </a:r>
                      <a:endParaRPr sz="1200">
                        <a:latin typeface="宋体" panose="02010600030101010101" pitchFamily="2" charset="-122"/>
                        <a:cs typeface="宋体" panose="02010600030101010101" pitchFamily="2" charset="-122"/>
                      </a:endParaRPr>
                    </a:p>
                    <a:p>
                      <a:pPr marL="71120">
                        <a:lnSpc>
                          <a:spcPct val="100000"/>
                        </a:lnSpc>
                        <a:spcBef>
                          <a:spcPts val="360"/>
                        </a:spcBef>
                      </a:pPr>
                      <a:r>
                        <a:rPr sz="1200" spc="-5" dirty="0">
                          <a:latin typeface="宋体" panose="02010600030101010101" pitchFamily="2" charset="-122"/>
                          <a:cs typeface="宋体" panose="02010600030101010101" pitchFamily="2" charset="-122"/>
                        </a:rPr>
                        <a:t>境，增加碳汇交易值，带来经济效益，社会效益，生态效益</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228600">
                <a:tc rowSpan="5">
                  <a:txBody>
                    <a:bodyPr/>
                    <a:lstStyle/>
                    <a:p>
                      <a:pPr>
                        <a:lnSpc>
                          <a:spcPct val="100000"/>
                        </a:lnSpc>
                      </a:pPr>
                      <a:endParaRPr sz="1200">
                        <a:latin typeface="Times New Roman" panose="02020603050405020304"/>
                        <a:cs typeface="Times New Roman" panose="02020603050405020304"/>
                      </a:endParaRPr>
                    </a:p>
                    <a:p>
                      <a:pPr>
                        <a:lnSpc>
                          <a:spcPct val="100000"/>
                        </a:lnSpc>
                        <a:spcBef>
                          <a:spcPts val="805"/>
                        </a:spcBef>
                      </a:pPr>
                      <a:endParaRPr sz="1200">
                        <a:latin typeface="Times New Roman" panose="02020603050405020304"/>
                        <a:cs typeface="Times New Roman" panose="02020603050405020304"/>
                      </a:endParaRPr>
                    </a:p>
                    <a:p>
                      <a:pPr marL="109220">
                        <a:lnSpc>
                          <a:spcPct val="100000"/>
                        </a:lnSpc>
                      </a:pPr>
                      <a:r>
                        <a:rPr sz="1200" spc="-10" dirty="0">
                          <a:latin typeface="宋体" panose="02010600030101010101" pitchFamily="2" charset="-122"/>
                          <a:cs typeface="宋体" panose="02010600030101010101" pitchFamily="2" charset="-122"/>
                        </a:rPr>
                        <a:t>项目资金(万元)</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L="261620">
                        <a:lnSpc>
                          <a:spcPts val="1405"/>
                        </a:lnSpc>
                      </a:pPr>
                      <a:r>
                        <a:rPr sz="1200" spc="-10" dirty="0">
                          <a:latin typeface="宋体" panose="02010600030101010101" pitchFamily="2" charset="-122"/>
                          <a:cs typeface="宋体" panose="02010600030101010101" pitchFamily="2" charset="-122"/>
                        </a:rPr>
                        <a:t>年初预算数</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10" dirty="0">
                          <a:latin typeface="宋体" panose="02010600030101010101" pitchFamily="2" charset="-122"/>
                          <a:cs typeface="宋体" panose="02010600030101010101" pitchFamily="2" charset="-122"/>
                        </a:rPr>
                        <a:t>全年预算数</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8890" algn="ctr">
                        <a:lnSpc>
                          <a:spcPts val="1405"/>
                        </a:lnSpc>
                      </a:pPr>
                      <a:r>
                        <a:rPr sz="1200" spc="-10" dirty="0">
                          <a:latin typeface="宋体" panose="02010600030101010101" pitchFamily="2" charset="-122"/>
                          <a:cs typeface="宋体" panose="02010600030101010101" pitchFamily="2" charset="-122"/>
                        </a:rPr>
                        <a:t>全年执行数</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25" dirty="0">
                          <a:latin typeface="宋体" panose="02010600030101010101" pitchFamily="2" charset="-122"/>
                          <a:cs typeface="宋体" panose="02010600030101010101" pitchFamily="2" charset="-122"/>
                        </a:rPr>
                        <a:t>分值</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ts val="1405"/>
                        </a:lnSpc>
                      </a:pPr>
                      <a:r>
                        <a:rPr sz="1200" dirty="0">
                          <a:latin typeface="宋体" panose="02010600030101010101" pitchFamily="2" charset="-122"/>
                          <a:cs typeface="宋体" panose="02010600030101010101" pitchFamily="2" charset="-122"/>
                        </a:rPr>
                        <a:t>执行率</a:t>
                      </a:r>
                      <a:r>
                        <a:rPr sz="1200" spc="-25" dirty="0">
                          <a:latin typeface="宋体" panose="02010600030101010101" pitchFamily="2" charset="-122"/>
                          <a:cs typeface="宋体" panose="02010600030101010101" pitchFamily="2" charset="-122"/>
                        </a:rPr>
                        <a:t>（%）</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5"/>
                        </a:lnSpc>
                      </a:pPr>
                      <a:r>
                        <a:rPr sz="1200" spc="-25" dirty="0">
                          <a:latin typeface="宋体" panose="02010600030101010101" pitchFamily="2" charset="-122"/>
                          <a:cs typeface="宋体" panose="02010600030101010101" pitchFamily="2" charset="-122"/>
                        </a:rPr>
                        <a:t>得分</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71120">
                        <a:lnSpc>
                          <a:spcPts val="1400"/>
                        </a:lnSpc>
                      </a:pPr>
                      <a:r>
                        <a:rPr sz="1200" spc="-10" dirty="0">
                          <a:latin typeface="宋体" panose="02010600030101010101" pitchFamily="2" charset="-122"/>
                          <a:cs typeface="宋体" panose="02010600030101010101" pitchFamily="2" charset="-122"/>
                        </a:rPr>
                        <a:t>年度资金总额</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0"/>
                        </a:lnSpc>
                      </a:pPr>
                      <a:r>
                        <a:rPr sz="1200" spc="-10" dirty="0">
                          <a:latin typeface="宋体" panose="02010600030101010101" pitchFamily="2" charset="-122"/>
                          <a:cs typeface="宋体" panose="02010600030101010101" pitchFamily="2" charset="-122"/>
                        </a:rPr>
                        <a:t>100.00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9525"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0"/>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0"/>
                        </a:lnSpc>
                      </a:pPr>
                      <a:r>
                        <a:rPr sz="1200" spc="-50" dirty="0">
                          <a:latin typeface="宋体" panose="02010600030101010101" pitchFamily="2" charset="-122"/>
                          <a:cs typeface="宋体" panose="02010600030101010101" pitchFamily="2" charset="-122"/>
                        </a:rPr>
                        <a:t>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71120">
                        <a:lnSpc>
                          <a:spcPts val="1400"/>
                        </a:lnSpc>
                      </a:pPr>
                      <a:r>
                        <a:rPr sz="1200" spc="-10" dirty="0">
                          <a:latin typeface="宋体" panose="02010600030101010101" pitchFamily="2" charset="-122"/>
                          <a:cs typeface="宋体" panose="02010600030101010101" pitchFamily="2" charset="-122"/>
                        </a:rPr>
                        <a:t>其中：当年财政拨款</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9525"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8890" algn="ctr">
                        <a:lnSpc>
                          <a:spcPts val="1310"/>
                        </a:lnSpc>
                      </a:pPr>
                      <a:r>
                        <a:rPr sz="1100" spc="-50" dirty="0">
                          <a:latin typeface="宋体" panose="02010600030101010101" pitchFamily="2" charset="-122"/>
                          <a:cs typeface="宋体" panose="02010600030101010101" pitchFamily="2" charset="-122"/>
                        </a:rPr>
                        <a:t>—</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71120">
                        <a:lnSpc>
                          <a:spcPts val="1405"/>
                        </a:lnSpc>
                      </a:pPr>
                      <a:r>
                        <a:rPr sz="1200" spc="-15" dirty="0">
                          <a:latin typeface="宋体" panose="02010600030101010101" pitchFamily="2" charset="-122"/>
                          <a:cs typeface="宋体" panose="02010600030101010101" pitchFamily="2" charset="-122"/>
                        </a:rPr>
                        <a:t>其他资金</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5"/>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10" dirty="0">
                          <a:latin typeface="宋体" panose="02010600030101010101" pitchFamily="2" charset="-122"/>
                          <a:cs typeface="宋体" panose="02010600030101010101" pitchFamily="2" charset="-122"/>
                        </a:rPr>
                        <a:t>100.00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9525" algn="ctr">
                        <a:lnSpc>
                          <a:spcPts val="1405"/>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50" dirty="0">
                          <a:latin typeface="宋体" panose="02010600030101010101" pitchFamily="2" charset="-122"/>
                          <a:cs typeface="宋体" panose="02010600030101010101" pitchFamily="2" charset="-122"/>
                        </a:rPr>
                        <a:t>—</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ts val="1405"/>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71120">
                        <a:lnSpc>
                          <a:spcPts val="1405"/>
                        </a:lnSpc>
                      </a:pPr>
                      <a:r>
                        <a:rPr sz="1200" spc="-10" dirty="0">
                          <a:latin typeface="宋体" panose="02010600030101010101" pitchFamily="2" charset="-122"/>
                          <a:cs typeface="宋体" panose="02010600030101010101" pitchFamily="2" charset="-122"/>
                        </a:rPr>
                        <a:t>上年结转资金</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5"/>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9525" algn="ctr">
                        <a:lnSpc>
                          <a:spcPts val="1405"/>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50" dirty="0">
                          <a:latin typeface="宋体" panose="02010600030101010101" pitchFamily="2" charset="-122"/>
                          <a:cs typeface="宋体" panose="02010600030101010101" pitchFamily="2" charset="-122"/>
                        </a:rPr>
                        <a:t>—</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ts val="1405"/>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rowSpan="2">
                  <a:txBody>
                    <a:bodyPr/>
                    <a:lstStyle/>
                    <a:p>
                      <a:pPr>
                        <a:lnSpc>
                          <a:spcPct val="100000"/>
                        </a:lnSpc>
                        <a:spcBef>
                          <a:spcPts val="1285"/>
                        </a:spcBef>
                      </a:pPr>
                      <a:endParaRPr sz="1200">
                        <a:latin typeface="Times New Roman" panose="02020603050405020304"/>
                        <a:cs typeface="Times New Roman" panose="02020603050405020304"/>
                      </a:endParaRPr>
                    </a:p>
                    <a:p>
                      <a:pPr marL="185420">
                        <a:lnSpc>
                          <a:spcPct val="100000"/>
                        </a:lnSpc>
                      </a:pPr>
                      <a:r>
                        <a:rPr sz="1200" spc="-10" dirty="0">
                          <a:latin typeface="宋体" panose="02010600030101010101" pitchFamily="2" charset="-122"/>
                          <a:cs typeface="宋体" panose="02010600030101010101" pitchFamily="2" charset="-122"/>
                        </a:rPr>
                        <a:t>年度总体目标</a:t>
                      </a:r>
                      <a:endParaRPr sz="1200">
                        <a:latin typeface="宋体" panose="02010600030101010101" pitchFamily="2" charset="-122"/>
                        <a:cs typeface="宋体" panose="02010600030101010101" pitchFamily="2" charset="-122"/>
                      </a:endParaRPr>
                    </a:p>
                  </a:txBody>
                  <a:tcPr marL="0" marR="0" marT="16319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4">
                  <a:txBody>
                    <a:bodyPr/>
                    <a:lstStyle/>
                    <a:p>
                      <a:pPr algn="ctr">
                        <a:lnSpc>
                          <a:spcPts val="1400"/>
                        </a:lnSpc>
                      </a:pPr>
                      <a:r>
                        <a:rPr sz="1200" spc="-15" dirty="0">
                          <a:latin typeface="宋体" panose="02010600030101010101" pitchFamily="2" charset="-122"/>
                          <a:cs typeface="宋体" panose="02010600030101010101" pitchFamily="2" charset="-122"/>
                        </a:rPr>
                        <a:t>预期目标</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gridSpan="5">
                  <a:txBody>
                    <a:bodyPr/>
                    <a:lstStyle/>
                    <a:p>
                      <a:pPr marL="17780" algn="ctr">
                        <a:lnSpc>
                          <a:spcPts val="1400"/>
                        </a:lnSpc>
                      </a:pPr>
                      <a:r>
                        <a:rPr sz="1200" spc="-10" dirty="0">
                          <a:latin typeface="宋体" panose="02010600030101010101" pitchFamily="2" charset="-122"/>
                          <a:cs typeface="宋体" panose="02010600030101010101" pitchFamily="2" charset="-122"/>
                        </a:rPr>
                        <a:t>实际完成情况</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r>
              <a:tr h="676910">
                <a:tc vMerge="1">
                  <a:tcPr marL="0" marR="0" marT="16319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4">
                  <a:txBody>
                    <a:bodyPr/>
                    <a:lstStyle/>
                    <a:p>
                      <a:pPr marL="71120">
                        <a:lnSpc>
                          <a:spcPts val="1405"/>
                        </a:lnSpc>
                      </a:pPr>
                      <a:r>
                        <a:rPr sz="1200" dirty="0">
                          <a:latin typeface="宋体" panose="02010600030101010101" pitchFamily="2" charset="-122"/>
                          <a:cs typeface="宋体" panose="02010600030101010101" pitchFamily="2" charset="-122"/>
                        </a:rPr>
                        <a:t>2024</a:t>
                      </a:r>
                      <a:r>
                        <a:rPr sz="1200" spc="-60" dirty="0">
                          <a:latin typeface="宋体" panose="02010600030101010101" pitchFamily="2" charset="-122"/>
                          <a:cs typeface="宋体" panose="02010600030101010101" pitchFamily="2" charset="-122"/>
                        </a:rPr>
                        <a:t> 年一都镇国土空间绿化项目，对一都镇的山林进行抚育，劈灌除草，松</a:t>
                      </a:r>
                      <a:endParaRPr sz="1200">
                        <a:latin typeface="宋体" panose="02010600030101010101" pitchFamily="2" charset="-122"/>
                        <a:cs typeface="宋体" panose="02010600030101010101" pitchFamily="2" charset="-122"/>
                      </a:endParaRPr>
                    </a:p>
                    <a:p>
                      <a:pPr marL="71120" marR="47625">
                        <a:lnSpc>
                          <a:spcPct val="120000"/>
                        </a:lnSpc>
                        <a:spcBef>
                          <a:spcPts val="70"/>
                        </a:spcBef>
                      </a:pPr>
                      <a:r>
                        <a:rPr sz="1200" spc="-5" dirty="0">
                          <a:latin typeface="宋体" panose="02010600030101010101" pitchFamily="2" charset="-122"/>
                          <a:cs typeface="宋体" panose="02010600030101010101" pitchFamily="2" charset="-122"/>
                        </a:rPr>
                        <a:t>林改造，补植，施肥等更替修复措施，可改善区域生态环境，增加碳汇交易值，带来经济效益，社会效益，生态效益</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gridSpan="5">
                  <a:txBody>
                    <a:bodyPr/>
                    <a:lstStyle/>
                    <a:p>
                      <a:pPr marL="80645">
                        <a:lnSpc>
                          <a:spcPts val="1405"/>
                        </a:lnSpc>
                      </a:pPr>
                      <a:r>
                        <a:rPr sz="1200" dirty="0">
                          <a:latin typeface="宋体" panose="02010600030101010101" pitchFamily="2" charset="-122"/>
                          <a:cs typeface="宋体" panose="02010600030101010101" pitchFamily="2" charset="-122"/>
                        </a:rPr>
                        <a:t>2024</a:t>
                      </a:r>
                      <a:r>
                        <a:rPr sz="1200" spc="-45" dirty="0">
                          <a:latin typeface="宋体" panose="02010600030101010101" pitchFamily="2" charset="-122"/>
                          <a:cs typeface="宋体" panose="02010600030101010101" pitchFamily="2" charset="-122"/>
                        </a:rPr>
                        <a:t> 年一都镇国土空间绿化项目，对一都镇的山林进行抚育，劈灌除草，松林改造，补植，施</a:t>
                      </a:r>
                      <a:endParaRPr sz="1200">
                        <a:latin typeface="宋体" panose="02010600030101010101" pitchFamily="2" charset="-122"/>
                        <a:cs typeface="宋体" panose="02010600030101010101" pitchFamily="2" charset="-122"/>
                      </a:endParaRPr>
                    </a:p>
                    <a:p>
                      <a:pPr marL="80645" marR="114935">
                        <a:lnSpc>
                          <a:spcPct val="120000"/>
                        </a:lnSpc>
                        <a:spcBef>
                          <a:spcPts val="70"/>
                        </a:spcBef>
                      </a:pPr>
                      <a:r>
                        <a:rPr sz="1200" spc="-5" dirty="0">
                          <a:latin typeface="宋体" panose="02010600030101010101" pitchFamily="2" charset="-122"/>
                          <a:cs typeface="宋体" panose="02010600030101010101" pitchFamily="2" charset="-122"/>
                        </a:rPr>
                        <a:t>肥等更替修复措施，可改善区域生态环境，增加碳汇交易值，带来经济效益，社会效益，生态</a:t>
                      </a:r>
                      <a:r>
                        <a:rPr sz="1200" spc="-25" dirty="0">
                          <a:latin typeface="宋体" panose="02010600030101010101" pitchFamily="2" charset="-122"/>
                          <a:cs typeface="宋体" panose="02010600030101010101" pitchFamily="2" charset="-122"/>
                        </a:rPr>
                        <a:t>效益</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r>
              <a:tr h="457200">
                <a:tc rowSpan="9">
                  <a:txBody>
                    <a:bodyPr/>
                    <a:lstStyle/>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spcBef>
                          <a:spcPts val="585"/>
                        </a:spcBef>
                      </a:pPr>
                      <a:endParaRPr sz="1200">
                        <a:latin typeface="Times New Roman" panose="02020603050405020304"/>
                        <a:cs typeface="Times New Roman" panose="02020603050405020304"/>
                      </a:endParaRPr>
                    </a:p>
                    <a:p>
                      <a:pPr marL="537845">
                        <a:lnSpc>
                          <a:spcPct val="100000"/>
                        </a:lnSpc>
                      </a:pPr>
                      <a:r>
                        <a:rPr sz="1200" spc="-10" dirty="0">
                          <a:latin typeface="宋体" panose="02010600030101010101" pitchFamily="2" charset="-122"/>
                          <a:cs typeface="宋体" panose="02010600030101010101" pitchFamily="2" charset="-122"/>
                        </a:rPr>
                        <a:t>绩效 指标</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865"/>
                        </a:spcBef>
                      </a:pPr>
                      <a:r>
                        <a:rPr sz="1200" spc="-15" dirty="0">
                          <a:latin typeface="宋体" panose="02010600030101010101" pitchFamily="2" charset="-122"/>
                          <a:cs typeface="宋体" panose="02010600030101010101" pitchFamily="2" charset="-122"/>
                        </a:rPr>
                        <a:t>一级指标</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865"/>
                        </a:spcBef>
                      </a:pPr>
                      <a:r>
                        <a:rPr sz="1200" spc="-15" dirty="0">
                          <a:latin typeface="宋体" panose="02010600030101010101" pitchFamily="2" charset="-122"/>
                          <a:cs typeface="宋体" panose="02010600030101010101" pitchFamily="2" charset="-122"/>
                        </a:rPr>
                        <a:t>二级指标</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337820">
                        <a:lnSpc>
                          <a:spcPct val="100000"/>
                        </a:lnSpc>
                        <a:spcBef>
                          <a:spcPts val="865"/>
                        </a:spcBef>
                      </a:pPr>
                      <a:r>
                        <a:rPr sz="1200" spc="-15" dirty="0">
                          <a:latin typeface="宋体" panose="02010600030101010101" pitchFamily="2" charset="-122"/>
                          <a:cs typeface="宋体" panose="02010600030101010101" pitchFamily="2" charset="-122"/>
                        </a:rPr>
                        <a:t>三级指标</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ct val="100000"/>
                        </a:lnSpc>
                        <a:spcBef>
                          <a:spcPts val="865"/>
                        </a:spcBef>
                      </a:pPr>
                      <a:r>
                        <a:rPr sz="1200" spc="-10" dirty="0">
                          <a:latin typeface="宋体" panose="02010600030101010101" pitchFamily="2" charset="-122"/>
                          <a:cs typeface="宋体" panose="02010600030101010101" pitchFamily="2" charset="-122"/>
                        </a:rPr>
                        <a:t>年度指标值</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ct val="100000"/>
                        </a:lnSpc>
                        <a:spcBef>
                          <a:spcPts val="865"/>
                        </a:spcBef>
                      </a:pPr>
                      <a:r>
                        <a:rPr sz="1200" spc="-10" dirty="0">
                          <a:latin typeface="宋体" panose="02010600030101010101" pitchFamily="2" charset="-122"/>
                          <a:cs typeface="宋体" panose="02010600030101010101" pitchFamily="2" charset="-122"/>
                        </a:rPr>
                        <a:t>实际完成值</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865"/>
                        </a:spcBef>
                      </a:pPr>
                      <a:r>
                        <a:rPr sz="1200" spc="-15" dirty="0">
                          <a:latin typeface="宋体" panose="02010600030101010101" pitchFamily="2" charset="-122"/>
                          <a:cs typeface="宋体" panose="02010600030101010101" pitchFamily="2" charset="-122"/>
                        </a:rPr>
                        <a:t>指标分值</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865"/>
                        </a:spcBef>
                      </a:pPr>
                      <a:r>
                        <a:rPr sz="1200" spc="-15" dirty="0">
                          <a:latin typeface="宋体" panose="02010600030101010101" pitchFamily="2" charset="-122"/>
                          <a:cs typeface="宋体" panose="02010600030101010101" pitchFamily="2" charset="-122"/>
                        </a:rPr>
                        <a:t>自评得分</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10" dirty="0">
                          <a:latin typeface="宋体" panose="02010600030101010101" pitchFamily="2" charset="-122"/>
                          <a:cs typeface="宋体" panose="02010600030101010101" pitchFamily="2" charset="-122"/>
                        </a:rPr>
                        <a:t>偏差原因分析及</a:t>
                      </a:r>
                      <a:endParaRPr sz="1200">
                        <a:latin typeface="宋体" panose="02010600030101010101" pitchFamily="2" charset="-122"/>
                        <a:cs typeface="宋体" panose="02010600030101010101" pitchFamily="2" charset="-122"/>
                      </a:endParaRPr>
                    </a:p>
                    <a:p>
                      <a:pPr algn="ctr">
                        <a:lnSpc>
                          <a:spcPct val="100000"/>
                        </a:lnSpc>
                        <a:spcBef>
                          <a:spcPts val="360"/>
                        </a:spcBef>
                      </a:pPr>
                      <a:r>
                        <a:rPr sz="1200" spc="-15" dirty="0">
                          <a:latin typeface="宋体" panose="02010600030101010101" pitchFamily="2" charset="-122"/>
                          <a:cs typeface="宋体" panose="02010600030101010101" pitchFamily="2" charset="-122"/>
                        </a:rPr>
                        <a:t>改进措施</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5" dirty="0">
                          <a:latin typeface="宋体" panose="02010600030101010101" pitchFamily="2" charset="-122"/>
                          <a:cs typeface="宋体" panose="02010600030101010101" pitchFamily="2" charset="-122"/>
                        </a:rPr>
                        <a:t>成本指标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0" dirty="0">
                          <a:latin typeface="宋体" panose="02010600030101010101" pitchFamily="2" charset="-122"/>
                          <a:cs typeface="宋体" panose="02010600030101010101" pitchFamily="2" charset="-122"/>
                        </a:rPr>
                        <a:t>经济成本指标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0" dirty="0">
                          <a:latin typeface="宋体" panose="02010600030101010101" pitchFamily="2" charset="-122"/>
                          <a:cs typeface="宋体" panose="02010600030101010101" pitchFamily="2" charset="-122"/>
                        </a:rPr>
                        <a:t>财政补助投入额</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ts val="1405"/>
                        </a:lnSpc>
                      </a:pPr>
                      <a:r>
                        <a:rPr sz="1200" dirty="0">
                          <a:latin typeface="宋体" panose="02010600030101010101" pitchFamily="2" charset="-122"/>
                          <a:cs typeface="宋体" panose="02010600030101010101" pitchFamily="2" charset="-122"/>
                        </a:rPr>
                        <a:t>≤100</a:t>
                      </a:r>
                      <a:r>
                        <a:rPr sz="1200" spc="-120" dirty="0">
                          <a:latin typeface="宋体" panose="02010600030101010101" pitchFamily="2" charset="-122"/>
                          <a:cs typeface="宋体" panose="02010600030101010101" pitchFamily="2" charset="-122"/>
                        </a:rPr>
                        <a:t> 万元</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ts val="1405"/>
                        </a:lnSpc>
                      </a:pPr>
                      <a:r>
                        <a:rPr sz="1200" spc="-25" dirty="0">
                          <a:latin typeface="宋体" panose="02010600030101010101" pitchFamily="2" charset="-122"/>
                          <a:cs typeface="宋体" panose="02010600030101010101" pitchFamily="2" charset="-122"/>
                        </a:rPr>
                        <a:t>100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ts val="1405"/>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405"/>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rowSpan="3">
                  <a:txBody>
                    <a:bodyPr/>
                    <a:lstStyle/>
                    <a:p>
                      <a:pPr>
                        <a:lnSpc>
                          <a:spcPct val="100000"/>
                        </a:lnSpc>
                      </a:pPr>
                      <a:endParaRPr sz="1100">
                        <a:latin typeface="Times New Roman" panose="02020603050405020304"/>
                        <a:cs typeface="Times New Roman" panose="02020603050405020304"/>
                      </a:endParaRPr>
                    </a:p>
                    <a:p>
                      <a:pPr>
                        <a:lnSpc>
                          <a:spcPct val="100000"/>
                        </a:lnSpc>
                        <a:spcBef>
                          <a:spcPts val="5"/>
                        </a:spcBef>
                      </a:pPr>
                      <a:endParaRPr sz="1100">
                        <a:latin typeface="Times New Roman" panose="02020603050405020304"/>
                        <a:cs typeface="Times New Roman" panose="02020603050405020304"/>
                      </a:endParaRPr>
                    </a:p>
                    <a:p>
                      <a:pPr marL="652145">
                        <a:lnSpc>
                          <a:spcPct val="100000"/>
                        </a:lnSpc>
                        <a:spcBef>
                          <a:spcPts val="5"/>
                        </a:spcBef>
                      </a:pPr>
                      <a:r>
                        <a:rPr sz="1100" spc="-15" dirty="0">
                          <a:latin typeface="宋体" panose="02010600030101010101" pitchFamily="2" charset="-122"/>
                          <a:cs typeface="宋体" panose="02010600030101010101" pitchFamily="2" charset="-122"/>
                        </a:rPr>
                        <a:t>效益指标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05"/>
                        </a:lnSpc>
                      </a:pPr>
                      <a:r>
                        <a:rPr sz="1100" spc="-10" dirty="0">
                          <a:latin typeface="宋体" panose="02010600030101010101" pitchFamily="2" charset="-122"/>
                          <a:cs typeface="宋体" panose="02010600030101010101" pitchFamily="2" charset="-122"/>
                        </a:rPr>
                        <a:t>经济效益指标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05"/>
                        </a:lnSpc>
                      </a:pPr>
                      <a:r>
                        <a:rPr sz="1100" spc="-10" dirty="0">
                          <a:latin typeface="宋体" panose="02010600030101010101" pitchFamily="2" charset="-122"/>
                          <a:cs typeface="宋体" panose="02010600030101010101" pitchFamily="2" charset="-122"/>
                        </a:rPr>
                        <a:t>促进经济发展</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ts val="1400"/>
                        </a:lnSpc>
                      </a:pPr>
                      <a:r>
                        <a:rPr sz="1200" spc="-25" dirty="0">
                          <a:latin typeface="宋体" panose="02010600030101010101" pitchFamily="2" charset="-122"/>
                          <a:cs typeface="宋体" panose="02010600030101010101" pitchFamily="2" charset="-122"/>
                        </a:rPr>
                        <a:t>≥1/</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ts val="1400"/>
                        </a:lnSpc>
                      </a:pPr>
                      <a:r>
                        <a:rPr sz="1200" spc="-50" dirty="0">
                          <a:latin typeface="宋体" panose="02010600030101010101" pitchFamily="2" charset="-122"/>
                          <a:cs typeface="宋体" panose="02010600030101010101" pitchFamily="2" charset="-122"/>
                        </a:rPr>
                        <a:t>1</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ts val="1400"/>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400"/>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409575">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35"/>
                        </a:spcBef>
                      </a:pPr>
                      <a:r>
                        <a:rPr sz="1100" spc="-10" dirty="0">
                          <a:latin typeface="宋体" panose="02010600030101010101" pitchFamily="2" charset="-122"/>
                          <a:cs typeface="宋体" panose="02010600030101010101" pitchFamily="2" charset="-122"/>
                        </a:rPr>
                        <a:t>社会效益指标</a:t>
                      </a:r>
                      <a:endParaRPr sz="1100">
                        <a:latin typeface="宋体" panose="02010600030101010101" pitchFamily="2" charset="-122"/>
                        <a:cs typeface="宋体" panose="02010600030101010101" pitchFamily="2" charset="-122"/>
                      </a:endParaRPr>
                    </a:p>
                  </a:txBody>
                  <a:tcPr marL="0" marR="0" marT="933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230"/>
                        </a:lnSpc>
                      </a:pPr>
                      <a:r>
                        <a:rPr sz="1100" spc="-10" dirty="0">
                          <a:latin typeface="宋体" panose="02010600030101010101" pitchFamily="2" charset="-122"/>
                          <a:cs typeface="宋体" panose="02010600030101010101" pitchFamily="2" charset="-122"/>
                        </a:rPr>
                        <a:t>提升地区乡村治理</a:t>
                      </a:r>
                      <a:endParaRPr sz="1100">
                        <a:latin typeface="宋体" panose="02010600030101010101" pitchFamily="2" charset="-122"/>
                        <a:cs typeface="宋体" panose="02010600030101010101" pitchFamily="2" charset="-122"/>
                      </a:endParaRPr>
                    </a:p>
                    <a:p>
                      <a:pPr marR="54610" algn="r">
                        <a:lnSpc>
                          <a:spcPct val="100000"/>
                        </a:lnSpc>
                        <a:spcBef>
                          <a:spcPts val="330"/>
                        </a:spcBef>
                      </a:pPr>
                      <a:r>
                        <a:rPr sz="1100" spc="-25" dirty="0">
                          <a:latin typeface="宋体" panose="02010600030101010101" pitchFamily="2" charset="-122"/>
                          <a:cs typeface="宋体" panose="02010600030101010101" pitchFamily="2" charset="-122"/>
                        </a:rPr>
                        <a:t>能力</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1215390">
                        <a:lnSpc>
                          <a:spcPct val="100000"/>
                        </a:lnSpc>
                        <a:spcBef>
                          <a:spcPts val="710"/>
                        </a:spcBef>
                      </a:pPr>
                      <a:r>
                        <a:rPr sz="1200" spc="-10" dirty="0">
                          <a:latin typeface="宋体" panose="02010600030101010101" pitchFamily="2" charset="-122"/>
                          <a:cs typeface="宋体" panose="02010600030101010101" pitchFamily="2" charset="-122"/>
                        </a:rPr>
                        <a:t>=有所提升有所提升</a:t>
                      </a:r>
                      <a:endParaRPr sz="1200">
                        <a:latin typeface="宋体" panose="02010600030101010101" pitchFamily="2" charset="-122"/>
                        <a:cs typeface="宋体" panose="02010600030101010101" pitchFamily="2" charset="-122"/>
                      </a:endParaRPr>
                    </a:p>
                  </a:txBody>
                  <a:tcPr marL="0" marR="0" marT="901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ct val="100000"/>
                        </a:lnSpc>
                        <a:spcBef>
                          <a:spcPts val="710"/>
                        </a:spcBef>
                      </a:pPr>
                      <a:r>
                        <a:rPr sz="1200" spc="-15" dirty="0">
                          <a:latin typeface="宋体" panose="02010600030101010101" pitchFamily="2" charset="-122"/>
                          <a:cs typeface="宋体" panose="02010600030101010101" pitchFamily="2" charset="-122"/>
                        </a:rPr>
                        <a:t>有所提升</a:t>
                      </a:r>
                      <a:endParaRPr sz="1200">
                        <a:latin typeface="宋体" panose="02010600030101010101" pitchFamily="2" charset="-122"/>
                        <a:cs typeface="宋体" panose="02010600030101010101" pitchFamily="2" charset="-122"/>
                      </a:endParaRPr>
                    </a:p>
                  </a:txBody>
                  <a:tcPr marL="0" marR="0" marT="901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710"/>
                        </a:spcBef>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901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10"/>
                        </a:spcBef>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901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0" dirty="0">
                          <a:latin typeface="宋体" panose="02010600030101010101" pitchFamily="2" charset="-122"/>
                          <a:cs typeface="宋体" panose="02010600030101010101" pitchFamily="2" charset="-122"/>
                        </a:rPr>
                        <a:t>生态效益指标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0" dirty="0">
                          <a:latin typeface="宋体" panose="02010600030101010101" pitchFamily="2" charset="-122"/>
                          <a:cs typeface="宋体" panose="02010600030101010101" pitchFamily="2" charset="-122"/>
                        </a:rPr>
                        <a:t>改善农村人居环境</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1138555">
                        <a:lnSpc>
                          <a:spcPts val="1405"/>
                        </a:lnSpc>
                      </a:pPr>
                      <a:r>
                        <a:rPr sz="1200" spc="-10" dirty="0">
                          <a:latin typeface="宋体" panose="02010600030101010101" pitchFamily="2" charset="-122"/>
                          <a:cs typeface="宋体" panose="02010600030101010101" pitchFamily="2" charset="-122"/>
                        </a:rPr>
                        <a:t>≥有效改善有效改善</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ts val="1405"/>
                        </a:lnSpc>
                      </a:pPr>
                      <a:r>
                        <a:rPr sz="1200" spc="-15" dirty="0">
                          <a:latin typeface="宋体" panose="02010600030101010101" pitchFamily="2" charset="-122"/>
                          <a:cs typeface="宋体" panose="02010600030101010101" pitchFamily="2" charset="-122"/>
                        </a:rPr>
                        <a:t>有效改善</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ts val="1405"/>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405"/>
                        </a:lnSpc>
                      </a:pPr>
                      <a:r>
                        <a:rPr sz="1200" spc="-50" dirty="0">
                          <a:latin typeface="宋体" panose="02010600030101010101" pitchFamily="2" charset="-122"/>
                          <a:cs typeface="宋体" panose="02010600030101010101" pitchFamily="2" charset="-122"/>
                        </a:rPr>
                        <a:t>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4191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40"/>
                        </a:spcBef>
                      </a:pPr>
                      <a:r>
                        <a:rPr sz="1100" spc="-10" dirty="0">
                          <a:latin typeface="宋体" panose="02010600030101010101" pitchFamily="2" charset="-122"/>
                          <a:cs typeface="宋体" panose="02010600030101010101" pitchFamily="2" charset="-122"/>
                        </a:rPr>
                        <a:t>满意度指标</a:t>
                      </a:r>
                      <a:endParaRPr sz="1100">
                        <a:latin typeface="宋体" panose="02010600030101010101" pitchFamily="2" charset="-122"/>
                        <a:cs typeface="宋体" panose="02010600030101010101" pitchFamily="2" charset="-122"/>
                      </a:endParaRPr>
                    </a:p>
                  </a:txBody>
                  <a:tcPr marL="0" marR="0" marT="939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5245" algn="r">
                        <a:lnSpc>
                          <a:spcPts val="1235"/>
                        </a:lnSpc>
                      </a:pPr>
                      <a:r>
                        <a:rPr sz="1100" spc="-10" dirty="0">
                          <a:latin typeface="宋体" panose="02010600030101010101" pitchFamily="2" charset="-122"/>
                          <a:cs typeface="宋体" panose="02010600030101010101" pitchFamily="2" charset="-122"/>
                        </a:rPr>
                        <a:t>服务对象满意度指</a:t>
                      </a:r>
                      <a:endParaRPr sz="1100">
                        <a:latin typeface="宋体" panose="02010600030101010101" pitchFamily="2" charset="-122"/>
                        <a:cs typeface="宋体" panose="02010600030101010101" pitchFamily="2" charset="-122"/>
                      </a:endParaRPr>
                    </a:p>
                    <a:p>
                      <a:pPr marR="53975" algn="r">
                        <a:lnSpc>
                          <a:spcPct val="100000"/>
                        </a:lnSpc>
                        <a:spcBef>
                          <a:spcPts val="330"/>
                        </a:spcBef>
                      </a:pPr>
                      <a:r>
                        <a:rPr sz="1100" spc="-50" dirty="0">
                          <a:latin typeface="宋体" panose="02010600030101010101" pitchFamily="2" charset="-122"/>
                          <a:cs typeface="宋体" panose="02010600030101010101" pitchFamily="2" charset="-122"/>
                        </a:rPr>
                        <a:t>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40"/>
                        </a:spcBef>
                      </a:pPr>
                      <a:r>
                        <a:rPr sz="1100" spc="-10" dirty="0">
                          <a:latin typeface="宋体" panose="02010600030101010101" pitchFamily="2" charset="-122"/>
                          <a:cs typeface="宋体" panose="02010600030101010101" pitchFamily="2" charset="-122"/>
                        </a:rPr>
                        <a:t>项目区农民满意度</a:t>
                      </a:r>
                      <a:endParaRPr sz="1100">
                        <a:latin typeface="宋体" panose="02010600030101010101" pitchFamily="2" charset="-122"/>
                        <a:cs typeface="宋体" panose="02010600030101010101" pitchFamily="2" charset="-122"/>
                      </a:endParaRPr>
                    </a:p>
                  </a:txBody>
                  <a:tcPr marL="0" marR="0" marT="939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ct val="100000"/>
                        </a:lnSpc>
                        <a:spcBef>
                          <a:spcPts val="715"/>
                        </a:spcBef>
                      </a:pPr>
                      <a:r>
                        <a:rPr sz="1200" spc="-20" dirty="0">
                          <a:latin typeface="宋体" panose="02010600030101010101" pitchFamily="2" charset="-122"/>
                          <a:cs typeface="宋体" panose="02010600030101010101" pitchFamily="2" charset="-122"/>
                        </a:rPr>
                        <a:t>≥90%</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ct val="100000"/>
                        </a:lnSpc>
                        <a:spcBef>
                          <a:spcPts val="715"/>
                        </a:spcBef>
                      </a:pPr>
                      <a:r>
                        <a:rPr sz="1200" spc="-25" dirty="0">
                          <a:latin typeface="宋体" panose="02010600030101010101" pitchFamily="2" charset="-122"/>
                          <a:cs typeface="宋体" panose="02010600030101010101" pitchFamily="2" charset="-122"/>
                        </a:rPr>
                        <a:t>90</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715"/>
                        </a:spcBef>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15"/>
                        </a:spcBef>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rowSpan="3">
                  <a:txBody>
                    <a:bodyPr/>
                    <a:lstStyle/>
                    <a:p>
                      <a:pPr>
                        <a:lnSpc>
                          <a:spcPct val="100000"/>
                        </a:lnSpc>
                      </a:pPr>
                      <a:endParaRPr sz="1100">
                        <a:latin typeface="Times New Roman" panose="02020603050405020304"/>
                        <a:cs typeface="Times New Roman" panose="02020603050405020304"/>
                      </a:endParaRPr>
                    </a:p>
                    <a:p>
                      <a:pPr>
                        <a:lnSpc>
                          <a:spcPct val="100000"/>
                        </a:lnSpc>
                        <a:spcBef>
                          <a:spcPts val="10"/>
                        </a:spcBef>
                      </a:pPr>
                      <a:endParaRPr sz="1100">
                        <a:latin typeface="Times New Roman" panose="02020603050405020304"/>
                        <a:cs typeface="Times New Roman" panose="02020603050405020304"/>
                      </a:endParaRPr>
                    </a:p>
                    <a:p>
                      <a:pPr marL="652145">
                        <a:lnSpc>
                          <a:spcPct val="100000"/>
                        </a:lnSpc>
                      </a:pPr>
                      <a:r>
                        <a:rPr sz="1100" spc="-15" dirty="0">
                          <a:latin typeface="宋体" panose="02010600030101010101" pitchFamily="2" charset="-122"/>
                          <a:cs typeface="宋体" panose="02010600030101010101" pitchFamily="2" charset="-122"/>
                        </a:rPr>
                        <a:t>产出指标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5" dirty="0">
                          <a:latin typeface="宋体" panose="02010600030101010101" pitchFamily="2" charset="-122"/>
                          <a:cs typeface="宋体" panose="02010600030101010101" pitchFamily="2" charset="-122"/>
                        </a:rPr>
                        <a:t>数量指标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5" dirty="0">
                          <a:latin typeface="宋体" panose="02010600030101010101" pitchFamily="2" charset="-122"/>
                          <a:cs typeface="宋体" panose="02010600030101010101" pitchFamily="2" charset="-122"/>
                        </a:rPr>
                        <a:t>项目个数</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ts val="1405"/>
                        </a:lnSpc>
                      </a:pPr>
                      <a:r>
                        <a:rPr sz="1200" dirty="0">
                          <a:latin typeface="宋体" panose="02010600030101010101" pitchFamily="2" charset="-122"/>
                          <a:cs typeface="宋体" panose="02010600030101010101" pitchFamily="2" charset="-122"/>
                        </a:rPr>
                        <a:t>≥2</a:t>
                      </a:r>
                      <a:r>
                        <a:rPr sz="1200" spc="-175" dirty="0">
                          <a:latin typeface="宋体" panose="02010600030101010101" pitchFamily="2" charset="-122"/>
                          <a:cs typeface="宋体" panose="02010600030101010101" pitchFamily="2" charset="-122"/>
                        </a:rPr>
                        <a:t> 个</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ts val="1405"/>
                        </a:lnSpc>
                      </a:pPr>
                      <a:r>
                        <a:rPr sz="1200" spc="-50" dirty="0">
                          <a:latin typeface="宋体" panose="02010600030101010101" pitchFamily="2" charset="-122"/>
                          <a:cs typeface="宋体" panose="02010600030101010101" pitchFamily="2" charset="-122"/>
                        </a:rPr>
                        <a:t>2</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ts val="1405"/>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405"/>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05"/>
                        </a:lnSpc>
                      </a:pPr>
                      <a:r>
                        <a:rPr sz="1100" spc="-15" dirty="0">
                          <a:latin typeface="宋体" panose="02010600030101010101" pitchFamily="2" charset="-122"/>
                          <a:cs typeface="宋体" panose="02010600030101010101" pitchFamily="2" charset="-122"/>
                        </a:rPr>
                        <a:t>质量指标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05"/>
                        </a:lnSpc>
                      </a:pPr>
                      <a:r>
                        <a:rPr sz="1100" spc="-10" dirty="0">
                          <a:latin typeface="宋体" panose="02010600030101010101" pitchFamily="2" charset="-122"/>
                          <a:cs typeface="宋体" panose="02010600030101010101" pitchFamily="2" charset="-122"/>
                        </a:rPr>
                        <a:t>项目验收合格率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ts val="1405"/>
                        </a:lnSpc>
                      </a:pPr>
                      <a:r>
                        <a:rPr sz="1200" spc="-10" dirty="0">
                          <a:latin typeface="宋体" panose="02010600030101010101" pitchFamily="2" charset="-122"/>
                          <a:cs typeface="宋体" panose="02010600030101010101" pitchFamily="2" charset="-122"/>
                        </a:rPr>
                        <a:t>≥100%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ts val="1405"/>
                        </a:lnSpc>
                      </a:pPr>
                      <a:r>
                        <a:rPr sz="1200" spc="-25" dirty="0">
                          <a:latin typeface="宋体" panose="02010600030101010101" pitchFamily="2" charset="-122"/>
                          <a:cs typeface="宋体" panose="02010600030101010101" pitchFamily="2" charset="-122"/>
                        </a:rPr>
                        <a:t>100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ts val="1405"/>
                        </a:lnSpc>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405"/>
                        </a:lnSpc>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4191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35"/>
                        </a:spcBef>
                      </a:pPr>
                      <a:r>
                        <a:rPr sz="1100" spc="-15" dirty="0">
                          <a:latin typeface="宋体" panose="02010600030101010101" pitchFamily="2" charset="-122"/>
                          <a:cs typeface="宋体" panose="02010600030101010101" pitchFamily="2" charset="-122"/>
                        </a:rPr>
                        <a:t>时效指标</a:t>
                      </a:r>
                      <a:endParaRPr sz="1100">
                        <a:latin typeface="宋体" panose="02010600030101010101" pitchFamily="2" charset="-122"/>
                        <a:cs typeface="宋体" panose="02010600030101010101" pitchFamily="2" charset="-122"/>
                      </a:endParaRPr>
                    </a:p>
                  </a:txBody>
                  <a:tcPr marL="0" marR="0" marT="933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230"/>
                        </a:lnSpc>
                      </a:pPr>
                      <a:r>
                        <a:rPr sz="1100" spc="-10" dirty="0">
                          <a:latin typeface="宋体" panose="02010600030101010101" pitchFamily="2" charset="-122"/>
                          <a:cs typeface="宋体" panose="02010600030101010101" pitchFamily="2" charset="-122"/>
                        </a:rPr>
                        <a:t>工程项目开工及时</a:t>
                      </a:r>
                      <a:endParaRPr sz="1100">
                        <a:latin typeface="宋体" panose="02010600030101010101" pitchFamily="2" charset="-122"/>
                        <a:cs typeface="宋体" panose="02010600030101010101" pitchFamily="2" charset="-122"/>
                      </a:endParaRPr>
                    </a:p>
                    <a:p>
                      <a:pPr marR="53975" algn="r">
                        <a:lnSpc>
                          <a:spcPct val="100000"/>
                        </a:lnSpc>
                        <a:spcBef>
                          <a:spcPts val="330"/>
                        </a:spcBef>
                      </a:pPr>
                      <a:r>
                        <a:rPr sz="1100" spc="-50" dirty="0">
                          <a:latin typeface="宋体" panose="02010600030101010101" pitchFamily="2" charset="-122"/>
                          <a:cs typeface="宋体" panose="02010600030101010101" pitchFamily="2" charset="-122"/>
                        </a:rPr>
                        <a:t>性</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ct val="100000"/>
                        </a:lnSpc>
                        <a:spcBef>
                          <a:spcPts val="710"/>
                        </a:spcBef>
                      </a:pPr>
                      <a:r>
                        <a:rPr sz="1200" dirty="0">
                          <a:latin typeface="宋体" panose="02010600030101010101" pitchFamily="2" charset="-122"/>
                          <a:cs typeface="宋体" panose="02010600030101010101" pitchFamily="2" charset="-122"/>
                        </a:rPr>
                        <a:t>=0</a:t>
                      </a:r>
                      <a:r>
                        <a:rPr sz="1200" spc="-175" dirty="0">
                          <a:latin typeface="宋体" panose="02010600030101010101" pitchFamily="2" charset="-122"/>
                          <a:cs typeface="宋体" panose="02010600030101010101" pitchFamily="2" charset="-122"/>
                        </a:rPr>
                        <a:t> 月</a:t>
                      </a:r>
                      <a:endParaRPr sz="1200">
                        <a:latin typeface="宋体" panose="02010600030101010101" pitchFamily="2" charset="-122"/>
                        <a:cs typeface="宋体" panose="02010600030101010101" pitchFamily="2" charset="-122"/>
                      </a:endParaRPr>
                    </a:p>
                  </a:txBody>
                  <a:tcPr marL="0" marR="0" marT="901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ct val="100000"/>
                        </a:lnSpc>
                        <a:spcBef>
                          <a:spcPts val="710"/>
                        </a:spcBef>
                      </a:pPr>
                      <a:r>
                        <a:rPr sz="1200" spc="-50" dirty="0">
                          <a:latin typeface="宋体" panose="02010600030101010101" pitchFamily="2" charset="-122"/>
                          <a:cs typeface="宋体" panose="02010600030101010101" pitchFamily="2" charset="-122"/>
                        </a:rPr>
                        <a:t>0</a:t>
                      </a:r>
                      <a:endParaRPr sz="1200">
                        <a:latin typeface="宋体" panose="02010600030101010101" pitchFamily="2" charset="-122"/>
                        <a:cs typeface="宋体" panose="02010600030101010101" pitchFamily="2" charset="-122"/>
                      </a:endParaRPr>
                    </a:p>
                  </a:txBody>
                  <a:tcPr marL="0" marR="0" marT="901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710"/>
                        </a:spcBef>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901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10"/>
                        </a:spcBef>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901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19075">
                <a:tc gridSpan="7">
                  <a:txBody>
                    <a:bodyPr/>
                    <a:lstStyle/>
                    <a:p>
                      <a:pPr algn="ctr">
                        <a:lnSpc>
                          <a:spcPts val="1405"/>
                        </a:lnSpc>
                      </a:pPr>
                      <a:r>
                        <a:rPr sz="1200" dirty="0">
                          <a:latin typeface="宋体" panose="02010600030101010101" pitchFamily="2" charset="-122"/>
                          <a:cs typeface="宋体" panose="02010600030101010101" pitchFamily="2" charset="-122"/>
                        </a:rPr>
                        <a:t>总分值、评价总分 </a:t>
                      </a:r>
                      <a:r>
                        <a:rPr sz="1200" spc="-25" dirty="0">
                          <a:latin typeface="宋体" panose="02010600030101010101" pitchFamily="2" charset="-122"/>
                          <a:cs typeface="宋体" panose="02010600030101010101" pitchFamily="2" charset="-122"/>
                        </a:rPr>
                        <a:t>(S)</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gridSpan="3">
                  <a:txBody>
                    <a:bodyPr/>
                    <a:lstStyle/>
                    <a:p>
                      <a:pPr marL="8890" algn="ctr">
                        <a:lnSpc>
                          <a:spcPts val="1405"/>
                        </a:lnSpc>
                      </a:pPr>
                      <a:r>
                        <a:rPr sz="1200" spc="-25" dirty="0">
                          <a:latin typeface="宋体" panose="02010600030101010101" pitchFamily="2" charset="-122"/>
                          <a:cs typeface="宋体" panose="02010600030101010101" pitchFamily="2" charset="-122"/>
                        </a:rPr>
                        <a:t>80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c hMerge="1">
                  <a:tcPr marL="0" marR="0" marT="0" marB="0"/>
                </a:tc>
                <a:tc hMerge="1">
                  <a:tcPr marL="0" marR="0" marT="0" marB="0"/>
                </a:tc>
              </a:tr>
              <a:tr h="228600">
                <a:tc gridSpan="2">
                  <a:txBody>
                    <a:bodyPr/>
                    <a:lstStyle/>
                    <a:p>
                      <a:pPr marL="8890" algn="ctr">
                        <a:lnSpc>
                          <a:spcPts val="1405"/>
                        </a:lnSpc>
                      </a:pPr>
                      <a:r>
                        <a:rPr sz="1200" spc="-15" dirty="0">
                          <a:latin typeface="宋体" panose="02010600030101010101" pitchFamily="2" charset="-122"/>
                          <a:cs typeface="宋体" panose="02010600030101010101" pitchFamily="2" charset="-122"/>
                        </a:rPr>
                        <a:t>评价等级</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c hMerge="1">
                  <a:tcPr marL="0" marR="0" marT="0" marB="0"/>
                </a:tc>
                <a:tc gridSpan="8">
                  <a:txBody>
                    <a:bodyPr/>
                    <a:lstStyle/>
                    <a:p>
                      <a:pPr marL="18415" algn="ctr">
                        <a:lnSpc>
                          <a:spcPts val="1405"/>
                        </a:lnSpc>
                      </a:pPr>
                      <a:r>
                        <a:rPr sz="1200" dirty="0">
                          <a:latin typeface="宋体" panose="02010600030101010101" pitchFamily="2" charset="-122"/>
                          <a:cs typeface="宋体" panose="02010600030101010101" pitchFamily="2" charset="-122"/>
                        </a:rPr>
                        <a:t>良</a:t>
                      </a:r>
                      <a:r>
                        <a:rPr sz="1200" spc="-10" dirty="0">
                          <a:latin typeface="宋体" panose="02010600030101010101" pitchFamily="2" charset="-122"/>
                          <a:cs typeface="宋体" panose="02010600030101010101" pitchFamily="2" charset="-122"/>
                        </a:rPr>
                        <a:t>（90&gt;S≧80）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209550">
                <a:tc rowSpan="3" gridSpan="2">
                  <a:txBody>
                    <a:bodyPr/>
                    <a:lstStyle/>
                    <a:p>
                      <a:pPr>
                        <a:lnSpc>
                          <a:spcPct val="100000"/>
                        </a:lnSpc>
                        <a:spcBef>
                          <a:spcPts val="1120"/>
                        </a:spcBef>
                      </a:pPr>
                      <a:endParaRPr sz="1100">
                        <a:latin typeface="Times New Roman" panose="02020603050405020304"/>
                        <a:cs typeface="Times New Roman" panose="02020603050405020304"/>
                      </a:endParaRPr>
                    </a:p>
                    <a:p>
                      <a:pPr marR="44450" algn="r">
                        <a:lnSpc>
                          <a:spcPct val="100000"/>
                        </a:lnSpc>
                        <a:spcBef>
                          <a:spcPts val="5"/>
                        </a:spcBef>
                      </a:pPr>
                      <a:r>
                        <a:rPr sz="1100" dirty="0">
                          <a:latin typeface="宋体" panose="02010600030101010101" pitchFamily="2" charset="-122"/>
                          <a:cs typeface="宋体" panose="02010600030101010101" pitchFamily="2" charset="-122"/>
                        </a:rPr>
                        <a:t>问题与建议（</a:t>
                      </a:r>
                      <a:r>
                        <a:rPr sz="1100" spc="-25" dirty="0">
                          <a:latin typeface="宋体" panose="02010600030101010101" pitchFamily="2" charset="-122"/>
                          <a:cs typeface="宋体" panose="02010600030101010101" pitchFamily="2" charset="-122"/>
                        </a:rPr>
                        <a:t>每条问题和建议不少于 30</a:t>
                      </a:r>
                      <a:endParaRPr sz="1100">
                        <a:latin typeface="宋体" panose="02010600030101010101" pitchFamily="2" charset="-122"/>
                        <a:cs typeface="宋体" panose="02010600030101010101" pitchFamily="2" charset="-122"/>
                      </a:endParaRPr>
                    </a:p>
                    <a:p>
                      <a:pPr marR="54610" algn="r">
                        <a:lnSpc>
                          <a:spcPct val="100000"/>
                        </a:lnSpc>
                        <a:spcBef>
                          <a:spcPts val="330"/>
                        </a:spcBef>
                      </a:pPr>
                      <a:r>
                        <a:rPr sz="1100" dirty="0">
                          <a:latin typeface="宋体" panose="02010600030101010101" pitchFamily="2" charset="-122"/>
                          <a:cs typeface="宋体" panose="02010600030101010101" pitchFamily="2" charset="-122"/>
                        </a:rPr>
                        <a:t>个字</a:t>
                      </a:r>
                      <a:r>
                        <a:rPr sz="1100" spc="-50" dirty="0">
                          <a:latin typeface="宋体" panose="02010600030101010101" pitchFamily="2" charset="-122"/>
                          <a:cs typeface="宋体" panose="02010600030101010101" pitchFamily="2" charset="-122"/>
                        </a:rPr>
                        <a:t>）</a:t>
                      </a:r>
                      <a:endParaRPr sz="1100">
                        <a:latin typeface="宋体" panose="02010600030101010101" pitchFamily="2" charset="-122"/>
                        <a:cs typeface="宋体" panose="02010600030101010101" pitchFamily="2" charset="-122"/>
                      </a:endParaRPr>
                    </a:p>
                  </a:txBody>
                  <a:tcPr marL="0" marR="0" marT="14224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rowSpan="3" hMerge="1">
                  <a:tcPr marL="0" marR="0" marT="0" marB="0"/>
                </a:tc>
                <a:tc gridSpan="2">
                  <a:txBody>
                    <a:bodyPr/>
                    <a:lstStyle/>
                    <a:p>
                      <a:pPr marL="18415" algn="ctr">
                        <a:lnSpc>
                          <a:spcPts val="1235"/>
                        </a:lnSpc>
                      </a:pPr>
                      <a:r>
                        <a:rPr sz="1100" spc="-15" dirty="0">
                          <a:latin typeface="宋体" panose="02010600030101010101" pitchFamily="2" charset="-122"/>
                          <a:cs typeface="宋体" panose="02010600030101010101" pitchFamily="2" charset="-122"/>
                        </a:rPr>
                        <a:t>问题类型</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3">
                  <a:txBody>
                    <a:bodyPr/>
                    <a:lstStyle/>
                    <a:p>
                      <a:pPr marL="8890" algn="ctr">
                        <a:lnSpc>
                          <a:spcPts val="1235"/>
                        </a:lnSpc>
                      </a:pPr>
                      <a:r>
                        <a:rPr sz="1100" spc="-15" dirty="0">
                          <a:latin typeface="宋体" panose="02010600030101010101" pitchFamily="2" charset="-122"/>
                          <a:cs typeface="宋体" panose="02010600030101010101" pitchFamily="2" charset="-122"/>
                        </a:rPr>
                        <a:t>存在问题</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gridSpan="3">
                  <a:txBody>
                    <a:bodyPr/>
                    <a:lstStyle/>
                    <a:p>
                      <a:pPr marL="8890" algn="ctr">
                        <a:lnSpc>
                          <a:spcPts val="1235"/>
                        </a:lnSpc>
                      </a:pPr>
                      <a:r>
                        <a:rPr sz="1100" spc="-15" dirty="0">
                          <a:latin typeface="宋体" panose="02010600030101010101" pitchFamily="2" charset="-122"/>
                          <a:cs typeface="宋体" panose="02010600030101010101" pitchFamily="2" charset="-122"/>
                        </a:rPr>
                        <a:t>改进建议</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r>
              <a:tr h="419100">
                <a:tc vMerge="1" gridSpan="2">
                  <a:tcPr marL="0" marR="0" marT="14224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vMerge="1" hMerge="1">
                  <a:tcPr marL="0" marR="0" marT="0" marB="0"/>
                </a:tc>
                <a:tc gridSpan="2">
                  <a:txBody>
                    <a:bodyPr/>
                    <a:lstStyle/>
                    <a:p>
                      <a:pPr marR="54610" algn="r">
                        <a:lnSpc>
                          <a:spcPct val="100000"/>
                        </a:lnSpc>
                        <a:spcBef>
                          <a:spcPts val="735"/>
                        </a:spcBef>
                      </a:pPr>
                      <a:r>
                        <a:rPr sz="1100" spc="-15" dirty="0">
                          <a:latin typeface="宋体" panose="02010600030101010101" pitchFamily="2" charset="-122"/>
                          <a:cs typeface="宋体" panose="02010600030101010101" pitchFamily="2" charset="-122"/>
                        </a:rPr>
                        <a:t>其他问题</a:t>
                      </a:r>
                      <a:endParaRPr sz="1100">
                        <a:latin typeface="宋体" panose="02010600030101010101" pitchFamily="2" charset="-122"/>
                        <a:cs typeface="宋体" panose="02010600030101010101" pitchFamily="2" charset="-122"/>
                      </a:endParaRPr>
                    </a:p>
                  </a:txBody>
                  <a:tcPr marL="0" marR="0" marT="933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3">
                  <a:txBody>
                    <a:bodyPr/>
                    <a:lstStyle/>
                    <a:p>
                      <a:pPr marR="9525" algn="r">
                        <a:lnSpc>
                          <a:spcPts val="1235"/>
                        </a:lnSpc>
                      </a:pPr>
                      <a:r>
                        <a:rPr sz="1100" spc="-60" dirty="0">
                          <a:latin typeface="宋体" panose="02010600030101010101" pitchFamily="2" charset="-122"/>
                          <a:cs typeface="宋体" panose="02010600030101010101" pitchFamily="2" charset="-122"/>
                        </a:rPr>
                        <a:t>预算绩效管理信息系统还不够完善，上半年相关指标已完成，</a:t>
                      </a:r>
                      <a:endParaRPr sz="1100">
                        <a:latin typeface="宋体" panose="02010600030101010101" pitchFamily="2" charset="-122"/>
                        <a:cs typeface="宋体" panose="02010600030101010101" pitchFamily="2" charset="-122"/>
                      </a:endParaRPr>
                    </a:p>
                    <a:p>
                      <a:pPr marR="46355" algn="r">
                        <a:lnSpc>
                          <a:spcPct val="100000"/>
                        </a:lnSpc>
                        <a:spcBef>
                          <a:spcPts val="330"/>
                        </a:spcBef>
                      </a:pPr>
                      <a:r>
                        <a:rPr sz="1100" spc="-20" dirty="0">
                          <a:latin typeface="宋体" panose="02010600030101010101" pitchFamily="2" charset="-122"/>
                          <a:cs typeface="宋体" panose="02010600030101010101" pitchFamily="2" charset="-122"/>
                        </a:rPr>
                        <a:t>指标评价指标却只有差，不符合实际。</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gridSpan="3">
                  <a:txBody>
                    <a:bodyPr/>
                    <a:lstStyle/>
                    <a:p>
                      <a:pPr marR="46990" algn="r">
                        <a:lnSpc>
                          <a:spcPts val="1235"/>
                        </a:lnSpc>
                      </a:pPr>
                      <a:r>
                        <a:rPr sz="1100" spc="-65" dirty="0">
                          <a:latin typeface="宋体" panose="02010600030101010101" pitchFamily="2" charset="-122"/>
                          <a:cs typeface="宋体" panose="02010600030101010101" pitchFamily="2" charset="-122"/>
                        </a:rPr>
                        <a:t>完善预算管理信息系统指标评价系统，让指标评价通过阶段性</a:t>
                      </a:r>
                      <a:endParaRPr sz="1100">
                        <a:latin typeface="宋体" panose="02010600030101010101" pitchFamily="2" charset="-122"/>
                        <a:cs typeface="宋体" panose="02010600030101010101" pitchFamily="2" charset="-122"/>
                      </a:endParaRPr>
                    </a:p>
                    <a:p>
                      <a:pPr marR="46355" algn="r">
                        <a:lnSpc>
                          <a:spcPct val="100000"/>
                        </a:lnSpc>
                        <a:spcBef>
                          <a:spcPts val="330"/>
                        </a:spcBef>
                      </a:pPr>
                      <a:r>
                        <a:rPr sz="1100" spc="-25" dirty="0">
                          <a:latin typeface="宋体" panose="02010600030101010101" pitchFamily="2" charset="-122"/>
                          <a:cs typeface="宋体" panose="02010600030101010101" pitchFamily="2" charset="-122"/>
                        </a:rPr>
                        <a:t>的完成进度来进行评价，这样更加贴近实际。</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r>
              <a:tr h="409575">
                <a:tc vMerge="1" gridSpan="2">
                  <a:tcPr marL="0" marR="0" marT="14224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vMerge="1" hMerge="1">
                  <a:tcPr marL="0" marR="0" marT="0" marB="0"/>
                </a:tc>
                <a:tc gridSpan="2">
                  <a:txBody>
                    <a:bodyPr/>
                    <a:lstStyle/>
                    <a:p>
                      <a:pPr marR="54610" algn="r">
                        <a:lnSpc>
                          <a:spcPct val="100000"/>
                        </a:lnSpc>
                        <a:spcBef>
                          <a:spcPts val="740"/>
                        </a:spcBef>
                      </a:pPr>
                      <a:r>
                        <a:rPr sz="1100" spc="-15" dirty="0">
                          <a:latin typeface="宋体" panose="02010600030101010101" pitchFamily="2" charset="-122"/>
                          <a:cs typeface="宋体" panose="02010600030101010101" pitchFamily="2" charset="-122"/>
                        </a:rPr>
                        <a:t>其他问题</a:t>
                      </a:r>
                      <a:endParaRPr sz="1100">
                        <a:latin typeface="宋体" panose="02010600030101010101" pitchFamily="2" charset="-122"/>
                        <a:cs typeface="宋体" panose="02010600030101010101" pitchFamily="2" charset="-122"/>
                      </a:endParaRPr>
                    </a:p>
                  </a:txBody>
                  <a:tcPr marL="0" marR="0" marT="939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3">
                  <a:txBody>
                    <a:bodyPr/>
                    <a:lstStyle/>
                    <a:p>
                      <a:pPr marR="9525" algn="r">
                        <a:lnSpc>
                          <a:spcPts val="1235"/>
                        </a:lnSpc>
                      </a:pPr>
                      <a:r>
                        <a:rPr sz="1100" spc="-60" dirty="0">
                          <a:latin typeface="宋体" panose="02010600030101010101" pitchFamily="2" charset="-122"/>
                          <a:cs typeface="宋体" panose="02010600030101010101" pitchFamily="2" charset="-122"/>
                        </a:rPr>
                        <a:t>预算绩效管理信息系统还不够完善，上半年相关指标已完成，</a:t>
                      </a:r>
                      <a:endParaRPr sz="1100">
                        <a:latin typeface="宋体" panose="02010600030101010101" pitchFamily="2" charset="-122"/>
                        <a:cs typeface="宋体" panose="02010600030101010101" pitchFamily="2" charset="-122"/>
                      </a:endParaRPr>
                    </a:p>
                    <a:p>
                      <a:pPr marR="46355" algn="r">
                        <a:lnSpc>
                          <a:spcPct val="100000"/>
                        </a:lnSpc>
                        <a:spcBef>
                          <a:spcPts val="330"/>
                        </a:spcBef>
                      </a:pPr>
                      <a:r>
                        <a:rPr sz="1100" spc="-20" dirty="0">
                          <a:latin typeface="宋体" panose="02010600030101010101" pitchFamily="2" charset="-122"/>
                          <a:cs typeface="宋体" panose="02010600030101010101" pitchFamily="2" charset="-122"/>
                        </a:rPr>
                        <a:t>指标评价指标却只有差，不符合实际。</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gridSpan="3">
                  <a:txBody>
                    <a:bodyPr/>
                    <a:lstStyle/>
                    <a:p>
                      <a:pPr marR="46990" algn="r">
                        <a:lnSpc>
                          <a:spcPts val="1235"/>
                        </a:lnSpc>
                      </a:pPr>
                      <a:r>
                        <a:rPr sz="1100" spc="-65" dirty="0">
                          <a:latin typeface="宋体" panose="02010600030101010101" pitchFamily="2" charset="-122"/>
                          <a:cs typeface="宋体" panose="02010600030101010101" pitchFamily="2" charset="-122"/>
                        </a:rPr>
                        <a:t>完善预算管理信息系统指标评价系统，让指标评价通过阶段性</a:t>
                      </a:r>
                      <a:endParaRPr sz="1100">
                        <a:latin typeface="宋体" panose="02010600030101010101" pitchFamily="2" charset="-122"/>
                        <a:cs typeface="宋体" panose="02010600030101010101" pitchFamily="2" charset="-122"/>
                      </a:endParaRPr>
                    </a:p>
                    <a:p>
                      <a:pPr marR="46355" algn="r">
                        <a:lnSpc>
                          <a:spcPct val="100000"/>
                        </a:lnSpc>
                        <a:spcBef>
                          <a:spcPts val="330"/>
                        </a:spcBef>
                      </a:pPr>
                      <a:r>
                        <a:rPr sz="1100" spc="-25" dirty="0">
                          <a:latin typeface="宋体" panose="02010600030101010101" pitchFamily="2" charset="-122"/>
                          <a:cs typeface="宋体" panose="02010600030101010101" pitchFamily="2" charset="-122"/>
                        </a:rPr>
                        <a:t>的完成进度来进行评价，这样更加贴近实际。</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r>
            </a:tbl>
          </a:graphicData>
        </a:graphic>
      </p:graphicFrame>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a:spLocks noGrp="1"/>
          </p:cNvSpPr>
          <p:nvPr>
            <p:ph type="sldNum" sz="quarter" idx="7"/>
          </p:nvPr>
        </p:nvSpPr>
        <p:spPr>
          <a:prstGeom prst="rect">
            <a:avLst/>
          </a:prstGeom>
        </p:spPr>
        <p:txBody>
          <a:bodyPr vert="horz" wrap="square" lIns="0" tIns="0" rIns="0" bIns="0" rtlCol="0">
            <a:spAutoFit/>
          </a:bodyPr>
          <a:lstStyle/>
          <a:p>
            <a:pPr marL="38100">
              <a:lnSpc>
                <a:spcPts val="955"/>
              </a:lnSpc>
            </a:pPr>
            <a:r>
              <a:rPr spc="-25" dirty="0"/>
              <a:t>48</a:t>
            </a:r>
            <a:endParaRPr spc="-25" dirty="0"/>
          </a:p>
        </p:txBody>
      </p:sp>
      <p:graphicFrame>
        <p:nvGraphicFramePr>
          <p:cNvPr id="2" name="object 2"/>
          <p:cNvGraphicFramePr>
            <a:graphicFrameLocks noGrp="1"/>
          </p:cNvGraphicFramePr>
          <p:nvPr/>
        </p:nvGraphicFramePr>
        <p:xfrm>
          <a:off x="1067435" y="1105916"/>
          <a:ext cx="12981305" cy="6953250"/>
        </p:xfrm>
        <a:graphic>
          <a:graphicData uri="http://schemas.openxmlformats.org/drawingml/2006/table">
            <a:tbl>
              <a:tblPr firstRow="1" bandRow="1">
                <a:tableStyleId>{2D5ABB26-0587-4C30-8999-92F81FD0307C}</a:tableStyleId>
              </a:tblPr>
              <a:tblGrid>
                <a:gridCol w="1287145"/>
                <a:gridCol w="1286509"/>
                <a:gridCol w="1296035"/>
                <a:gridCol w="1286510"/>
                <a:gridCol w="1287145"/>
                <a:gridCol w="1296034"/>
                <a:gridCol w="1287145"/>
                <a:gridCol w="1286509"/>
                <a:gridCol w="1296670"/>
                <a:gridCol w="1286509"/>
              </a:tblGrid>
              <a:tr h="333375">
                <a:tc gridSpan="10">
                  <a:txBody>
                    <a:bodyPr/>
                    <a:lstStyle/>
                    <a:p>
                      <a:pPr marL="8255" algn="ctr">
                        <a:lnSpc>
                          <a:spcPts val="2050"/>
                        </a:lnSpc>
                      </a:pPr>
                      <a:r>
                        <a:rPr sz="1800" b="1" spc="60" dirty="0">
                          <a:latin typeface="Microsoft JhengHei" panose="020B0604030504040204" charset="-120"/>
                          <a:cs typeface="Microsoft JhengHei" panose="020B0604030504040204" charset="-120"/>
                        </a:rPr>
                        <a:t>专项资金绩效自评表</a:t>
                      </a:r>
                      <a:endParaRPr sz="1800">
                        <a:latin typeface="Microsoft JhengHei" panose="020B0604030504040204" charset="-120"/>
                        <a:cs typeface="Microsoft JhengHei" panose="020B0604030504040204" charset="-120"/>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228600">
                <a:tc gridSpan="10">
                  <a:txBody>
                    <a:bodyPr/>
                    <a:lstStyle/>
                    <a:p>
                      <a:pPr algn="ctr">
                        <a:lnSpc>
                          <a:spcPts val="1400"/>
                        </a:lnSpc>
                      </a:pPr>
                      <a:r>
                        <a:rPr sz="1200" dirty="0">
                          <a:latin typeface="宋体" panose="02010600030101010101" pitchFamily="2" charset="-122"/>
                          <a:cs typeface="宋体" panose="02010600030101010101" pitchFamily="2" charset="-122"/>
                        </a:rPr>
                        <a:t>（2024</a:t>
                      </a:r>
                      <a:r>
                        <a:rPr sz="1200" spc="-100" dirty="0">
                          <a:latin typeface="宋体" panose="02010600030101010101" pitchFamily="2" charset="-122"/>
                          <a:cs typeface="宋体" panose="02010600030101010101" pitchFamily="2" charset="-122"/>
                        </a:rPr>
                        <a:t> 年度</a:t>
                      </a:r>
                      <a:r>
                        <a:rPr sz="1200" spc="-50" dirty="0">
                          <a:latin typeface="宋体" panose="02010600030101010101" pitchFamily="2" charset="-122"/>
                          <a:cs typeface="宋体" panose="02010600030101010101" pitchFamily="2" charset="-122"/>
                        </a:rPr>
                        <a:t>）</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228600">
                <a:tc gridSpan="3">
                  <a:txBody>
                    <a:bodyPr/>
                    <a:lstStyle/>
                    <a:p>
                      <a:pPr marL="8890" algn="ctr">
                        <a:lnSpc>
                          <a:spcPts val="1400"/>
                        </a:lnSpc>
                      </a:pPr>
                      <a:r>
                        <a:rPr sz="1200" spc="-15" dirty="0">
                          <a:latin typeface="宋体" panose="02010600030101010101" pitchFamily="2" charset="-122"/>
                          <a:cs typeface="宋体" panose="02010600030101010101" pitchFamily="2" charset="-122"/>
                        </a:rPr>
                        <a:t>专项名称</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gridSpan="7">
                  <a:txBody>
                    <a:bodyPr/>
                    <a:lstStyle/>
                    <a:p>
                      <a:pPr marL="341630" algn="ctr">
                        <a:lnSpc>
                          <a:spcPts val="1400"/>
                        </a:lnSpc>
                      </a:pPr>
                      <a:r>
                        <a:rPr sz="1200" dirty="0">
                          <a:latin typeface="宋体" panose="02010600030101010101" pitchFamily="2" charset="-122"/>
                          <a:cs typeface="宋体" panose="02010600030101010101" pitchFamily="2" charset="-122"/>
                        </a:rPr>
                        <a:t>2023</a:t>
                      </a:r>
                      <a:r>
                        <a:rPr sz="1200" spc="-45" dirty="0">
                          <a:latin typeface="宋体" panose="02010600030101010101" pitchFamily="2" charset="-122"/>
                          <a:cs typeface="宋体" panose="02010600030101010101" pitchFamily="2" charset="-122"/>
                        </a:rPr>
                        <a:t> 年中央自然灾害救灾资金</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228600">
                <a:tc gridSpan="3">
                  <a:txBody>
                    <a:bodyPr/>
                    <a:lstStyle/>
                    <a:p>
                      <a:pPr marL="8890" algn="ctr">
                        <a:lnSpc>
                          <a:spcPts val="1405"/>
                        </a:lnSpc>
                      </a:pPr>
                      <a:r>
                        <a:rPr sz="1200" spc="-15" dirty="0">
                          <a:latin typeface="宋体" panose="02010600030101010101" pitchFamily="2" charset="-122"/>
                          <a:cs typeface="宋体" panose="02010600030101010101" pitchFamily="2" charset="-122"/>
                        </a:rPr>
                        <a:t>主管部门</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gridSpan="2">
                  <a:txBody>
                    <a:bodyPr/>
                    <a:lstStyle/>
                    <a:p>
                      <a:pPr marL="528320">
                        <a:lnSpc>
                          <a:spcPts val="1405"/>
                        </a:lnSpc>
                      </a:pPr>
                      <a:r>
                        <a:rPr sz="1200" spc="-5" dirty="0">
                          <a:latin typeface="宋体" panose="02010600030101010101" pitchFamily="2" charset="-122"/>
                          <a:cs typeface="宋体" panose="02010600030101010101" pitchFamily="2" charset="-122"/>
                        </a:rPr>
                        <a:t>永春县一都镇人民政府</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2">
                  <a:txBody>
                    <a:bodyPr/>
                    <a:lstStyle/>
                    <a:p>
                      <a:pPr marL="18415" algn="ctr">
                        <a:lnSpc>
                          <a:spcPts val="1405"/>
                        </a:lnSpc>
                      </a:pPr>
                      <a:r>
                        <a:rPr sz="1200" spc="-15" dirty="0">
                          <a:latin typeface="宋体" panose="02010600030101010101" pitchFamily="2" charset="-122"/>
                          <a:cs typeface="宋体" panose="02010600030101010101" pitchFamily="2" charset="-122"/>
                        </a:rPr>
                        <a:t>实施单位</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3">
                  <a:txBody>
                    <a:bodyPr/>
                    <a:lstStyle/>
                    <a:p>
                      <a:pPr marL="1176655">
                        <a:lnSpc>
                          <a:spcPts val="1405"/>
                        </a:lnSpc>
                      </a:pPr>
                      <a:r>
                        <a:rPr sz="1200" spc="-5" dirty="0">
                          <a:latin typeface="宋体" panose="02010600030101010101" pitchFamily="2" charset="-122"/>
                          <a:cs typeface="宋体" panose="02010600030101010101" pitchFamily="2" charset="-122"/>
                        </a:rPr>
                        <a:t>永春县一都镇人民政府</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r>
              <a:tr h="228600">
                <a:tc gridSpan="3">
                  <a:txBody>
                    <a:bodyPr/>
                    <a:lstStyle/>
                    <a:p>
                      <a:pPr marL="8890" algn="ctr">
                        <a:lnSpc>
                          <a:spcPts val="1405"/>
                        </a:lnSpc>
                      </a:pPr>
                      <a:r>
                        <a:rPr sz="1200" spc="-15" dirty="0">
                          <a:latin typeface="宋体" panose="02010600030101010101" pitchFamily="2" charset="-122"/>
                          <a:cs typeface="宋体" panose="02010600030101010101" pitchFamily="2" charset="-122"/>
                        </a:rPr>
                        <a:t>项目概况</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c hMerge="1">
                  <a:tcPr marL="0" marR="0" marT="0" marB="0"/>
                </a:tc>
                <a:tc hMerge="1">
                  <a:tcPr marL="0" marR="0" marT="0" marB="0"/>
                </a:tc>
                <a:tc gridSpan="7">
                  <a:txBody>
                    <a:bodyPr/>
                    <a:lstStyle/>
                    <a:p>
                      <a:pPr marL="71120">
                        <a:lnSpc>
                          <a:spcPts val="1405"/>
                        </a:lnSpc>
                      </a:pPr>
                      <a:r>
                        <a:rPr sz="1200" spc="-5" dirty="0">
                          <a:latin typeface="宋体" panose="02010600030101010101" pitchFamily="2" charset="-122"/>
                          <a:cs typeface="宋体" panose="02010600030101010101" pitchFamily="2" charset="-122"/>
                        </a:rPr>
                        <a:t>强化乡镇应急管理站防灾减灾能力，提升建设避灾点，强化应急物资贮备保障。</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228600">
                <a:tc gridSpan="3">
                  <a:txBody>
                    <a:bodyPr/>
                    <a:lstStyle/>
                    <a:p>
                      <a:pPr marL="8890" algn="ctr">
                        <a:lnSpc>
                          <a:spcPts val="1405"/>
                        </a:lnSpc>
                      </a:pPr>
                      <a:r>
                        <a:rPr sz="1200" spc="-15" dirty="0">
                          <a:latin typeface="宋体" panose="02010600030101010101" pitchFamily="2" charset="-122"/>
                          <a:cs typeface="宋体" panose="02010600030101010101" pitchFamily="2" charset="-122"/>
                        </a:rPr>
                        <a:t>主要成效</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c hMerge="1">
                  <a:tcPr marL="0" marR="0" marT="0" marB="0"/>
                </a:tc>
                <a:tc hMerge="1">
                  <a:tcPr marL="0" marR="0" marT="0" marB="0"/>
                </a:tc>
                <a:tc gridSpan="7">
                  <a:txBody>
                    <a:bodyPr/>
                    <a:lstStyle/>
                    <a:p>
                      <a:pPr marL="71120">
                        <a:lnSpc>
                          <a:spcPts val="1405"/>
                        </a:lnSpc>
                      </a:pPr>
                      <a:r>
                        <a:rPr sz="1200" spc="-5" dirty="0">
                          <a:latin typeface="宋体" panose="02010600030101010101" pitchFamily="2" charset="-122"/>
                          <a:cs typeface="宋体" panose="02010600030101010101" pitchFamily="2" charset="-122"/>
                        </a:rPr>
                        <a:t>强化乡镇应急管理站防灾减灾能力，提升建设避灾点，强化应急物资贮备保障。</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228600">
                <a:tc rowSpan="5">
                  <a:txBody>
                    <a:bodyPr/>
                    <a:lstStyle/>
                    <a:p>
                      <a:pPr>
                        <a:lnSpc>
                          <a:spcPct val="100000"/>
                        </a:lnSpc>
                      </a:pPr>
                      <a:endParaRPr sz="1200">
                        <a:latin typeface="Times New Roman" panose="02020603050405020304"/>
                        <a:cs typeface="Times New Roman" panose="02020603050405020304"/>
                      </a:endParaRPr>
                    </a:p>
                    <a:p>
                      <a:pPr>
                        <a:lnSpc>
                          <a:spcPct val="100000"/>
                        </a:lnSpc>
                        <a:spcBef>
                          <a:spcPts val="730"/>
                        </a:spcBef>
                      </a:pPr>
                      <a:endParaRPr sz="1200">
                        <a:latin typeface="Times New Roman" panose="02020603050405020304"/>
                        <a:cs typeface="Times New Roman" panose="02020603050405020304"/>
                      </a:endParaRPr>
                    </a:p>
                    <a:p>
                      <a:pPr marL="109220">
                        <a:lnSpc>
                          <a:spcPct val="100000"/>
                        </a:lnSpc>
                      </a:pPr>
                      <a:r>
                        <a:rPr sz="1200" spc="-10" dirty="0">
                          <a:latin typeface="宋体" panose="02010600030101010101" pitchFamily="2" charset="-122"/>
                          <a:cs typeface="宋体" panose="02010600030101010101" pitchFamily="2" charset="-122"/>
                        </a:rPr>
                        <a:t>项目资金(万元)</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L="261620">
                        <a:lnSpc>
                          <a:spcPts val="1405"/>
                        </a:lnSpc>
                      </a:pPr>
                      <a:r>
                        <a:rPr sz="1200" spc="-10" dirty="0">
                          <a:latin typeface="宋体" panose="02010600030101010101" pitchFamily="2" charset="-122"/>
                          <a:cs typeface="宋体" panose="02010600030101010101" pitchFamily="2" charset="-122"/>
                        </a:rPr>
                        <a:t>年初预算数</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10" dirty="0">
                          <a:latin typeface="宋体" panose="02010600030101010101" pitchFamily="2" charset="-122"/>
                          <a:cs typeface="宋体" panose="02010600030101010101" pitchFamily="2" charset="-122"/>
                        </a:rPr>
                        <a:t>全年预算数</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8890" algn="ctr">
                        <a:lnSpc>
                          <a:spcPts val="1405"/>
                        </a:lnSpc>
                      </a:pPr>
                      <a:r>
                        <a:rPr sz="1200" spc="-10" dirty="0">
                          <a:latin typeface="宋体" panose="02010600030101010101" pitchFamily="2" charset="-122"/>
                          <a:cs typeface="宋体" panose="02010600030101010101" pitchFamily="2" charset="-122"/>
                        </a:rPr>
                        <a:t>全年执行数</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25" dirty="0">
                          <a:latin typeface="宋体" panose="02010600030101010101" pitchFamily="2" charset="-122"/>
                          <a:cs typeface="宋体" panose="02010600030101010101" pitchFamily="2" charset="-122"/>
                        </a:rPr>
                        <a:t>分值</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ts val="1405"/>
                        </a:lnSpc>
                      </a:pPr>
                      <a:r>
                        <a:rPr sz="1200" dirty="0">
                          <a:latin typeface="宋体" panose="02010600030101010101" pitchFamily="2" charset="-122"/>
                          <a:cs typeface="宋体" panose="02010600030101010101" pitchFamily="2" charset="-122"/>
                        </a:rPr>
                        <a:t>执行率</a:t>
                      </a:r>
                      <a:r>
                        <a:rPr sz="1200" spc="-25" dirty="0">
                          <a:latin typeface="宋体" panose="02010600030101010101" pitchFamily="2" charset="-122"/>
                          <a:cs typeface="宋体" panose="02010600030101010101" pitchFamily="2" charset="-122"/>
                        </a:rPr>
                        <a:t>（%）</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5"/>
                        </a:lnSpc>
                      </a:pPr>
                      <a:r>
                        <a:rPr sz="1200" spc="-25" dirty="0">
                          <a:latin typeface="宋体" panose="02010600030101010101" pitchFamily="2" charset="-122"/>
                          <a:cs typeface="宋体" panose="02010600030101010101" pitchFamily="2" charset="-122"/>
                        </a:rPr>
                        <a:t>得分</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19075">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71120">
                        <a:lnSpc>
                          <a:spcPts val="1405"/>
                        </a:lnSpc>
                      </a:pPr>
                      <a:r>
                        <a:rPr sz="1200" spc="-10" dirty="0">
                          <a:latin typeface="宋体" panose="02010600030101010101" pitchFamily="2" charset="-122"/>
                          <a:cs typeface="宋体" panose="02010600030101010101" pitchFamily="2" charset="-122"/>
                        </a:rPr>
                        <a:t>年度资金总额</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5"/>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20" dirty="0">
                          <a:latin typeface="宋体" panose="02010600030101010101" pitchFamily="2" charset="-122"/>
                          <a:cs typeface="宋体" panose="02010600030101010101" pitchFamily="2" charset="-122"/>
                        </a:rPr>
                        <a:t>1.50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9525" algn="ctr">
                        <a:lnSpc>
                          <a:spcPts val="1405"/>
                        </a:lnSpc>
                      </a:pPr>
                      <a:r>
                        <a:rPr sz="1200" spc="-20" dirty="0">
                          <a:latin typeface="宋体" panose="02010600030101010101" pitchFamily="2" charset="-122"/>
                          <a:cs typeface="宋体" panose="02010600030101010101" pitchFamily="2" charset="-122"/>
                        </a:rPr>
                        <a:t>1.50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ts val="1405"/>
                        </a:lnSpc>
                      </a:pPr>
                      <a:r>
                        <a:rPr sz="1200" spc="-10" dirty="0">
                          <a:latin typeface="宋体" panose="02010600030101010101" pitchFamily="2" charset="-122"/>
                          <a:cs typeface="宋体" panose="02010600030101010101" pitchFamily="2" charset="-122"/>
                        </a:rPr>
                        <a:t>100.00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5"/>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71120">
                        <a:lnSpc>
                          <a:spcPts val="1405"/>
                        </a:lnSpc>
                      </a:pPr>
                      <a:r>
                        <a:rPr sz="1200" spc="-10" dirty="0">
                          <a:latin typeface="宋体" panose="02010600030101010101" pitchFamily="2" charset="-122"/>
                          <a:cs typeface="宋体" panose="02010600030101010101" pitchFamily="2" charset="-122"/>
                        </a:rPr>
                        <a:t>其中：当年财政拨款</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5"/>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20" dirty="0">
                          <a:latin typeface="宋体" panose="02010600030101010101" pitchFamily="2" charset="-122"/>
                          <a:cs typeface="宋体" panose="02010600030101010101" pitchFamily="2" charset="-122"/>
                        </a:rPr>
                        <a:t>1.50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9525" algn="ctr">
                        <a:lnSpc>
                          <a:spcPts val="1405"/>
                        </a:lnSpc>
                      </a:pPr>
                      <a:r>
                        <a:rPr sz="1200" spc="-20" dirty="0">
                          <a:latin typeface="宋体" panose="02010600030101010101" pitchFamily="2" charset="-122"/>
                          <a:cs typeface="宋体" panose="02010600030101010101" pitchFamily="2" charset="-122"/>
                        </a:rPr>
                        <a:t>1.50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8890" algn="ctr">
                        <a:lnSpc>
                          <a:spcPts val="1310"/>
                        </a:lnSpc>
                      </a:pPr>
                      <a:r>
                        <a:rPr sz="1100" spc="-50" dirty="0">
                          <a:latin typeface="宋体" panose="02010600030101010101" pitchFamily="2" charset="-122"/>
                          <a:cs typeface="宋体" panose="02010600030101010101" pitchFamily="2" charset="-122"/>
                        </a:rPr>
                        <a:t>—</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ts val="1405"/>
                        </a:lnSpc>
                      </a:pPr>
                      <a:r>
                        <a:rPr sz="1200" spc="-10" dirty="0">
                          <a:latin typeface="宋体" panose="02010600030101010101" pitchFamily="2" charset="-122"/>
                          <a:cs typeface="宋体" panose="02010600030101010101" pitchFamily="2" charset="-122"/>
                        </a:rPr>
                        <a:t>100.00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71120">
                        <a:lnSpc>
                          <a:spcPts val="1400"/>
                        </a:lnSpc>
                      </a:pPr>
                      <a:r>
                        <a:rPr sz="1200" spc="-15" dirty="0">
                          <a:latin typeface="宋体" panose="02010600030101010101" pitchFamily="2" charset="-122"/>
                          <a:cs typeface="宋体" panose="02010600030101010101" pitchFamily="2" charset="-122"/>
                        </a:rPr>
                        <a:t>其他资金</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9525"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0"/>
                        </a:lnSpc>
                      </a:pPr>
                      <a:r>
                        <a:rPr sz="1200" spc="-50" dirty="0">
                          <a:latin typeface="宋体" panose="02010600030101010101" pitchFamily="2" charset="-122"/>
                          <a:cs typeface="宋体" panose="02010600030101010101" pitchFamily="2" charset="-122"/>
                        </a:rPr>
                        <a:t>—</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71120">
                        <a:lnSpc>
                          <a:spcPts val="1400"/>
                        </a:lnSpc>
                      </a:pPr>
                      <a:r>
                        <a:rPr sz="1200" spc="-10" dirty="0">
                          <a:latin typeface="宋体" panose="02010600030101010101" pitchFamily="2" charset="-122"/>
                          <a:cs typeface="宋体" panose="02010600030101010101" pitchFamily="2" charset="-122"/>
                        </a:rPr>
                        <a:t>上年结转资金</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9525"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0"/>
                        </a:lnSpc>
                      </a:pPr>
                      <a:r>
                        <a:rPr sz="1200" spc="-50" dirty="0">
                          <a:latin typeface="宋体" panose="02010600030101010101" pitchFamily="2" charset="-122"/>
                          <a:cs typeface="宋体" panose="02010600030101010101" pitchFamily="2" charset="-122"/>
                        </a:rPr>
                        <a:t>—</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rowSpan="2">
                  <a:txBody>
                    <a:bodyPr/>
                    <a:lstStyle/>
                    <a:p>
                      <a:pPr>
                        <a:lnSpc>
                          <a:spcPct val="100000"/>
                        </a:lnSpc>
                        <a:spcBef>
                          <a:spcPts val="385"/>
                        </a:spcBef>
                      </a:pPr>
                      <a:endParaRPr sz="1200">
                        <a:latin typeface="Times New Roman" panose="02020603050405020304"/>
                        <a:cs typeface="Times New Roman" panose="02020603050405020304"/>
                      </a:endParaRPr>
                    </a:p>
                    <a:p>
                      <a:pPr marL="185420">
                        <a:lnSpc>
                          <a:spcPct val="100000"/>
                        </a:lnSpc>
                      </a:pPr>
                      <a:r>
                        <a:rPr sz="1200" spc="-10" dirty="0">
                          <a:latin typeface="宋体" panose="02010600030101010101" pitchFamily="2" charset="-122"/>
                          <a:cs typeface="宋体" panose="02010600030101010101" pitchFamily="2" charset="-122"/>
                        </a:rPr>
                        <a:t>年度总体目标</a:t>
                      </a:r>
                      <a:endParaRPr sz="1200">
                        <a:latin typeface="宋体" panose="02010600030101010101" pitchFamily="2" charset="-122"/>
                        <a:cs typeface="宋体" panose="02010600030101010101" pitchFamily="2" charset="-122"/>
                      </a:endParaRPr>
                    </a:p>
                  </a:txBody>
                  <a:tcPr marL="0" marR="0" marT="4889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4">
                  <a:txBody>
                    <a:bodyPr/>
                    <a:lstStyle/>
                    <a:p>
                      <a:pPr algn="ctr">
                        <a:lnSpc>
                          <a:spcPts val="1405"/>
                        </a:lnSpc>
                      </a:pPr>
                      <a:r>
                        <a:rPr sz="1200" spc="-15" dirty="0">
                          <a:latin typeface="宋体" panose="02010600030101010101" pitchFamily="2" charset="-122"/>
                          <a:cs typeface="宋体" panose="02010600030101010101" pitchFamily="2" charset="-122"/>
                        </a:rPr>
                        <a:t>预期目标</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gridSpan="5">
                  <a:txBody>
                    <a:bodyPr/>
                    <a:lstStyle/>
                    <a:p>
                      <a:pPr marL="17780" algn="ctr">
                        <a:lnSpc>
                          <a:spcPts val="1405"/>
                        </a:lnSpc>
                      </a:pPr>
                      <a:r>
                        <a:rPr sz="1200" spc="-10" dirty="0">
                          <a:latin typeface="宋体" panose="02010600030101010101" pitchFamily="2" charset="-122"/>
                          <a:cs typeface="宋体" panose="02010600030101010101" pitchFamily="2" charset="-122"/>
                        </a:rPr>
                        <a:t>实际完成情况</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r>
              <a:tr h="457200">
                <a:tc vMerge="1">
                  <a:tcPr marL="0" marR="0" marT="4889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4">
                  <a:txBody>
                    <a:bodyPr/>
                    <a:lstStyle/>
                    <a:p>
                      <a:pPr marL="71120">
                        <a:lnSpc>
                          <a:spcPts val="1405"/>
                        </a:lnSpc>
                      </a:pPr>
                      <a:r>
                        <a:rPr sz="1200" spc="-15" dirty="0">
                          <a:latin typeface="宋体" panose="02010600030101010101" pitchFamily="2" charset="-122"/>
                          <a:cs typeface="宋体" panose="02010600030101010101" pitchFamily="2" charset="-122"/>
                        </a:rPr>
                        <a:t>强化乡镇应急管理站防灾减灾能力，提升建设避灾点，强化应急物资贮备保</a:t>
                      </a:r>
                      <a:endParaRPr sz="1200">
                        <a:latin typeface="宋体" panose="02010600030101010101" pitchFamily="2" charset="-122"/>
                        <a:cs typeface="宋体" panose="02010600030101010101" pitchFamily="2" charset="-122"/>
                      </a:endParaRPr>
                    </a:p>
                    <a:p>
                      <a:pPr marL="71120">
                        <a:lnSpc>
                          <a:spcPct val="100000"/>
                        </a:lnSpc>
                        <a:spcBef>
                          <a:spcPts val="360"/>
                        </a:spcBef>
                      </a:pPr>
                      <a:r>
                        <a:rPr sz="1200" spc="-25" dirty="0">
                          <a:latin typeface="宋体" panose="02010600030101010101" pitchFamily="2" charset="-122"/>
                          <a:cs typeface="宋体" panose="02010600030101010101" pitchFamily="2" charset="-122"/>
                        </a:rPr>
                        <a:t>障。</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gridSpan="5">
                  <a:txBody>
                    <a:bodyPr/>
                    <a:lstStyle/>
                    <a:p>
                      <a:pPr marL="80645">
                        <a:lnSpc>
                          <a:spcPct val="100000"/>
                        </a:lnSpc>
                        <a:spcBef>
                          <a:spcPts val="865"/>
                        </a:spcBef>
                      </a:pPr>
                      <a:r>
                        <a:rPr sz="1200" spc="-5" dirty="0">
                          <a:latin typeface="宋体" panose="02010600030101010101" pitchFamily="2" charset="-122"/>
                          <a:cs typeface="宋体" panose="02010600030101010101" pitchFamily="2" charset="-122"/>
                        </a:rPr>
                        <a:t>强化乡镇应急管理站防灾减灾能力，提升建设避灾点，强化应急物资贮备保障。</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r>
              <a:tr h="447675">
                <a:tc rowSpan="8">
                  <a:txBody>
                    <a:bodyPr/>
                    <a:lstStyle/>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spcBef>
                          <a:spcPts val="435"/>
                        </a:spcBef>
                      </a:pPr>
                      <a:endParaRPr sz="1200">
                        <a:latin typeface="Times New Roman" panose="02020603050405020304"/>
                        <a:cs typeface="Times New Roman" panose="02020603050405020304"/>
                      </a:endParaRPr>
                    </a:p>
                    <a:p>
                      <a:pPr marL="537845">
                        <a:lnSpc>
                          <a:spcPct val="100000"/>
                        </a:lnSpc>
                      </a:pPr>
                      <a:r>
                        <a:rPr sz="1200" spc="-10" dirty="0">
                          <a:latin typeface="宋体" panose="02010600030101010101" pitchFamily="2" charset="-122"/>
                          <a:cs typeface="宋体" panose="02010600030101010101" pitchFamily="2" charset="-122"/>
                        </a:rPr>
                        <a:t>绩效 指标</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865"/>
                        </a:spcBef>
                      </a:pPr>
                      <a:r>
                        <a:rPr sz="1200" spc="-15" dirty="0">
                          <a:latin typeface="宋体" panose="02010600030101010101" pitchFamily="2" charset="-122"/>
                          <a:cs typeface="宋体" panose="02010600030101010101" pitchFamily="2" charset="-122"/>
                        </a:rPr>
                        <a:t>一级指标</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865"/>
                        </a:spcBef>
                      </a:pPr>
                      <a:r>
                        <a:rPr sz="1200" spc="-15" dirty="0">
                          <a:latin typeface="宋体" panose="02010600030101010101" pitchFamily="2" charset="-122"/>
                          <a:cs typeface="宋体" panose="02010600030101010101" pitchFamily="2" charset="-122"/>
                        </a:rPr>
                        <a:t>二级指标</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337820">
                        <a:lnSpc>
                          <a:spcPct val="100000"/>
                        </a:lnSpc>
                        <a:spcBef>
                          <a:spcPts val="865"/>
                        </a:spcBef>
                      </a:pPr>
                      <a:r>
                        <a:rPr sz="1200" spc="-15" dirty="0">
                          <a:latin typeface="宋体" panose="02010600030101010101" pitchFamily="2" charset="-122"/>
                          <a:cs typeface="宋体" panose="02010600030101010101" pitchFamily="2" charset="-122"/>
                        </a:rPr>
                        <a:t>三级指标</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ct val="100000"/>
                        </a:lnSpc>
                        <a:spcBef>
                          <a:spcPts val="865"/>
                        </a:spcBef>
                      </a:pPr>
                      <a:r>
                        <a:rPr sz="1200" spc="-10" dirty="0">
                          <a:latin typeface="宋体" panose="02010600030101010101" pitchFamily="2" charset="-122"/>
                          <a:cs typeface="宋体" panose="02010600030101010101" pitchFamily="2" charset="-122"/>
                        </a:rPr>
                        <a:t>年度指标值</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ct val="100000"/>
                        </a:lnSpc>
                        <a:spcBef>
                          <a:spcPts val="865"/>
                        </a:spcBef>
                      </a:pPr>
                      <a:r>
                        <a:rPr sz="1200" spc="-10" dirty="0">
                          <a:latin typeface="宋体" panose="02010600030101010101" pitchFamily="2" charset="-122"/>
                          <a:cs typeface="宋体" panose="02010600030101010101" pitchFamily="2" charset="-122"/>
                        </a:rPr>
                        <a:t>实际完成值</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865"/>
                        </a:spcBef>
                      </a:pPr>
                      <a:r>
                        <a:rPr sz="1200" spc="-15" dirty="0">
                          <a:latin typeface="宋体" panose="02010600030101010101" pitchFamily="2" charset="-122"/>
                          <a:cs typeface="宋体" panose="02010600030101010101" pitchFamily="2" charset="-122"/>
                        </a:rPr>
                        <a:t>指标分值</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865"/>
                        </a:spcBef>
                      </a:pPr>
                      <a:r>
                        <a:rPr sz="1200" spc="-15" dirty="0">
                          <a:latin typeface="宋体" panose="02010600030101010101" pitchFamily="2" charset="-122"/>
                          <a:cs typeface="宋体" panose="02010600030101010101" pitchFamily="2" charset="-122"/>
                        </a:rPr>
                        <a:t>自评得分</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10" dirty="0">
                          <a:latin typeface="宋体" panose="02010600030101010101" pitchFamily="2" charset="-122"/>
                          <a:cs typeface="宋体" panose="02010600030101010101" pitchFamily="2" charset="-122"/>
                        </a:rPr>
                        <a:t>偏差原因分析及</a:t>
                      </a:r>
                      <a:endParaRPr sz="1200">
                        <a:latin typeface="宋体" panose="02010600030101010101" pitchFamily="2" charset="-122"/>
                        <a:cs typeface="宋体" panose="02010600030101010101" pitchFamily="2" charset="-122"/>
                      </a:endParaRPr>
                    </a:p>
                    <a:p>
                      <a:pPr algn="ctr">
                        <a:lnSpc>
                          <a:spcPct val="100000"/>
                        </a:lnSpc>
                        <a:spcBef>
                          <a:spcPts val="360"/>
                        </a:spcBef>
                      </a:pPr>
                      <a:r>
                        <a:rPr sz="1200" spc="-15" dirty="0">
                          <a:latin typeface="宋体" panose="02010600030101010101" pitchFamily="2" charset="-122"/>
                          <a:cs typeface="宋体" panose="02010600030101010101" pitchFamily="2" charset="-122"/>
                        </a:rPr>
                        <a:t>改进措施</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5" dirty="0">
                          <a:latin typeface="宋体" panose="02010600030101010101" pitchFamily="2" charset="-122"/>
                          <a:cs typeface="宋体" panose="02010600030101010101" pitchFamily="2" charset="-122"/>
                        </a:rPr>
                        <a:t>成本指标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0" dirty="0">
                          <a:latin typeface="宋体" panose="02010600030101010101" pitchFamily="2" charset="-122"/>
                          <a:cs typeface="宋体" panose="02010600030101010101" pitchFamily="2" charset="-122"/>
                        </a:rPr>
                        <a:t>经济成本指标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0" dirty="0">
                          <a:latin typeface="宋体" panose="02010600030101010101" pitchFamily="2" charset="-122"/>
                          <a:cs typeface="宋体" panose="02010600030101010101" pitchFamily="2" charset="-122"/>
                        </a:rPr>
                        <a:t>财政补助投入额</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ts val="1405"/>
                        </a:lnSpc>
                      </a:pPr>
                      <a:r>
                        <a:rPr sz="1200" dirty="0">
                          <a:latin typeface="宋体" panose="02010600030101010101" pitchFamily="2" charset="-122"/>
                          <a:cs typeface="宋体" panose="02010600030101010101" pitchFamily="2" charset="-122"/>
                        </a:rPr>
                        <a:t>≤1.5</a:t>
                      </a:r>
                      <a:r>
                        <a:rPr sz="1200" spc="-120" dirty="0">
                          <a:latin typeface="宋体" panose="02010600030101010101" pitchFamily="2" charset="-122"/>
                          <a:cs typeface="宋体" panose="02010600030101010101" pitchFamily="2" charset="-122"/>
                        </a:rPr>
                        <a:t> 万元</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ts val="1405"/>
                        </a:lnSpc>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ts val="1405"/>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405"/>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4191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rowSpan="2">
                  <a:txBody>
                    <a:bodyPr/>
                    <a:lstStyle/>
                    <a:p>
                      <a:pPr>
                        <a:lnSpc>
                          <a:spcPct val="100000"/>
                        </a:lnSpc>
                        <a:spcBef>
                          <a:spcPts val="1120"/>
                        </a:spcBef>
                      </a:pPr>
                      <a:endParaRPr sz="1100">
                        <a:latin typeface="Times New Roman" panose="02020603050405020304"/>
                        <a:cs typeface="Times New Roman" panose="02020603050405020304"/>
                      </a:endParaRPr>
                    </a:p>
                    <a:p>
                      <a:pPr marL="652145">
                        <a:lnSpc>
                          <a:spcPct val="100000"/>
                        </a:lnSpc>
                        <a:spcBef>
                          <a:spcPts val="5"/>
                        </a:spcBef>
                      </a:pPr>
                      <a:r>
                        <a:rPr sz="1100" spc="-15" dirty="0">
                          <a:latin typeface="宋体" panose="02010600030101010101" pitchFamily="2" charset="-122"/>
                          <a:cs typeface="宋体" panose="02010600030101010101" pitchFamily="2" charset="-122"/>
                        </a:rPr>
                        <a:t>效益指标</a:t>
                      </a:r>
                      <a:endParaRPr sz="1100">
                        <a:latin typeface="宋体" panose="02010600030101010101" pitchFamily="2" charset="-122"/>
                        <a:cs typeface="宋体" panose="02010600030101010101" pitchFamily="2" charset="-122"/>
                      </a:endParaRPr>
                    </a:p>
                  </a:txBody>
                  <a:tcPr marL="0" marR="0" marT="14224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40"/>
                        </a:spcBef>
                      </a:pPr>
                      <a:r>
                        <a:rPr sz="1100" spc="-10" dirty="0">
                          <a:latin typeface="宋体" panose="02010600030101010101" pitchFamily="2" charset="-122"/>
                          <a:cs typeface="宋体" panose="02010600030101010101" pitchFamily="2" charset="-122"/>
                        </a:rPr>
                        <a:t>经济效益指标</a:t>
                      </a:r>
                      <a:endParaRPr sz="1100">
                        <a:latin typeface="宋体" panose="02010600030101010101" pitchFamily="2" charset="-122"/>
                        <a:cs typeface="宋体" panose="02010600030101010101" pitchFamily="2" charset="-122"/>
                      </a:endParaRPr>
                    </a:p>
                  </a:txBody>
                  <a:tcPr marL="0" marR="0" marT="939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235"/>
                        </a:lnSpc>
                      </a:pPr>
                      <a:r>
                        <a:rPr sz="1100" spc="-10" dirty="0">
                          <a:latin typeface="宋体" panose="02010600030101010101" pitchFamily="2" charset="-122"/>
                          <a:cs typeface="宋体" panose="02010600030101010101" pitchFamily="2" charset="-122"/>
                        </a:rPr>
                        <a:t>提升地区乡村治理</a:t>
                      </a:r>
                      <a:endParaRPr sz="1100">
                        <a:latin typeface="宋体" panose="02010600030101010101" pitchFamily="2" charset="-122"/>
                        <a:cs typeface="宋体" panose="02010600030101010101" pitchFamily="2" charset="-122"/>
                      </a:endParaRPr>
                    </a:p>
                    <a:p>
                      <a:pPr marR="54610" algn="r">
                        <a:lnSpc>
                          <a:spcPct val="100000"/>
                        </a:lnSpc>
                        <a:spcBef>
                          <a:spcPts val="330"/>
                        </a:spcBef>
                      </a:pPr>
                      <a:r>
                        <a:rPr sz="1100" spc="-25" dirty="0">
                          <a:latin typeface="宋体" panose="02010600030101010101" pitchFamily="2" charset="-122"/>
                          <a:cs typeface="宋体" panose="02010600030101010101" pitchFamily="2" charset="-122"/>
                        </a:rPr>
                        <a:t>能力</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1215390">
                        <a:lnSpc>
                          <a:spcPct val="100000"/>
                        </a:lnSpc>
                        <a:spcBef>
                          <a:spcPts val="715"/>
                        </a:spcBef>
                      </a:pPr>
                      <a:r>
                        <a:rPr sz="1200" spc="-10" dirty="0">
                          <a:latin typeface="宋体" panose="02010600030101010101" pitchFamily="2" charset="-122"/>
                          <a:cs typeface="宋体" panose="02010600030101010101" pitchFamily="2" charset="-122"/>
                        </a:rPr>
                        <a:t>=有所提升有所提升</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ct val="100000"/>
                        </a:lnSpc>
                        <a:spcBef>
                          <a:spcPts val="715"/>
                        </a:spcBef>
                      </a:pPr>
                      <a:r>
                        <a:rPr sz="1200" spc="-15" dirty="0">
                          <a:latin typeface="宋体" panose="02010600030101010101" pitchFamily="2" charset="-122"/>
                          <a:cs typeface="宋体" panose="02010600030101010101" pitchFamily="2" charset="-122"/>
                        </a:rPr>
                        <a:t>有所提升</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715"/>
                        </a:spcBef>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15"/>
                        </a:spcBef>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4191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vMerge="1">
                  <a:tcPr marL="0" marR="0" marT="14224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40"/>
                        </a:spcBef>
                      </a:pPr>
                      <a:r>
                        <a:rPr sz="1100" spc="-10" dirty="0">
                          <a:latin typeface="宋体" panose="02010600030101010101" pitchFamily="2" charset="-122"/>
                          <a:cs typeface="宋体" panose="02010600030101010101" pitchFamily="2" charset="-122"/>
                        </a:rPr>
                        <a:t>社会效益指标</a:t>
                      </a:r>
                      <a:endParaRPr sz="1100">
                        <a:latin typeface="宋体" panose="02010600030101010101" pitchFamily="2" charset="-122"/>
                        <a:cs typeface="宋体" panose="02010600030101010101" pitchFamily="2" charset="-122"/>
                      </a:endParaRPr>
                    </a:p>
                  </a:txBody>
                  <a:tcPr marL="0" marR="0" marT="939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235"/>
                        </a:lnSpc>
                      </a:pPr>
                      <a:r>
                        <a:rPr sz="1100" spc="-10" dirty="0">
                          <a:latin typeface="宋体" panose="02010600030101010101" pitchFamily="2" charset="-122"/>
                          <a:cs typeface="宋体" panose="02010600030101010101" pitchFamily="2" charset="-122"/>
                        </a:rPr>
                        <a:t>提升地区乡村治理</a:t>
                      </a:r>
                      <a:endParaRPr sz="1100">
                        <a:latin typeface="宋体" panose="02010600030101010101" pitchFamily="2" charset="-122"/>
                        <a:cs typeface="宋体" panose="02010600030101010101" pitchFamily="2" charset="-122"/>
                      </a:endParaRPr>
                    </a:p>
                    <a:p>
                      <a:pPr marR="54610" algn="r">
                        <a:lnSpc>
                          <a:spcPct val="100000"/>
                        </a:lnSpc>
                        <a:spcBef>
                          <a:spcPts val="330"/>
                        </a:spcBef>
                      </a:pPr>
                      <a:r>
                        <a:rPr sz="1100" spc="-25" dirty="0">
                          <a:latin typeface="宋体" panose="02010600030101010101" pitchFamily="2" charset="-122"/>
                          <a:cs typeface="宋体" panose="02010600030101010101" pitchFamily="2" charset="-122"/>
                        </a:rPr>
                        <a:t>能力</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1215390">
                        <a:lnSpc>
                          <a:spcPct val="100000"/>
                        </a:lnSpc>
                        <a:spcBef>
                          <a:spcPts val="715"/>
                        </a:spcBef>
                      </a:pPr>
                      <a:r>
                        <a:rPr sz="1200" spc="-10" dirty="0">
                          <a:latin typeface="宋体" panose="02010600030101010101" pitchFamily="2" charset="-122"/>
                          <a:cs typeface="宋体" panose="02010600030101010101" pitchFamily="2" charset="-122"/>
                        </a:rPr>
                        <a:t>=有所改善有所改善</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ct val="100000"/>
                        </a:lnSpc>
                        <a:spcBef>
                          <a:spcPts val="715"/>
                        </a:spcBef>
                      </a:pPr>
                      <a:r>
                        <a:rPr sz="1200" spc="-15" dirty="0">
                          <a:latin typeface="宋体" panose="02010600030101010101" pitchFamily="2" charset="-122"/>
                          <a:cs typeface="宋体" panose="02010600030101010101" pitchFamily="2" charset="-122"/>
                        </a:rPr>
                        <a:t>有所改善</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715"/>
                        </a:spcBef>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15"/>
                        </a:spcBef>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409575">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40"/>
                        </a:spcBef>
                      </a:pPr>
                      <a:r>
                        <a:rPr sz="1100" spc="-10" dirty="0">
                          <a:latin typeface="宋体" panose="02010600030101010101" pitchFamily="2" charset="-122"/>
                          <a:cs typeface="宋体" panose="02010600030101010101" pitchFamily="2" charset="-122"/>
                        </a:rPr>
                        <a:t>满意度指标</a:t>
                      </a:r>
                      <a:endParaRPr sz="1100">
                        <a:latin typeface="宋体" panose="02010600030101010101" pitchFamily="2" charset="-122"/>
                        <a:cs typeface="宋体" panose="02010600030101010101" pitchFamily="2" charset="-122"/>
                      </a:endParaRPr>
                    </a:p>
                  </a:txBody>
                  <a:tcPr marL="0" marR="0" marT="939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5245" algn="r">
                        <a:lnSpc>
                          <a:spcPts val="1235"/>
                        </a:lnSpc>
                      </a:pPr>
                      <a:r>
                        <a:rPr sz="1100" spc="-10" dirty="0">
                          <a:latin typeface="宋体" panose="02010600030101010101" pitchFamily="2" charset="-122"/>
                          <a:cs typeface="宋体" panose="02010600030101010101" pitchFamily="2" charset="-122"/>
                        </a:rPr>
                        <a:t>服务对象满意度指</a:t>
                      </a:r>
                      <a:endParaRPr sz="1100">
                        <a:latin typeface="宋体" panose="02010600030101010101" pitchFamily="2" charset="-122"/>
                        <a:cs typeface="宋体" panose="02010600030101010101" pitchFamily="2" charset="-122"/>
                      </a:endParaRPr>
                    </a:p>
                    <a:p>
                      <a:pPr marR="53975" algn="r">
                        <a:lnSpc>
                          <a:spcPct val="100000"/>
                        </a:lnSpc>
                        <a:spcBef>
                          <a:spcPts val="330"/>
                        </a:spcBef>
                      </a:pPr>
                      <a:r>
                        <a:rPr sz="1100" spc="-50" dirty="0">
                          <a:latin typeface="宋体" panose="02010600030101010101" pitchFamily="2" charset="-122"/>
                          <a:cs typeface="宋体" panose="02010600030101010101" pitchFamily="2" charset="-122"/>
                        </a:rPr>
                        <a:t>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40"/>
                        </a:spcBef>
                      </a:pPr>
                      <a:r>
                        <a:rPr sz="1100" spc="-10" dirty="0">
                          <a:latin typeface="宋体" panose="02010600030101010101" pitchFamily="2" charset="-122"/>
                          <a:cs typeface="宋体" panose="02010600030101010101" pitchFamily="2" charset="-122"/>
                        </a:rPr>
                        <a:t>项目区农民满意度</a:t>
                      </a:r>
                      <a:endParaRPr sz="1100">
                        <a:latin typeface="宋体" panose="02010600030101010101" pitchFamily="2" charset="-122"/>
                        <a:cs typeface="宋体" panose="02010600030101010101" pitchFamily="2" charset="-122"/>
                      </a:endParaRPr>
                    </a:p>
                  </a:txBody>
                  <a:tcPr marL="0" marR="0" marT="939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ct val="100000"/>
                        </a:lnSpc>
                        <a:spcBef>
                          <a:spcPts val="715"/>
                        </a:spcBef>
                      </a:pPr>
                      <a:r>
                        <a:rPr sz="1200" spc="-20" dirty="0">
                          <a:latin typeface="宋体" panose="02010600030101010101" pitchFamily="2" charset="-122"/>
                          <a:cs typeface="宋体" panose="02010600030101010101" pitchFamily="2" charset="-122"/>
                        </a:rPr>
                        <a:t>≥90%</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ct val="100000"/>
                        </a:lnSpc>
                        <a:spcBef>
                          <a:spcPts val="715"/>
                        </a:spcBef>
                      </a:pPr>
                      <a:r>
                        <a:rPr sz="1200" spc="-25" dirty="0">
                          <a:latin typeface="宋体" panose="02010600030101010101" pitchFamily="2" charset="-122"/>
                          <a:cs typeface="宋体" panose="02010600030101010101" pitchFamily="2" charset="-122"/>
                        </a:rPr>
                        <a:t>90</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715"/>
                        </a:spcBef>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15"/>
                        </a:spcBef>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rowSpan="3">
                  <a:txBody>
                    <a:bodyPr/>
                    <a:lstStyle/>
                    <a:p>
                      <a:pPr>
                        <a:lnSpc>
                          <a:spcPct val="100000"/>
                        </a:lnSpc>
                      </a:pPr>
                      <a:endParaRPr sz="1100">
                        <a:latin typeface="Times New Roman" panose="02020603050405020304"/>
                        <a:cs typeface="Times New Roman" panose="02020603050405020304"/>
                      </a:endParaRPr>
                    </a:p>
                    <a:p>
                      <a:pPr>
                        <a:lnSpc>
                          <a:spcPct val="100000"/>
                        </a:lnSpc>
                        <a:spcBef>
                          <a:spcPts val="10"/>
                        </a:spcBef>
                      </a:pPr>
                      <a:endParaRPr sz="1100">
                        <a:latin typeface="Times New Roman" panose="02020603050405020304"/>
                        <a:cs typeface="Times New Roman" panose="02020603050405020304"/>
                      </a:endParaRPr>
                    </a:p>
                    <a:p>
                      <a:pPr marL="652145">
                        <a:lnSpc>
                          <a:spcPct val="100000"/>
                        </a:lnSpc>
                      </a:pPr>
                      <a:r>
                        <a:rPr sz="1100" spc="-15" dirty="0">
                          <a:latin typeface="宋体" panose="02010600030101010101" pitchFamily="2" charset="-122"/>
                          <a:cs typeface="宋体" panose="02010600030101010101" pitchFamily="2" charset="-122"/>
                        </a:rPr>
                        <a:t>产出指标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5" dirty="0">
                          <a:latin typeface="宋体" panose="02010600030101010101" pitchFamily="2" charset="-122"/>
                          <a:cs typeface="宋体" panose="02010600030101010101" pitchFamily="2" charset="-122"/>
                        </a:rPr>
                        <a:t>数量指标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5" dirty="0">
                          <a:latin typeface="宋体" panose="02010600030101010101" pitchFamily="2" charset="-122"/>
                          <a:cs typeface="宋体" panose="02010600030101010101" pitchFamily="2" charset="-122"/>
                        </a:rPr>
                        <a:t>项目个数</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ts val="1405"/>
                        </a:lnSpc>
                      </a:pPr>
                      <a:r>
                        <a:rPr sz="1200" dirty="0">
                          <a:latin typeface="宋体" panose="02010600030101010101" pitchFamily="2" charset="-122"/>
                          <a:cs typeface="宋体" panose="02010600030101010101" pitchFamily="2" charset="-122"/>
                        </a:rPr>
                        <a:t>≥1</a:t>
                      </a:r>
                      <a:r>
                        <a:rPr sz="1200" spc="-175" dirty="0">
                          <a:latin typeface="宋体" panose="02010600030101010101" pitchFamily="2" charset="-122"/>
                          <a:cs typeface="宋体" panose="02010600030101010101" pitchFamily="2" charset="-122"/>
                        </a:rPr>
                        <a:t> 个</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ts val="1405"/>
                        </a:lnSpc>
                      </a:pPr>
                      <a:r>
                        <a:rPr sz="1200" spc="-50" dirty="0">
                          <a:latin typeface="宋体" panose="02010600030101010101" pitchFamily="2" charset="-122"/>
                          <a:cs typeface="宋体" panose="02010600030101010101" pitchFamily="2" charset="-122"/>
                        </a:rPr>
                        <a:t>1</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ts val="1405"/>
                        </a:lnSpc>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405"/>
                        </a:lnSpc>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5" dirty="0">
                          <a:latin typeface="宋体" panose="02010600030101010101" pitchFamily="2" charset="-122"/>
                          <a:cs typeface="宋体" panose="02010600030101010101" pitchFamily="2" charset="-122"/>
                        </a:rPr>
                        <a:t>质量指标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0" dirty="0">
                          <a:latin typeface="宋体" panose="02010600030101010101" pitchFamily="2" charset="-122"/>
                          <a:cs typeface="宋体" panose="02010600030101010101" pitchFamily="2" charset="-122"/>
                        </a:rPr>
                        <a:t>项目验收合格率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ts val="1405"/>
                        </a:lnSpc>
                      </a:pPr>
                      <a:r>
                        <a:rPr sz="1200" spc="-10" dirty="0">
                          <a:latin typeface="宋体" panose="02010600030101010101" pitchFamily="2" charset="-122"/>
                          <a:cs typeface="宋体" panose="02010600030101010101" pitchFamily="2" charset="-122"/>
                        </a:rPr>
                        <a:t>≥100%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ts val="1405"/>
                        </a:lnSpc>
                      </a:pPr>
                      <a:r>
                        <a:rPr sz="1200" spc="-25" dirty="0">
                          <a:latin typeface="宋体" panose="02010600030101010101" pitchFamily="2" charset="-122"/>
                          <a:cs typeface="宋体" panose="02010600030101010101" pitchFamily="2" charset="-122"/>
                        </a:rPr>
                        <a:t>100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ts val="1405"/>
                        </a:lnSpc>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405"/>
                        </a:lnSpc>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4191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35"/>
                        </a:spcBef>
                      </a:pPr>
                      <a:r>
                        <a:rPr sz="1100" spc="-15" dirty="0">
                          <a:latin typeface="宋体" panose="02010600030101010101" pitchFamily="2" charset="-122"/>
                          <a:cs typeface="宋体" panose="02010600030101010101" pitchFamily="2" charset="-122"/>
                        </a:rPr>
                        <a:t>时效指标</a:t>
                      </a:r>
                      <a:endParaRPr sz="1100">
                        <a:latin typeface="宋体" panose="02010600030101010101" pitchFamily="2" charset="-122"/>
                        <a:cs typeface="宋体" panose="02010600030101010101" pitchFamily="2" charset="-122"/>
                      </a:endParaRPr>
                    </a:p>
                  </a:txBody>
                  <a:tcPr marL="0" marR="0" marT="933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230"/>
                        </a:lnSpc>
                      </a:pPr>
                      <a:r>
                        <a:rPr sz="1100" spc="-10" dirty="0">
                          <a:latin typeface="宋体" panose="02010600030101010101" pitchFamily="2" charset="-122"/>
                          <a:cs typeface="宋体" panose="02010600030101010101" pitchFamily="2" charset="-122"/>
                        </a:rPr>
                        <a:t>工程项目开工及时</a:t>
                      </a:r>
                      <a:endParaRPr sz="1100">
                        <a:latin typeface="宋体" panose="02010600030101010101" pitchFamily="2" charset="-122"/>
                        <a:cs typeface="宋体" panose="02010600030101010101" pitchFamily="2" charset="-122"/>
                      </a:endParaRPr>
                    </a:p>
                    <a:p>
                      <a:pPr marR="53975" algn="r">
                        <a:lnSpc>
                          <a:spcPct val="100000"/>
                        </a:lnSpc>
                        <a:spcBef>
                          <a:spcPts val="330"/>
                        </a:spcBef>
                      </a:pPr>
                      <a:r>
                        <a:rPr sz="1100" spc="-50" dirty="0">
                          <a:latin typeface="宋体" panose="02010600030101010101" pitchFamily="2" charset="-122"/>
                          <a:cs typeface="宋体" panose="02010600030101010101" pitchFamily="2" charset="-122"/>
                        </a:rPr>
                        <a:t>性</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ct val="100000"/>
                        </a:lnSpc>
                        <a:spcBef>
                          <a:spcPts val="710"/>
                        </a:spcBef>
                      </a:pPr>
                      <a:r>
                        <a:rPr sz="1200" dirty="0">
                          <a:latin typeface="宋体" panose="02010600030101010101" pitchFamily="2" charset="-122"/>
                          <a:cs typeface="宋体" panose="02010600030101010101" pitchFamily="2" charset="-122"/>
                        </a:rPr>
                        <a:t>=0</a:t>
                      </a:r>
                      <a:r>
                        <a:rPr sz="1200" spc="-175" dirty="0">
                          <a:latin typeface="宋体" panose="02010600030101010101" pitchFamily="2" charset="-122"/>
                          <a:cs typeface="宋体" panose="02010600030101010101" pitchFamily="2" charset="-122"/>
                        </a:rPr>
                        <a:t> 月</a:t>
                      </a:r>
                      <a:endParaRPr sz="1200">
                        <a:latin typeface="宋体" panose="02010600030101010101" pitchFamily="2" charset="-122"/>
                        <a:cs typeface="宋体" panose="02010600030101010101" pitchFamily="2" charset="-122"/>
                      </a:endParaRPr>
                    </a:p>
                  </a:txBody>
                  <a:tcPr marL="0" marR="0" marT="901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ct val="100000"/>
                        </a:lnSpc>
                        <a:spcBef>
                          <a:spcPts val="710"/>
                        </a:spcBef>
                      </a:pPr>
                      <a:r>
                        <a:rPr sz="1200" spc="-50" dirty="0">
                          <a:latin typeface="宋体" panose="02010600030101010101" pitchFamily="2" charset="-122"/>
                          <a:cs typeface="宋体" panose="02010600030101010101" pitchFamily="2" charset="-122"/>
                        </a:rPr>
                        <a:t>0</a:t>
                      </a:r>
                      <a:endParaRPr sz="1200">
                        <a:latin typeface="宋体" panose="02010600030101010101" pitchFamily="2" charset="-122"/>
                        <a:cs typeface="宋体" panose="02010600030101010101" pitchFamily="2" charset="-122"/>
                      </a:endParaRPr>
                    </a:p>
                  </a:txBody>
                  <a:tcPr marL="0" marR="0" marT="901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710"/>
                        </a:spcBef>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901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10"/>
                        </a:spcBef>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901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gridSpan="7">
                  <a:txBody>
                    <a:bodyPr/>
                    <a:lstStyle/>
                    <a:p>
                      <a:pPr algn="ctr">
                        <a:lnSpc>
                          <a:spcPts val="1400"/>
                        </a:lnSpc>
                      </a:pPr>
                      <a:r>
                        <a:rPr sz="1200" dirty="0">
                          <a:latin typeface="宋体" panose="02010600030101010101" pitchFamily="2" charset="-122"/>
                          <a:cs typeface="宋体" panose="02010600030101010101" pitchFamily="2" charset="-122"/>
                        </a:rPr>
                        <a:t>总分值、评价总分 </a:t>
                      </a:r>
                      <a:r>
                        <a:rPr sz="1200" spc="-25" dirty="0">
                          <a:latin typeface="宋体" panose="02010600030101010101" pitchFamily="2" charset="-122"/>
                          <a:cs typeface="宋体" panose="02010600030101010101" pitchFamily="2" charset="-122"/>
                        </a:rPr>
                        <a:t>(S)</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gridSpan="3">
                  <a:txBody>
                    <a:bodyPr/>
                    <a:lstStyle/>
                    <a:p>
                      <a:pPr marL="8890" algn="ctr">
                        <a:lnSpc>
                          <a:spcPts val="1400"/>
                        </a:lnSpc>
                      </a:pPr>
                      <a:r>
                        <a:rPr sz="1200" spc="-25" dirty="0">
                          <a:latin typeface="宋体" panose="02010600030101010101" pitchFamily="2" charset="-122"/>
                          <a:cs typeface="宋体" panose="02010600030101010101" pitchFamily="2" charset="-122"/>
                        </a:rPr>
                        <a:t>100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r>
              <a:tr h="228600">
                <a:tc gridSpan="2">
                  <a:txBody>
                    <a:bodyPr/>
                    <a:lstStyle/>
                    <a:p>
                      <a:pPr marL="8890" algn="ctr">
                        <a:lnSpc>
                          <a:spcPts val="1400"/>
                        </a:lnSpc>
                      </a:pPr>
                      <a:r>
                        <a:rPr sz="1200" spc="-15" dirty="0">
                          <a:latin typeface="宋体" panose="02010600030101010101" pitchFamily="2" charset="-122"/>
                          <a:cs typeface="宋体" panose="02010600030101010101" pitchFamily="2" charset="-122"/>
                        </a:rPr>
                        <a:t>评价等级</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8">
                  <a:txBody>
                    <a:bodyPr/>
                    <a:lstStyle/>
                    <a:p>
                      <a:pPr marL="18415" algn="ctr">
                        <a:lnSpc>
                          <a:spcPts val="1400"/>
                        </a:lnSpc>
                      </a:pPr>
                      <a:r>
                        <a:rPr sz="1200" dirty="0">
                          <a:latin typeface="宋体" panose="02010600030101010101" pitchFamily="2" charset="-122"/>
                          <a:cs typeface="宋体" panose="02010600030101010101" pitchFamily="2" charset="-122"/>
                        </a:rPr>
                        <a:t>优</a:t>
                      </a:r>
                      <a:r>
                        <a:rPr sz="1200" spc="-10" dirty="0">
                          <a:latin typeface="宋体" panose="02010600030101010101" pitchFamily="2" charset="-122"/>
                          <a:cs typeface="宋体" panose="02010600030101010101" pitchFamily="2" charset="-122"/>
                        </a:rPr>
                        <a:t>（S≧90）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400050">
                <a:tc gridSpan="2">
                  <a:txBody>
                    <a:bodyPr/>
                    <a:lstStyle/>
                    <a:p>
                      <a:pPr marR="44450" algn="r">
                        <a:lnSpc>
                          <a:spcPts val="1235"/>
                        </a:lnSpc>
                      </a:pPr>
                      <a:r>
                        <a:rPr sz="1100" dirty="0">
                          <a:latin typeface="宋体" panose="02010600030101010101" pitchFamily="2" charset="-122"/>
                          <a:cs typeface="宋体" panose="02010600030101010101" pitchFamily="2" charset="-122"/>
                        </a:rPr>
                        <a:t>问题与建议（</a:t>
                      </a:r>
                      <a:r>
                        <a:rPr sz="1100" spc="-25" dirty="0">
                          <a:latin typeface="宋体" panose="02010600030101010101" pitchFamily="2" charset="-122"/>
                          <a:cs typeface="宋体" panose="02010600030101010101" pitchFamily="2" charset="-122"/>
                        </a:rPr>
                        <a:t>每条问题和建议不少于 30</a:t>
                      </a:r>
                      <a:endParaRPr sz="1100">
                        <a:latin typeface="宋体" panose="02010600030101010101" pitchFamily="2" charset="-122"/>
                        <a:cs typeface="宋体" panose="02010600030101010101" pitchFamily="2" charset="-122"/>
                      </a:endParaRPr>
                    </a:p>
                    <a:p>
                      <a:pPr marR="54610" algn="r">
                        <a:lnSpc>
                          <a:spcPct val="100000"/>
                        </a:lnSpc>
                        <a:spcBef>
                          <a:spcPts val="330"/>
                        </a:spcBef>
                      </a:pPr>
                      <a:r>
                        <a:rPr sz="1100" dirty="0">
                          <a:latin typeface="宋体" panose="02010600030101010101" pitchFamily="2" charset="-122"/>
                          <a:cs typeface="宋体" panose="02010600030101010101" pitchFamily="2" charset="-122"/>
                        </a:rPr>
                        <a:t>个字</a:t>
                      </a:r>
                      <a:r>
                        <a:rPr sz="1100" spc="-50" dirty="0">
                          <a:latin typeface="宋体" panose="02010600030101010101" pitchFamily="2" charset="-122"/>
                          <a:cs typeface="宋体" panose="02010600030101010101" pitchFamily="2" charset="-122"/>
                        </a:rPr>
                        <a:t>）</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2">
                  <a:txBody>
                    <a:bodyPr/>
                    <a:lstStyle/>
                    <a:p>
                      <a:pPr marL="18415" algn="ctr">
                        <a:lnSpc>
                          <a:spcPct val="100000"/>
                        </a:lnSpc>
                        <a:spcBef>
                          <a:spcPts val="740"/>
                        </a:spcBef>
                      </a:pPr>
                      <a:r>
                        <a:rPr sz="1100" spc="-15" dirty="0">
                          <a:latin typeface="宋体" panose="02010600030101010101" pitchFamily="2" charset="-122"/>
                          <a:cs typeface="宋体" panose="02010600030101010101" pitchFamily="2" charset="-122"/>
                        </a:rPr>
                        <a:t>问题类型</a:t>
                      </a:r>
                      <a:endParaRPr sz="1100">
                        <a:latin typeface="宋体" panose="02010600030101010101" pitchFamily="2" charset="-122"/>
                        <a:cs typeface="宋体" panose="02010600030101010101" pitchFamily="2" charset="-122"/>
                      </a:endParaRPr>
                    </a:p>
                  </a:txBody>
                  <a:tcPr marL="0" marR="0" marT="939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3">
                  <a:txBody>
                    <a:bodyPr/>
                    <a:lstStyle/>
                    <a:p>
                      <a:pPr marL="8890" algn="ctr">
                        <a:lnSpc>
                          <a:spcPct val="100000"/>
                        </a:lnSpc>
                        <a:spcBef>
                          <a:spcPts val="740"/>
                        </a:spcBef>
                      </a:pPr>
                      <a:r>
                        <a:rPr sz="1100" spc="-15" dirty="0">
                          <a:latin typeface="宋体" panose="02010600030101010101" pitchFamily="2" charset="-122"/>
                          <a:cs typeface="宋体" panose="02010600030101010101" pitchFamily="2" charset="-122"/>
                        </a:rPr>
                        <a:t>存在问题</a:t>
                      </a:r>
                      <a:endParaRPr sz="1100">
                        <a:latin typeface="宋体" panose="02010600030101010101" pitchFamily="2" charset="-122"/>
                        <a:cs typeface="宋体" panose="02010600030101010101" pitchFamily="2" charset="-122"/>
                      </a:endParaRPr>
                    </a:p>
                  </a:txBody>
                  <a:tcPr marL="0" marR="0" marT="939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gridSpan="3">
                  <a:txBody>
                    <a:bodyPr/>
                    <a:lstStyle/>
                    <a:p>
                      <a:pPr marL="8890" algn="ctr">
                        <a:lnSpc>
                          <a:spcPct val="100000"/>
                        </a:lnSpc>
                        <a:spcBef>
                          <a:spcPts val="740"/>
                        </a:spcBef>
                      </a:pPr>
                      <a:r>
                        <a:rPr sz="1100" spc="-15" dirty="0">
                          <a:latin typeface="宋体" panose="02010600030101010101" pitchFamily="2" charset="-122"/>
                          <a:cs typeface="宋体" panose="02010600030101010101" pitchFamily="2" charset="-122"/>
                        </a:rPr>
                        <a:t>改进建议</a:t>
                      </a:r>
                      <a:endParaRPr sz="1100">
                        <a:latin typeface="宋体" panose="02010600030101010101" pitchFamily="2" charset="-122"/>
                        <a:cs typeface="宋体" panose="02010600030101010101" pitchFamily="2" charset="-122"/>
                      </a:endParaRPr>
                    </a:p>
                  </a:txBody>
                  <a:tcPr marL="0" marR="0" marT="939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r>
            </a:tbl>
          </a:graphicData>
        </a:graphic>
      </p:graphicFrame>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a:spLocks noGrp="1"/>
          </p:cNvSpPr>
          <p:nvPr>
            <p:ph type="sldNum" sz="quarter" idx="7"/>
          </p:nvPr>
        </p:nvSpPr>
        <p:spPr>
          <a:prstGeom prst="rect">
            <a:avLst/>
          </a:prstGeom>
        </p:spPr>
        <p:txBody>
          <a:bodyPr vert="horz" wrap="square" lIns="0" tIns="0" rIns="0" bIns="0" rtlCol="0">
            <a:spAutoFit/>
          </a:bodyPr>
          <a:lstStyle/>
          <a:p>
            <a:pPr marL="38100">
              <a:lnSpc>
                <a:spcPts val="955"/>
              </a:lnSpc>
            </a:pPr>
            <a:r>
              <a:rPr spc="-25" dirty="0"/>
              <a:t>49</a:t>
            </a:r>
            <a:endParaRPr spc="-25" dirty="0"/>
          </a:p>
        </p:txBody>
      </p:sp>
      <p:graphicFrame>
        <p:nvGraphicFramePr>
          <p:cNvPr id="2" name="object 2"/>
          <p:cNvGraphicFramePr>
            <a:graphicFrameLocks noGrp="1"/>
          </p:cNvGraphicFramePr>
          <p:nvPr/>
        </p:nvGraphicFramePr>
        <p:xfrm>
          <a:off x="1067435" y="1105916"/>
          <a:ext cx="12981305" cy="5934075"/>
        </p:xfrm>
        <a:graphic>
          <a:graphicData uri="http://schemas.openxmlformats.org/drawingml/2006/table">
            <a:tbl>
              <a:tblPr firstRow="1" bandRow="1">
                <a:tableStyleId>{2D5ABB26-0587-4C30-8999-92F81FD0307C}</a:tableStyleId>
              </a:tblPr>
              <a:tblGrid>
                <a:gridCol w="1287145"/>
                <a:gridCol w="1286509"/>
                <a:gridCol w="1296035"/>
                <a:gridCol w="1286510"/>
                <a:gridCol w="1287145"/>
                <a:gridCol w="1296034"/>
                <a:gridCol w="1287145"/>
                <a:gridCol w="1286509"/>
                <a:gridCol w="1296670"/>
                <a:gridCol w="1286509"/>
              </a:tblGrid>
              <a:tr h="333375">
                <a:tc gridSpan="10">
                  <a:txBody>
                    <a:bodyPr/>
                    <a:lstStyle/>
                    <a:p>
                      <a:pPr marL="8255" algn="ctr">
                        <a:lnSpc>
                          <a:spcPts val="2050"/>
                        </a:lnSpc>
                      </a:pPr>
                      <a:r>
                        <a:rPr sz="1800" b="1" spc="60" dirty="0">
                          <a:latin typeface="Microsoft JhengHei" panose="020B0604030504040204" charset="-120"/>
                          <a:cs typeface="Microsoft JhengHei" panose="020B0604030504040204" charset="-120"/>
                        </a:rPr>
                        <a:t>专项资金绩效自评表</a:t>
                      </a:r>
                      <a:endParaRPr sz="1800">
                        <a:latin typeface="Microsoft JhengHei" panose="020B0604030504040204" charset="-120"/>
                        <a:cs typeface="Microsoft JhengHei" panose="020B0604030504040204" charset="-120"/>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228600">
                <a:tc gridSpan="10">
                  <a:txBody>
                    <a:bodyPr/>
                    <a:lstStyle/>
                    <a:p>
                      <a:pPr algn="ctr">
                        <a:lnSpc>
                          <a:spcPts val="1400"/>
                        </a:lnSpc>
                      </a:pPr>
                      <a:r>
                        <a:rPr sz="1200" dirty="0">
                          <a:latin typeface="宋体" panose="02010600030101010101" pitchFamily="2" charset="-122"/>
                          <a:cs typeface="宋体" panose="02010600030101010101" pitchFamily="2" charset="-122"/>
                        </a:rPr>
                        <a:t>（2024</a:t>
                      </a:r>
                      <a:r>
                        <a:rPr sz="1200" spc="-100" dirty="0">
                          <a:latin typeface="宋体" panose="02010600030101010101" pitchFamily="2" charset="-122"/>
                          <a:cs typeface="宋体" panose="02010600030101010101" pitchFamily="2" charset="-122"/>
                        </a:rPr>
                        <a:t> 年度</a:t>
                      </a:r>
                      <a:r>
                        <a:rPr sz="1200" spc="-50" dirty="0">
                          <a:latin typeface="宋体" panose="02010600030101010101" pitchFamily="2" charset="-122"/>
                          <a:cs typeface="宋体" panose="02010600030101010101" pitchFamily="2" charset="-122"/>
                        </a:rPr>
                        <a:t>）</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228600">
                <a:tc gridSpan="3">
                  <a:txBody>
                    <a:bodyPr/>
                    <a:lstStyle/>
                    <a:p>
                      <a:pPr marL="8890" algn="ctr">
                        <a:lnSpc>
                          <a:spcPts val="1400"/>
                        </a:lnSpc>
                      </a:pPr>
                      <a:r>
                        <a:rPr sz="1200" spc="-15" dirty="0">
                          <a:latin typeface="宋体" panose="02010600030101010101" pitchFamily="2" charset="-122"/>
                          <a:cs typeface="宋体" panose="02010600030101010101" pitchFamily="2" charset="-122"/>
                        </a:rPr>
                        <a:t>专项名称</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gridSpan="7">
                  <a:txBody>
                    <a:bodyPr/>
                    <a:lstStyle/>
                    <a:p>
                      <a:pPr algn="ctr">
                        <a:lnSpc>
                          <a:spcPts val="1400"/>
                        </a:lnSpc>
                      </a:pPr>
                      <a:r>
                        <a:rPr sz="1200" dirty="0">
                          <a:latin typeface="宋体" panose="02010600030101010101" pitchFamily="2" charset="-122"/>
                          <a:cs typeface="宋体" panose="02010600030101010101" pitchFamily="2" charset="-122"/>
                        </a:rPr>
                        <a:t>2023</a:t>
                      </a:r>
                      <a:r>
                        <a:rPr sz="1200" spc="-45" dirty="0">
                          <a:latin typeface="宋体" panose="02010600030101010101" pitchFamily="2" charset="-122"/>
                          <a:cs typeface="宋体" panose="02010600030101010101" pitchFamily="2" charset="-122"/>
                        </a:rPr>
                        <a:t> 年度乡镇工商税收入分成</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228600">
                <a:tc gridSpan="3">
                  <a:txBody>
                    <a:bodyPr/>
                    <a:lstStyle/>
                    <a:p>
                      <a:pPr marL="8890" algn="ctr">
                        <a:lnSpc>
                          <a:spcPts val="1405"/>
                        </a:lnSpc>
                      </a:pPr>
                      <a:r>
                        <a:rPr sz="1200" spc="-15" dirty="0">
                          <a:latin typeface="宋体" panose="02010600030101010101" pitchFamily="2" charset="-122"/>
                          <a:cs typeface="宋体" panose="02010600030101010101" pitchFamily="2" charset="-122"/>
                        </a:rPr>
                        <a:t>主管部门</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gridSpan="2">
                  <a:txBody>
                    <a:bodyPr/>
                    <a:lstStyle/>
                    <a:p>
                      <a:pPr marL="528320">
                        <a:lnSpc>
                          <a:spcPts val="1405"/>
                        </a:lnSpc>
                      </a:pPr>
                      <a:r>
                        <a:rPr sz="1200" spc="-5" dirty="0">
                          <a:latin typeface="宋体" panose="02010600030101010101" pitchFamily="2" charset="-122"/>
                          <a:cs typeface="宋体" panose="02010600030101010101" pitchFamily="2" charset="-122"/>
                        </a:rPr>
                        <a:t>永春县一都镇人民政府</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2">
                  <a:txBody>
                    <a:bodyPr/>
                    <a:lstStyle/>
                    <a:p>
                      <a:pPr marL="18415" algn="ctr">
                        <a:lnSpc>
                          <a:spcPts val="1405"/>
                        </a:lnSpc>
                      </a:pPr>
                      <a:r>
                        <a:rPr sz="1200" spc="-15" dirty="0">
                          <a:latin typeface="宋体" panose="02010600030101010101" pitchFamily="2" charset="-122"/>
                          <a:cs typeface="宋体" panose="02010600030101010101" pitchFamily="2" charset="-122"/>
                        </a:rPr>
                        <a:t>实施单位</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3">
                  <a:txBody>
                    <a:bodyPr/>
                    <a:lstStyle/>
                    <a:p>
                      <a:pPr marL="1176655">
                        <a:lnSpc>
                          <a:spcPts val="1405"/>
                        </a:lnSpc>
                      </a:pPr>
                      <a:r>
                        <a:rPr sz="1200" spc="-5" dirty="0">
                          <a:latin typeface="宋体" panose="02010600030101010101" pitchFamily="2" charset="-122"/>
                          <a:cs typeface="宋体" panose="02010600030101010101" pitchFamily="2" charset="-122"/>
                        </a:rPr>
                        <a:t>永春县一都镇人民政府</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r>
              <a:tr h="228600">
                <a:tc gridSpan="3">
                  <a:txBody>
                    <a:bodyPr/>
                    <a:lstStyle/>
                    <a:p>
                      <a:pPr marL="8890" algn="ctr">
                        <a:lnSpc>
                          <a:spcPts val="1405"/>
                        </a:lnSpc>
                      </a:pPr>
                      <a:r>
                        <a:rPr sz="1200" spc="-15" dirty="0">
                          <a:latin typeface="宋体" panose="02010600030101010101" pitchFamily="2" charset="-122"/>
                          <a:cs typeface="宋体" panose="02010600030101010101" pitchFamily="2" charset="-122"/>
                        </a:rPr>
                        <a:t>项目概况</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c hMerge="1">
                  <a:tcPr marL="0" marR="0" marT="0" marB="0"/>
                </a:tc>
                <a:tc hMerge="1">
                  <a:tcPr marL="0" marR="0" marT="0" marB="0"/>
                </a:tc>
                <a:tc gridSpan="7">
                  <a:txBody>
                    <a:bodyPr/>
                    <a:lstStyle/>
                    <a:p>
                      <a:pPr marL="71120">
                        <a:lnSpc>
                          <a:spcPts val="1405"/>
                        </a:lnSpc>
                      </a:pPr>
                      <a:r>
                        <a:rPr sz="1200" dirty="0">
                          <a:latin typeface="宋体" panose="02010600030101010101" pitchFamily="2" charset="-122"/>
                          <a:cs typeface="宋体" panose="02010600030101010101" pitchFamily="2" charset="-122"/>
                        </a:rPr>
                        <a:t>2023</a:t>
                      </a:r>
                      <a:r>
                        <a:rPr sz="1200" spc="-45" dirty="0">
                          <a:latin typeface="宋体" panose="02010600030101010101" pitchFamily="2" charset="-122"/>
                          <a:cs typeface="宋体" panose="02010600030101010101" pitchFamily="2" charset="-122"/>
                        </a:rPr>
                        <a:t> 年度乡镇工商税收入分成</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228600">
                <a:tc gridSpan="3">
                  <a:txBody>
                    <a:bodyPr/>
                    <a:lstStyle/>
                    <a:p>
                      <a:pPr marL="8890" algn="ctr">
                        <a:lnSpc>
                          <a:spcPts val="1405"/>
                        </a:lnSpc>
                      </a:pPr>
                      <a:r>
                        <a:rPr sz="1200" spc="-15" dirty="0">
                          <a:latin typeface="宋体" panose="02010600030101010101" pitchFamily="2" charset="-122"/>
                          <a:cs typeface="宋体" panose="02010600030101010101" pitchFamily="2" charset="-122"/>
                        </a:rPr>
                        <a:t>主要成效</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c hMerge="1">
                  <a:tcPr marL="0" marR="0" marT="0" marB="0"/>
                </a:tc>
                <a:tc hMerge="1">
                  <a:tcPr marL="0" marR="0" marT="0" marB="0"/>
                </a:tc>
                <a:tc gridSpan="7">
                  <a:txBody>
                    <a:bodyPr/>
                    <a:lstStyle/>
                    <a:p>
                      <a:pPr marL="71120">
                        <a:lnSpc>
                          <a:spcPts val="1405"/>
                        </a:lnSpc>
                      </a:pPr>
                      <a:r>
                        <a:rPr sz="1200" spc="-100" dirty="0">
                          <a:latin typeface="宋体" panose="02010600030101010101" pitchFamily="2" charset="-122"/>
                          <a:cs typeface="宋体" panose="02010600030101010101" pitchFamily="2" charset="-122"/>
                        </a:rPr>
                        <a:t>发放 </a:t>
                      </a:r>
                      <a:r>
                        <a:rPr sz="1200" dirty="0">
                          <a:latin typeface="宋体" panose="02010600030101010101" pitchFamily="2" charset="-122"/>
                          <a:cs typeface="宋体" panose="02010600030101010101" pitchFamily="2" charset="-122"/>
                        </a:rPr>
                        <a:t>2023</a:t>
                      </a:r>
                      <a:r>
                        <a:rPr sz="1200" spc="-45" dirty="0">
                          <a:latin typeface="宋体" panose="02010600030101010101" pitchFamily="2" charset="-122"/>
                          <a:cs typeface="宋体" panose="02010600030101010101" pitchFamily="2" charset="-122"/>
                        </a:rPr>
                        <a:t> 年乡镇工商税收奖励，进一步保障乡镇正常运转。</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228600">
                <a:tc rowSpan="5">
                  <a:txBody>
                    <a:bodyPr/>
                    <a:lstStyle/>
                    <a:p>
                      <a:pPr>
                        <a:lnSpc>
                          <a:spcPct val="100000"/>
                        </a:lnSpc>
                      </a:pPr>
                      <a:endParaRPr sz="1200">
                        <a:latin typeface="Times New Roman" panose="02020603050405020304"/>
                        <a:cs typeface="Times New Roman" panose="02020603050405020304"/>
                      </a:endParaRPr>
                    </a:p>
                    <a:p>
                      <a:pPr>
                        <a:lnSpc>
                          <a:spcPct val="100000"/>
                        </a:lnSpc>
                        <a:spcBef>
                          <a:spcPts val="730"/>
                        </a:spcBef>
                      </a:pPr>
                      <a:endParaRPr sz="1200">
                        <a:latin typeface="Times New Roman" panose="02020603050405020304"/>
                        <a:cs typeface="Times New Roman" panose="02020603050405020304"/>
                      </a:endParaRPr>
                    </a:p>
                    <a:p>
                      <a:pPr marL="109220">
                        <a:lnSpc>
                          <a:spcPct val="100000"/>
                        </a:lnSpc>
                      </a:pPr>
                      <a:r>
                        <a:rPr sz="1200" spc="-10" dirty="0">
                          <a:latin typeface="宋体" panose="02010600030101010101" pitchFamily="2" charset="-122"/>
                          <a:cs typeface="宋体" panose="02010600030101010101" pitchFamily="2" charset="-122"/>
                        </a:rPr>
                        <a:t>项目资金(万元)</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L="261620">
                        <a:lnSpc>
                          <a:spcPts val="1405"/>
                        </a:lnSpc>
                      </a:pPr>
                      <a:r>
                        <a:rPr sz="1200" spc="-10" dirty="0">
                          <a:latin typeface="宋体" panose="02010600030101010101" pitchFamily="2" charset="-122"/>
                          <a:cs typeface="宋体" panose="02010600030101010101" pitchFamily="2" charset="-122"/>
                        </a:rPr>
                        <a:t>年初预算数</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10" dirty="0">
                          <a:latin typeface="宋体" panose="02010600030101010101" pitchFamily="2" charset="-122"/>
                          <a:cs typeface="宋体" panose="02010600030101010101" pitchFamily="2" charset="-122"/>
                        </a:rPr>
                        <a:t>全年预算数</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8890" algn="ctr">
                        <a:lnSpc>
                          <a:spcPts val="1405"/>
                        </a:lnSpc>
                      </a:pPr>
                      <a:r>
                        <a:rPr sz="1200" spc="-10" dirty="0">
                          <a:latin typeface="宋体" panose="02010600030101010101" pitchFamily="2" charset="-122"/>
                          <a:cs typeface="宋体" panose="02010600030101010101" pitchFamily="2" charset="-122"/>
                        </a:rPr>
                        <a:t>全年执行数</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25" dirty="0">
                          <a:latin typeface="宋体" panose="02010600030101010101" pitchFamily="2" charset="-122"/>
                          <a:cs typeface="宋体" panose="02010600030101010101" pitchFamily="2" charset="-122"/>
                        </a:rPr>
                        <a:t>分值</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ts val="1405"/>
                        </a:lnSpc>
                      </a:pPr>
                      <a:r>
                        <a:rPr sz="1200" dirty="0">
                          <a:latin typeface="宋体" panose="02010600030101010101" pitchFamily="2" charset="-122"/>
                          <a:cs typeface="宋体" panose="02010600030101010101" pitchFamily="2" charset="-122"/>
                        </a:rPr>
                        <a:t>执行率</a:t>
                      </a:r>
                      <a:r>
                        <a:rPr sz="1200" spc="-25" dirty="0">
                          <a:latin typeface="宋体" panose="02010600030101010101" pitchFamily="2" charset="-122"/>
                          <a:cs typeface="宋体" panose="02010600030101010101" pitchFamily="2" charset="-122"/>
                        </a:rPr>
                        <a:t>（%）</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5"/>
                        </a:lnSpc>
                      </a:pPr>
                      <a:r>
                        <a:rPr sz="1200" spc="-25" dirty="0">
                          <a:latin typeface="宋体" panose="02010600030101010101" pitchFamily="2" charset="-122"/>
                          <a:cs typeface="宋体" panose="02010600030101010101" pitchFamily="2" charset="-122"/>
                        </a:rPr>
                        <a:t>得分</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19075">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71120">
                        <a:lnSpc>
                          <a:spcPts val="1405"/>
                        </a:lnSpc>
                      </a:pPr>
                      <a:r>
                        <a:rPr sz="1200" spc="-10" dirty="0">
                          <a:latin typeface="宋体" panose="02010600030101010101" pitchFamily="2" charset="-122"/>
                          <a:cs typeface="宋体" panose="02010600030101010101" pitchFamily="2" charset="-122"/>
                        </a:rPr>
                        <a:t>年度资金总额</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5"/>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10" dirty="0">
                          <a:latin typeface="宋体" panose="02010600030101010101" pitchFamily="2" charset="-122"/>
                          <a:cs typeface="宋体" panose="02010600030101010101" pitchFamily="2" charset="-122"/>
                        </a:rPr>
                        <a:t>99.22</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9525" algn="ctr">
                        <a:lnSpc>
                          <a:spcPts val="1405"/>
                        </a:lnSpc>
                      </a:pPr>
                      <a:r>
                        <a:rPr sz="1200" spc="-10" dirty="0">
                          <a:latin typeface="宋体" panose="02010600030101010101" pitchFamily="2" charset="-122"/>
                          <a:cs typeface="宋体" panose="02010600030101010101" pitchFamily="2" charset="-122"/>
                        </a:rPr>
                        <a:t>49.61</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ts val="1405"/>
                        </a:lnSpc>
                      </a:pPr>
                      <a:r>
                        <a:rPr sz="1200" spc="-10" dirty="0">
                          <a:latin typeface="宋体" panose="02010600030101010101" pitchFamily="2" charset="-122"/>
                          <a:cs typeface="宋体" panose="02010600030101010101" pitchFamily="2" charset="-122"/>
                        </a:rPr>
                        <a:t>50.00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5"/>
                        </a:lnSpc>
                      </a:pPr>
                      <a:r>
                        <a:rPr sz="1200" spc="-50" dirty="0">
                          <a:latin typeface="宋体" panose="02010600030101010101" pitchFamily="2" charset="-122"/>
                          <a:cs typeface="宋体" panose="02010600030101010101" pitchFamily="2" charset="-122"/>
                        </a:rPr>
                        <a:t>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71120">
                        <a:lnSpc>
                          <a:spcPts val="1405"/>
                        </a:lnSpc>
                      </a:pPr>
                      <a:r>
                        <a:rPr sz="1200" spc="-10" dirty="0">
                          <a:latin typeface="宋体" panose="02010600030101010101" pitchFamily="2" charset="-122"/>
                          <a:cs typeface="宋体" panose="02010600030101010101" pitchFamily="2" charset="-122"/>
                        </a:rPr>
                        <a:t>其中：当年财政拨款</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5"/>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10" dirty="0">
                          <a:latin typeface="宋体" panose="02010600030101010101" pitchFamily="2" charset="-122"/>
                          <a:cs typeface="宋体" panose="02010600030101010101" pitchFamily="2" charset="-122"/>
                        </a:rPr>
                        <a:t>99.22</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9525" algn="ctr">
                        <a:lnSpc>
                          <a:spcPts val="1405"/>
                        </a:lnSpc>
                      </a:pPr>
                      <a:r>
                        <a:rPr sz="1200" spc="-10" dirty="0">
                          <a:latin typeface="宋体" panose="02010600030101010101" pitchFamily="2" charset="-122"/>
                          <a:cs typeface="宋体" panose="02010600030101010101" pitchFamily="2" charset="-122"/>
                        </a:rPr>
                        <a:t>49.61</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8890" algn="ctr">
                        <a:lnSpc>
                          <a:spcPts val="1310"/>
                        </a:lnSpc>
                      </a:pPr>
                      <a:r>
                        <a:rPr sz="1100" spc="-50" dirty="0">
                          <a:latin typeface="宋体" panose="02010600030101010101" pitchFamily="2" charset="-122"/>
                          <a:cs typeface="宋体" panose="02010600030101010101" pitchFamily="2" charset="-122"/>
                        </a:rPr>
                        <a:t>—</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ts val="1405"/>
                        </a:lnSpc>
                      </a:pPr>
                      <a:r>
                        <a:rPr sz="1200" spc="-10" dirty="0">
                          <a:latin typeface="宋体" panose="02010600030101010101" pitchFamily="2" charset="-122"/>
                          <a:cs typeface="宋体" panose="02010600030101010101" pitchFamily="2" charset="-122"/>
                        </a:rPr>
                        <a:t>50.00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71120">
                        <a:lnSpc>
                          <a:spcPts val="1400"/>
                        </a:lnSpc>
                      </a:pPr>
                      <a:r>
                        <a:rPr sz="1200" spc="-15" dirty="0">
                          <a:latin typeface="宋体" panose="02010600030101010101" pitchFamily="2" charset="-122"/>
                          <a:cs typeface="宋体" panose="02010600030101010101" pitchFamily="2" charset="-122"/>
                        </a:rPr>
                        <a:t>其他资金</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9525"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0"/>
                        </a:lnSpc>
                      </a:pPr>
                      <a:r>
                        <a:rPr sz="1200" spc="-50" dirty="0">
                          <a:latin typeface="宋体" panose="02010600030101010101" pitchFamily="2" charset="-122"/>
                          <a:cs typeface="宋体" panose="02010600030101010101" pitchFamily="2" charset="-122"/>
                        </a:rPr>
                        <a:t>—</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71120">
                        <a:lnSpc>
                          <a:spcPts val="1400"/>
                        </a:lnSpc>
                      </a:pPr>
                      <a:r>
                        <a:rPr sz="1200" spc="-10" dirty="0">
                          <a:latin typeface="宋体" panose="02010600030101010101" pitchFamily="2" charset="-122"/>
                          <a:cs typeface="宋体" panose="02010600030101010101" pitchFamily="2" charset="-122"/>
                        </a:rPr>
                        <a:t>上年结转资金</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9525"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0"/>
                        </a:lnSpc>
                      </a:pPr>
                      <a:r>
                        <a:rPr sz="1200" spc="-50" dirty="0">
                          <a:latin typeface="宋体" panose="02010600030101010101" pitchFamily="2" charset="-122"/>
                          <a:cs typeface="宋体" panose="02010600030101010101" pitchFamily="2" charset="-122"/>
                        </a:rPr>
                        <a:t>—</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rowSpan="2">
                  <a:txBody>
                    <a:bodyPr/>
                    <a:lstStyle/>
                    <a:p>
                      <a:pPr marL="185420">
                        <a:lnSpc>
                          <a:spcPct val="100000"/>
                        </a:lnSpc>
                        <a:spcBef>
                          <a:spcPts val="865"/>
                        </a:spcBef>
                      </a:pPr>
                      <a:r>
                        <a:rPr sz="1200" spc="-10" dirty="0">
                          <a:latin typeface="宋体" panose="02010600030101010101" pitchFamily="2" charset="-122"/>
                          <a:cs typeface="宋体" panose="02010600030101010101" pitchFamily="2" charset="-122"/>
                        </a:rPr>
                        <a:t>年度总体目标</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4">
                  <a:txBody>
                    <a:bodyPr/>
                    <a:lstStyle/>
                    <a:p>
                      <a:pPr algn="ctr">
                        <a:lnSpc>
                          <a:spcPts val="1405"/>
                        </a:lnSpc>
                      </a:pPr>
                      <a:r>
                        <a:rPr sz="1200" spc="-15" dirty="0">
                          <a:latin typeface="宋体" panose="02010600030101010101" pitchFamily="2" charset="-122"/>
                          <a:cs typeface="宋体" panose="02010600030101010101" pitchFamily="2" charset="-122"/>
                        </a:rPr>
                        <a:t>预期目标</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gridSpan="5">
                  <a:txBody>
                    <a:bodyPr/>
                    <a:lstStyle/>
                    <a:p>
                      <a:pPr marL="17780" algn="ctr">
                        <a:lnSpc>
                          <a:spcPts val="1405"/>
                        </a:lnSpc>
                      </a:pPr>
                      <a:r>
                        <a:rPr sz="1200" spc="-10" dirty="0">
                          <a:latin typeface="宋体" panose="02010600030101010101" pitchFamily="2" charset="-122"/>
                          <a:cs typeface="宋体" panose="02010600030101010101" pitchFamily="2" charset="-122"/>
                        </a:rPr>
                        <a:t>实际完成情况</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r>
              <a:tr h="228600">
                <a:tc vMerge="1">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4">
                  <a:txBody>
                    <a:bodyPr/>
                    <a:lstStyle/>
                    <a:p>
                      <a:pPr marL="71120">
                        <a:lnSpc>
                          <a:spcPts val="1405"/>
                        </a:lnSpc>
                      </a:pPr>
                      <a:r>
                        <a:rPr sz="1200" spc="-100" dirty="0">
                          <a:latin typeface="宋体" panose="02010600030101010101" pitchFamily="2" charset="-122"/>
                          <a:cs typeface="宋体" panose="02010600030101010101" pitchFamily="2" charset="-122"/>
                        </a:rPr>
                        <a:t>发放 </a:t>
                      </a:r>
                      <a:r>
                        <a:rPr sz="1200" dirty="0">
                          <a:latin typeface="宋体" panose="02010600030101010101" pitchFamily="2" charset="-122"/>
                          <a:cs typeface="宋体" panose="02010600030101010101" pitchFamily="2" charset="-122"/>
                        </a:rPr>
                        <a:t>2023</a:t>
                      </a:r>
                      <a:r>
                        <a:rPr sz="1200" spc="-45" dirty="0">
                          <a:latin typeface="宋体" panose="02010600030101010101" pitchFamily="2" charset="-122"/>
                          <a:cs typeface="宋体" panose="02010600030101010101" pitchFamily="2" charset="-122"/>
                        </a:rPr>
                        <a:t> 年乡镇工商税收奖励，进一步保障乡镇正常运转。</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gridSpan="5">
                  <a:txBody>
                    <a:bodyPr/>
                    <a:lstStyle/>
                    <a:p>
                      <a:pPr marL="80645">
                        <a:lnSpc>
                          <a:spcPts val="1405"/>
                        </a:lnSpc>
                      </a:pPr>
                      <a:r>
                        <a:rPr sz="1200" spc="-100" dirty="0">
                          <a:latin typeface="宋体" panose="02010600030101010101" pitchFamily="2" charset="-122"/>
                          <a:cs typeface="宋体" panose="02010600030101010101" pitchFamily="2" charset="-122"/>
                        </a:rPr>
                        <a:t>发放 </a:t>
                      </a:r>
                      <a:r>
                        <a:rPr sz="1200" dirty="0">
                          <a:latin typeface="宋体" panose="02010600030101010101" pitchFamily="2" charset="-122"/>
                          <a:cs typeface="宋体" panose="02010600030101010101" pitchFamily="2" charset="-122"/>
                        </a:rPr>
                        <a:t>2023</a:t>
                      </a:r>
                      <a:r>
                        <a:rPr sz="1200" spc="-45" dirty="0">
                          <a:latin typeface="宋体" panose="02010600030101010101" pitchFamily="2" charset="-122"/>
                          <a:cs typeface="宋体" panose="02010600030101010101" pitchFamily="2" charset="-122"/>
                        </a:rPr>
                        <a:t> 年乡镇工商税收奖励，进一步保障乡镇正常运转。</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r>
              <a:tr h="457200">
                <a:tc rowSpan="7">
                  <a:txBody>
                    <a:bodyPr/>
                    <a:lstStyle/>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spcBef>
                          <a:spcPts val="40"/>
                        </a:spcBef>
                      </a:pPr>
                      <a:endParaRPr sz="1200">
                        <a:latin typeface="Times New Roman" panose="02020603050405020304"/>
                        <a:cs typeface="Times New Roman" panose="02020603050405020304"/>
                      </a:endParaRPr>
                    </a:p>
                    <a:p>
                      <a:pPr marL="537845">
                        <a:lnSpc>
                          <a:spcPct val="100000"/>
                        </a:lnSpc>
                      </a:pPr>
                      <a:r>
                        <a:rPr sz="1200" spc="-10" dirty="0">
                          <a:latin typeface="宋体" panose="02010600030101010101" pitchFamily="2" charset="-122"/>
                          <a:cs typeface="宋体" panose="02010600030101010101" pitchFamily="2" charset="-122"/>
                        </a:rPr>
                        <a:t>绩效 指标</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860"/>
                        </a:spcBef>
                      </a:pPr>
                      <a:r>
                        <a:rPr sz="1200" spc="-15" dirty="0">
                          <a:latin typeface="宋体" panose="02010600030101010101" pitchFamily="2" charset="-122"/>
                          <a:cs typeface="宋体" panose="02010600030101010101" pitchFamily="2" charset="-122"/>
                        </a:rPr>
                        <a:t>一级指标</a:t>
                      </a:r>
                      <a:endParaRPr sz="1200">
                        <a:latin typeface="宋体" panose="02010600030101010101" pitchFamily="2" charset="-122"/>
                        <a:cs typeface="宋体" panose="02010600030101010101" pitchFamily="2" charset="-122"/>
                      </a:endParaRPr>
                    </a:p>
                  </a:txBody>
                  <a:tcPr marL="0" marR="0" marT="1092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860"/>
                        </a:spcBef>
                      </a:pPr>
                      <a:r>
                        <a:rPr sz="1200" spc="-15" dirty="0">
                          <a:latin typeface="宋体" panose="02010600030101010101" pitchFamily="2" charset="-122"/>
                          <a:cs typeface="宋体" panose="02010600030101010101" pitchFamily="2" charset="-122"/>
                        </a:rPr>
                        <a:t>二级指标</a:t>
                      </a:r>
                      <a:endParaRPr sz="1200">
                        <a:latin typeface="宋体" panose="02010600030101010101" pitchFamily="2" charset="-122"/>
                        <a:cs typeface="宋体" panose="02010600030101010101" pitchFamily="2" charset="-122"/>
                      </a:endParaRPr>
                    </a:p>
                  </a:txBody>
                  <a:tcPr marL="0" marR="0" marT="1092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337820">
                        <a:lnSpc>
                          <a:spcPct val="100000"/>
                        </a:lnSpc>
                        <a:spcBef>
                          <a:spcPts val="860"/>
                        </a:spcBef>
                      </a:pPr>
                      <a:r>
                        <a:rPr sz="1200" spc="-15" dirty="0">
                          <a:latin typeface="宋体" panose="02010600030101010101" pitchFamily="2" charset="-122"/>
                          <a:cs typeface="宋体" panose="02010600030101010101" pitchFamily="2" charset="-122"/>
                        </a:rPr>
                        <a:t>三级指标</a:t>
                      </a:r>
                      <a:endParaRPr sz="1200">
                        <a:latin typeface="宋体" panose="02010600030101010101" pitchFamily="2" charset="-122"/>
                        <a:cs typeface="宋体" panose="02010600030101010101" pitchFamily="2" charset="-122"/>
                      </a:endParaRPr>
                    </a:p>
                  </a:txBody>
                  <a:tcPr marL="0" marR="0" marT="1092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ct val="100000"/>
                        </a:lnSpc>
                        <a:spcBef>
                          <a:spcPts val="860"/>
                        </a:spcBef>
                      </a:pPr>
                      <a:r>
                        <a:rPr sz="1200" spc="-10" dirty="0">
                          <a:latin typeface="宋体" panose="02010600030101010101" pitchFamily="2" charset="-122"/>
                          <a:cs typeface="宋体" panose="02010600030101010101" pitchFamily="2" charset="-122"/>
                        </a:rPr>
                        <a:t>年度指标值</a:t>
                      </a:r>
                      <a:endParaRPr sz="1200">
                        <a:latin typeface="宋体" panose="02010600030101010101" pitchFamily="2" charset="-122"/>
                        <a:cs typeface="宋体" panose="02010600030101010101" pitchFamily="2" charset="-122"/>
                      </a:endParaRPr>
                    </a:p>
                  </a:txBody>
                  <a:tcPr marL="0" marR="0" marT="1092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ct val="100000"/>
                        </a:lnSpc>
                        <a:spcBef>
                          <a:spcPts val="860"/>
                        </a:spcBef>
                      </a:pPr>
                      <a:r>
                        <a:rPr sz="1200" spc="-10" dirty="0">
                          <a:latin typeface="宋体" panose="02010600030101010101" pitchFamily="2" charset="-122"/>
                          <a:cs typeface="宋体" panose="02010600030101010101" pitchFamily="2" charset="-122"/>
                        </a:rPr>
                        <a:t>实际完成值</a:t>
                      </a:r>
                      <a:endParaRPr sz="1200">
                        <a:latin typeface="宋体" panose="02010600030101010101" pitchFamily="2" charset="-122"/>
                        <a:cs typeface="宋体" panose="02010600030101010101" pitchFamily="2" charset="-122"/>
                      </a:endParaRPr>
                    </a:p>
                  </a:txBody>
                  <a:tcPr marL="0" marR="0" marT="1092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860"/>
                        </a:spcBef>
                      </a:pPr>
                      <a:r>
                        <a:rPr sz="1200" spc="-15" dirty="0">
                          <a:latin typeface="宋体" panose="02010600030101010101" pitchFamily="2" charset="-122"/>
                          <a:cs typeface="宋体" panose="02010600030101010101" pitchFamily="2" charset="-122"/>
                        </a:rPr>
                        <a:t>指标分值</a:t>
                      </a:r>
                      <a:endParaRPr sz="1200">
                        <a:latin typeface="宋体" panose="02010600030101010101" pitchFamily="2" charset="-122"/>
                        <a:cs typeface="宋体" panose="02010600030101010101" pitchFamily="2" charset="-122"/>
                      </a:endParaRPr>
                    </a:p>
                  </a:txBody>
                  <a:tcPr marL="0" marR="0" marT="1092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860"/>
                        </a:spcBef>
                      </a:pPr>
                      <a:r>
                        <a:rPr sz="1200" spc="-15" dirty="0">
                          <a:latin typeface="宋体" panose="02010600030101010101" pitchFamily="2" charset="-122"/>
                          <a:cs typeface="宋体" panose="02010600030101010101" pitchFamily="2" charset="-122"/>
                        </a:rPr>
                        <a:t>自评得分</a:t>
                      </a:r>
                      <a:endParaRPr sz="1200">
                        <a:latin typeface="宋体" panose="02010600030101010101" pitchFamily="2" charset="-122"/>
                        <a:cs typeface="宋体" panose="02010600030101010101" pitchFamily="2" charset="-122"/>
                      </a:endParaRPr>
                    </a:p>
                  </a:txBody>
                  <a:tcPr marL="0" marR="0" marT="1092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0"/>
                        </a:lnSpc>
                      </a:pPr>
                      <a:r>
                        <a:rPr sz="1200" spc="-10" dirty="0">
                          <a:latin typeface="宋体" panose="02010600030101010101" pitchFamily="2" charset="-122"/>
                          <a:cs typeface="宋体" panose="02010600030101010101" pitchFamily="2" charset="-122"/>
                        </a:rPr>
                        <a:t>偏差原因分析及</a:t>
                      </a:r>
                      <a:endParaRPr sz="1200">
                        <a:latin typeface="宋体" panose="02010600030101010101" pitchFamily="2" charset="-122"/>
                        <a:cs typeface="宋体" panose="02010600030101010101" pitchFamily="2" charset="-122"/>
                      </a:endParaRPr>
                    </a:p>
                    <a:p>
                      <a:pPr algn="ctr">
                        <a:lnSpc>
                          <a:spcPct val="100000"/>
                        </a:lnSpc>
                        <a:spcBef>
                          <a:spcPts val="360"/>
                        </a:spcBef>
                      </a:pPr>
                      <a:r>
                        <a:rPr sz="1200" spc="-15" dirty="0">
                          <a:latin typeface="宋体" panose="02010600030101010101" pitchFamily="2" charset="-122"/>
                          <a:cs typeface="宋体" panose="02010600030101010101" pitchFamily="2" charset="-122"/>
                        </a:rPr>
                        <a:t>改进措施</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19075">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05"/>
                        </a:lnSpc>
                      </a:pPr>
                      <a:r>
                        <a:rPr sz="1100" spc="-15" dirty="0">
                          <a:latin typeface="宋体" panose="02010600030101010101" pitchFamily="2" charset="-122"/>
                          <a:cs typeface="宋体" panose="02010600030101010101" pitchFamily="2" charset="-122"/>
                        </a:rPr>
                        <a:t>成本指标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05"/>
                        </a:lnSpc>
                      </a:pPr>
                      <a:r>
                        <a:rPr sz="1100" spc="-10" dirty="0">
                          <a:latin typeface="宋体" panose="02010600030101010101" pitchFamily="2" charset="-122"/>
                          <a:cs typeface="宋体" panose="02010600030101010101" pitchFamily="2" charset="-122"/>
                        </a:rPr>
                        <a:t>经济成本指标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05"/>
                        </a:lnSpc>
                      </a:pPr>
                      <a:r>
                        <a:rPr sz="1100" spc="-10" dirty="0">
                          <a:latin typeface="宋体" panose="02010600030101010101" pitchFamily="2" charset="-122"/>
                          <a:cs typeface="宋体" panose="02010600030101010101" pitchFamily="2" charset="-122"/>
                        </a:rPr>
                        <a:t>成本控制率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ts val="1400"/>
                        </a:lnSpc>
                      </a:pPr>
                      <a:r>
                        <a:rPr sz="1200" spc="-10" dirty="0">
                          <a:latin typeface="宋体" panose="02010600030101010101" pitchFamily="2" charset="-122"/>
                          <a:cs typeface="宋体" panose="02010600030101010101" pitchFamily="2" charset="-122"/>
                        </a:rPr>
                        <a:t>≤1005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ts val="1400"/>
                        </a:lnSpc>
                      </a:pPr>
                      <a:r>
                        <a:rPr sz="1200" spc="-25" dirty="0">
                          <a:latin typeface="宋体" panose="02010600030101010101" pitchFamily="2" charset="-122"/>
                          <a:cs typeface="宋体" panose="02010600030101010101" pitchFamily="2" charset="-122"/>
                        </a:rPr>
                        <a:t>100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ts val="1400"/>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400"/>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5" dirty="0">
                          <a:latin typeface="宋体" panose="02010600030101010101" pitchFamily="2" charset="-122"/>
                          <a:cs typeface="宋体" panose="02010600030101010101" pitchFamily="2" charset="-122"/>
                        </a:rPr>
                        <a:t>效益指标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0" dirty="0">
                          <a:latin typeface="宋体" panose="02010600030101010101" pitchFamily="2" charset="-122"/>
                          <a:cs typeface="宋体" panose="02010600030101010101" pitchFamily="2" charset="-122"/>
                        </a:rPr>
                        <a:t>社会效益指标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0" dirty="0">
                          <a:latin typeface="宋体" panose="02010600030101010101" pitchFamily="2" charset="-122"/>
                          <a:cs typeface="宋体" panose="02010600030101010101" pitchFamily="2" charset="-122"/>
                        </a:rPr>
                        <a:t>单位正常运转率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ts val="1405"/>
                        </a:lnSpc>
                      </a:pPr>
                      <a:r>
                        <a:rPr sz="1200" spc="-10" dirty="0">
                          <a:latin typeface="宋体" panose="02010600030101010101" pitchFamily="2" charset="-122"/>
                          <a:cs typeface="宋体" panose="02010600030101010101" pitchFamily="2" charset="-122"/>
                        </a:rPr>
                        <a:t>≥100%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ts val="1405"/>
                        </a:lnSpc>
                      </a:pPr>
                      <a:r>
                        <a:rPr sz="1200" spc="-25" dirty="0">
                          <a:latin typeface="宋体" panose="02010600030101010101" pitchFamily="2" charset="-122"/>
                          <a:cs typeface="宋体" panose="02010600030101010101" pitchFamily="2" charset="-122"/>
                        </a:rPr>
                        <a:t>100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ts val="1405"/>
                        </a:lnSpc>
                      </a:pPr>
                      <a:r>
                        <a:rPr sz="1200" spc="-25" dirty="0">
                          <a:latin typeface="宋体" panose="02010600030101010101" pitchFamily="2" charset="-122"/>
                          <a:cs typeface="宋体" panose="02010600030101010101" pitchFamily="2" charset="-122"/>
                        </a:rPr>
                        <a:t>30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405"/>
                        </a:lnSpc>
                      </a:pPr>
                      <a:r>
                        <a:rPr sz="1200" spc="-25" dirty="0">
                          <a:latin typeface="宋体" panose="02010600030101010101" pitchFamily="2" charset="-122"/>
                          <a:cs typeface="宋体" panose="02010600030101010101" pitchFamily="2" charset="-122"/>
                        </a:rPr>
                        <a:t>30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4191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40"/>
                        </a:spcBef>
                      </a:pPr>
                      <a:r>
                        <a:rPr sz="1100" spc="-10" dirty="0">
                          <a:latin typeface="宋体" panose="02010600030101010101" pitchFamily="2" charset="-122"/>
                          <a:cs typeface="宋体" panose="02010600030101010101" pitchFamily="2" charset="-122"/>
                        </a:rPr>
                        <a:t>满意度指标</a:t>
                      </a:r>
                      <a:endParaRPr sz="1100">
                        <a:latin typeface="宋体" panose="02010600030101010101" pitchFamily="2" charset="-122"/>
                        <a:cs typeface="宋体" panose="02010600030101010101" pitchFamily="2" charset="-122"/>
                      </a:endParaRPr>
                    </a:p>
                  </a:txBody>
                  <a:tcPr marL="0" marR="0" marT="939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5245" algn="r">
                        <a:lnSpc>
                          <a:spcPts val="1235"/>
                        </a:lnSpc>
                      </a:pPr>
                      <a:r>
                        <a:rPr sz="1100" spc="-10" dirty="0">
                          <a:latin typeface="宋体" panose="02010600030101010101" pitchFamily="2" charset="-122"/>
                          <a:cs typeface="宋体" panose="02010600030101010101" pitchFamily="2" charset="-122"/>
                        </a:rPr>
                        <a:t>服务对象满意度指</a:t>
                      </a:r>
                      <a:endParaRPr sz="1100">
                        <a:latin typeface="宋体" panose="02010600030101010101" pitchFamily="2" charset="-122"/>
                        <a:cs typeface="宋体" panose="02010600030101010101" pitchFamily="2" charset="-122"/>
                      </a:endParaRPr>
                    </a:p>
                    <a:p>
                      <a:pPr marR="53975" algn="r">
                        <a:lnSpc>
                          <a:spcPct val="100000"/>
                        </a:lnSpc>
                        <a:spcBef>
                          <a:spcPts val="330"/>
                        </a:spcBef>
                      </a:pPr>
                      <a:r>
                        <a:rPr sz="1100" spc="-50" dirty="0">
                          <a:latin typeface="宋体" panose="02010600030101010101" pitchFamily="2" charset="-122"/>
                          <a:cs typeface="宋体" panose="02010600030101010101" pitchFamily="2" charset="-122"/>
                        </a:rPr>
                        <a:t>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40"/>
                        </a:spcBef>
                      </a:pPr>
                      <a:r>
                        <a:rPr sz="1100" spc="-20" dirty="0">
                          <a:latin typeface="宋体" panose="02010600030101010101" pitchFamily="2" charset="-122"/>
                          <a:cs typeface="宋体" panose="02010600030101010101" pitchFamily="2" charset="-122"/>
                        </a:rPr>
                        <a:t>投诉量</a:t>
                      </a:r>
                      <a:endParaRPr sz="1100">
                        <a:latin typeface="宋体" panose="02010600030101010101" pitchFamily="2" charset="-122"/>
                        <a:cs typeface="宋体" panose="02010600030101010101" pitchFamily="2" charset="-122"/>
                      </a:endParaRPr>
                    </a:p>
                  </a:txBody>
                  <a:tcPr marL="0" marR="0" marT="939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ct val="100000"/>
                        </a:lnSpc>
                        <a:spcBef>
                          <a:spcPts val="715"/>
                        </a:spcBef>
                      </a:pPr>
                      <a:r>
                        <a:rPr sz="1200" dirty="0">
                          <a:latin typeface="宋体" panose="02010600030101010101" pitchFamily="2" charset="-122"/>
                          <a:cs typeface="宋体" panose="02010600030101010101" pitchFamily="2" charset="-122"/>
                        </a:rPr>
                        <a:t>≤10</a:t>
                      </a:r>
                      <a:r>
                        <a:rPr sz="1200" spc="-175" dirty="0">
                          <a:latin typeface="宋体" panose="02010600030101010101" pitchFamily="2" charset="-122"/>
                          <a:cs typeface="宋体" panose="02010600030101010101" pitchFamily="2" charset="-122"/>
                        </a:rPr>
                        <a:t> 次</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ct val="100000"/>
                        </a:lnSpc>
                        <a:spcBef>
                          <a:spcPts val="715"/>
                        </a:spcBef>
                      </a:pPr>
                      <a:r>
                        <a:rPr sz="1200" spc="-50" dirty="0">
                          <a:latin typeface="宋体" panose="02010600030101010101" pitchFamily="2" charset="-122"/>
                          <a:cs typeface="宋体" panose="02010600030101010101" pitchFamily="2" charset="-122"/>
                        </a:rPr>
                        <a:t>0</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715"/>
                        </a:spcBef>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15"/>
                        </a:spcBef>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rowSpan="3">
                  <a:txBody>
                    <a:bodyPr/>
                    <a:lstStyle/>
                    <a:p>
                      <a:pPr>
                        <a:lnSpc>
                          <a:spcPct val="100000"/>
                        </a:lnSpc>
                        <a:spcBef>
                          <a:spcPts val="525"/>
                        </a:spcBef>
                      </a:pPr>
                      <a:endParaRPr sz="1100">
                        <a:latin typeface="Times New Roman" panose="02020603050405020304"/>
                        <a:cs typeface="Times New Roman" panose="02020603050405020304"/>
                      </a:endParaRPr>
                    </a:p>
                    <a:p>
                      <a:pPr marL="652145">
                        <a:lnSpc>
                          <a:spcPct val="100000"/>
                        </a:lnSpc>
                      </a:pPr>
                      <a:r>
                        <a:rPr sz="1100" spc="-15" dirty="0">
                          <a:latin typeface="宋体" panose="02010600030101010101" pitchFamily="2" charset="-122"/>
                          <a:cs typeface="宋体" panose="02010600030101010101" pitchFamily="2" charset="-122"/>
                        </a:rPr>
                        <a:t>产出指标</a:t>
                      </a:r>
                      <a:endParaRPr sz="1100">
                        <a:latin typeface="宋体" panose="02010600030101010101" pitchFamily="2" charset="-122"/>
                        <a:cs typeface="宋体" panose="02010600030101010101" pitchFamily="2" charset="-122"/>
                      </a:endParaRPr>
                    </a:p>
                  </a:txBody>
                  <a:tcPr marL="0" marR="0" marT="6667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5" dirty="0">
                          <a:latin typeface="宋体" panose="02010600030101010101" pitchFamily="2" charset="-122"/>
                          <a:cs typeface="宋体" panose="02010600030101010101" pitchFamily="2" charset="-122"/>
                        </a:rPr>
                        <a:t>数量指标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0" dirty="0">
                          <a:latin typeface="宋体" panose="02010600030101010101" pitchFamily="2" charset="-122"/>
                          <a:cs typeface="宋体" panose="02010600030101010101" pitchFamily="2" charset="-122"/>
                        </a:rPr>
                        <a:t>保障覆盖率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ts val="1405"/>
                        </a:lnSpc>
                      </a:pPr>
                      <a:r>
                        <a:rPr sz="1200" spc="-10" dirty="0">
                          <a:latin typeface="宋体" panose="02010600030101010101" pitchFamily="2" charset="-122"/>
                          <a:cs typeface="宋体" panose="02010600030101010101" pitchFamily="2" charset="-122"/>
                        </a:rPr>
                        <a:t>≥100%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ts val="1405"/>
                        </a:lnSpc>
                      </a:pPr>
                      <a:r>
                        <a:rPr sz="1200" spc="-25" dirty="0">
                          <a:latin typeface="宋体" panose="02010600030101010101" pitchFamily="2" charset="-122"/>
                          <a:cs typeface="宋体" panose="02010600030101010101" pitchFamily="2" charset="-122"/>
                        </a:rPr>
                        <a:t>100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ts val="1405"/>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405"/>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vMerge="1">
                  <a:tcPr marL="0" marR="0" marT="6667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05"/>
                        </a:lnSpc>
                      </a:pPr>
                      <a:r>
                        <a:rPr sz="1100" spc="-15" dirty="0">
                          <a:latin typeface="宋体" panose="02010600030101010101" pitchFamily="2" charset="-122"/>
                          <a:cs typeface="宋体" panose="02010600030101010101" pitchFamily="2" charset="-122"/>
                        </a:rPr>
                        <a:t>质量指标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05"/>
                        </a:lnSpc>
                      </a:pPr>
                      <a:r>
                        <a:rPr sz="1100" spc="-10" dirty="0">
                          <a:latin typeface="宋体" panose="02010600030101010101" pitchFamily="2" charset="-122"/>
                          <a:cs typeface="宋体" panose="02010600030101010101" pitchFamily="2" charset="-122"/>
                        </a:rPr>
                        <a:t>资金使用合规率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ts val="1400"/>
                        </a:lnSpc>
                      </a:pPr>
                      <a:r>
                        <a:rPr sz="1200" spc="-10" dirty="0">
                          <a:latin typeface="宋体" panose="02010600030101010101" pitchFamily="2" charset="-122"/>
                          <a:cs typeface="宋体" panose="02010600030101010101" pitchFamily="2" charset="-122"/>
                        </a:rPr>
                        <a:t>≥100%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ts val="1400"/>
                        </a:lnSpc>
                      </a:pPr>
                      <a:r>
                        <a:rPr sz="1200" spc="-25" dirty="0">
                          <a:latin typeface="宋体" panose="02010600030101010101" pitchFamily="2" charset="-122"/>
                          <a:cs typeface="宋体" panose="02010600030101010101" pitchFamily="2" charset="-122"/>
                        </a:rPr>
                        <a:t>100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ts val="1400"/>
                        </a:lnSpc>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400"/>
                        </a:lnSpc>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vMerge="1">
                  <a:tcPr marL="0" marR="0" marT="6667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5" dirty="0">
                          <a:latin typeface="宋体" panose="02010600030101010101" pitchFamily="2" charset="-122"/>
                          <a:cs typeface="宋体" panose="02010600030101010101" pitchFamily="2" charset="-122"/>
                        </a:rPr>
                        <a:t>时效指标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0" dirty="0">
                          <a:latin typeface="宋体" panose="02010600030101010101" pitchFamily="2" charset="-122"/>
                          <a:cs typeface="宋体" panose="02010600030101010101" pitchFamily="2" charset="-122"/>
                        </a:rPr>
                        <a:t>预算执行率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ts val="1405"/>
                        </a:lnSpc>
                      </a:pPr>
                      <a:r>
                        <a:rPr sz="1200" spc="-10" dirty="0">
                          <a:latin typeface="宋体" panose="02010600030101010101" pitchFamily="2" charset="-122"/>
                          <a:cs typeface="宋体" panose="02010600030101010101" pitchFamily="2" charset="-122"/>
                        </a:rPr>
                        <a:t>=100%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ts val="1405"/>
                        </a:lnSpc>
                      </a:pPr>
                      <a:r>
                        <a:rPr sz="1200" spc="-25" dirty="0">
                          <a:latin typeface="宋体" panose="02010600030101010101" pitchFamily="2" charset="-122"/>
                          <a:cs typeface="宋体" panose="02010600030101010101" pitchFamily="2" charset="-122"/>
                        </a:rPr>
                        <a:t>100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ts val="1405"/>
                        </a:lnSpc>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405"/>
                        </a:lnSpc>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19075">
                <a:tc gridSpan="7">
                  <a:txBody>
                    <a:bodyPr/>
                    <a:lstStyle/>
                    <a:p>
                      <a:pPr algn="ctr">
                        <a:lnSpc>
                          <a:spcPts val="1400"/>
                        </a:lnSpc>
                      </a:pPr>
                      <a:r>
                        <a:rPr sz="1200" dirty="0">
                          <a:latin typeface="宋体" panose="02010600030101010101" pitchFamily="2" charset="-122"/>
                          <a:cs typeface="宋体" panose="02010600030101010101" pitchFamily="2" charset="-122"/>
                        </a:rPr>
                        <a:t>总分值、评价总分 </a:t>
                      </a:r>
                      <a:r>
                        <a:rPr sz="1200" spc="-25" dirty="0">
                          <a:latin typeface="宋体" panose="02010600030101010101" pitchFamily="2" charset="-122"/>
                          <a:cs typeface="宋体" panose="02010600030101010101" pitchFamily="2" charset="-122"/>
                        </a:rPr>
                        <a:t>(S)</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gridSpan="3">
                  <a:txBody>
                    <a:bodyPr/>
                    <a:lstStyle/>
                    <a:p>
                      <a:pPr marL="8890" algn="ctr">
                        <a:lnSpc>
                          <a:spcPts val="1400"/>
                        </a:lnSpc>
                      </a:pPr>
                      <a:r>
                        <a:rPr sz="1200" spc="-25" dirty="0">
                          <a:latin typeface="宋体" panose="02010600030101010101" pitchFamily="2" charset="-122"/>
                          <a:cs typeface="宋体" panose="02010600030101010101" pitchFamily="2" charset="-122"/>
                        </a:rPr>
                        <a:t>90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r>
              <a:tr h="228600">
                <a:tc gridSpan="2">
                  <a:txBody>
                    <a:bodyPr/>
                    <a:lstStyle/>
                    <a:p>
                      <a:pPr marL="8890" algn="ctr">
                        <a:lnSpc>
                          <a:spcPts val="1405"/>
                        </a:lnSpc>
                      </a:pPr>
                      <a:r>
                        <a:rPr sz="1200" spc="-15" dirty="0">
                          <a:latin typeface="宋体" panose="02010600030101010101" pitchFamily="2" charset="-122"/>
                          <a:cs typeface="宋体" panose="02010600030101010101" pitchFamily="2" charset="-122"/>
                        </a:rPr>
                        <a:t>评价等级</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8">
                  <a:txBody>
                    <a:bodyPr/>
                    <a:lstStyle/>
                    <a:p>
                      <a:pPr marL="18415" algn="ctr">
                        <a:lnSpc>
                          <a:spcPts val="1405"/>
                        </a:lnSpc>
                      </a:pPr>
                      <a:r>
                        <a:rPr sz="1200" dirty="0">
                          <a:latin typeface="宋体" panose="02010600030101010101" pitchFamily="2" charset="-122"/>
                          <a:cs typeface="宋体" panose="02010600030101010101" pitchFamily="2" charset="-122"/>
                        </a:rPr>
                        <a:t>优</a:t>
                      </a:r>
                      <a:r>
                        <a:rPr sz="1200" spc="-10" dirty="0">
                          <a:latin typeface="宋体" panose="02010600030101010101" pitchFamily="2" charset="-122"/>
                          <a:cs typeface="宋体" panose="02010600030101010101" pitchFamily="2" charset="-122"/>
                        </a:rPr>
                        <a:t>（S≧90）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409575">
                <a:tc gridSpan="2">
                  <a:txBody>
                    <a:bodyPr/>
                    <a:lstStyle/>
                    <a:p>
                      <a:pPr marR="44450" algn="r">
                        <a:lnSpc>
                          <a:spcPts val="1235"/>
                        </a:lnSpc>
                      </a:pPr>
                      <a:r>
                        <a:rPr sz="1100" dirty="0">
                          <a:latin typeface="宋体" panose="02010600030101010101" pitchFamily="2" charset="-122"/>
                          <a:cs typeface="宋体" panose="02010600030101010101" pitchFamily="2" charset="-122"/>
                        </a:rPr>
                        <a:t>问题与建议（</a:t>
                      </a:r>
                      <a:r>
                        <a:rPr sz="1100" spc="-25" dirty="0">
                          <a:latin typeface="宋体" panose="02010600030101010101" pitchFamily="2" charset="-122"/>
                          <a:cs typeface="宋体" panose="02010600030101010101" pitchFamily="2" charset="-122"/>
                        </a:rPr>
                        <a:t>每条问题和建议不少于 30</a:t>
                      </a:r>
                      <a:endParaRPr sz="1100">
                        <a:latin typeface="宋体" panose="02010600030101010101" pitchFamily="2" charset="-122"/>
                        <a:cs typeface="宋体" panose="02010600030101010101" pitchFamily="2" charset="-122"/>
                      </a:endParaRPr>
                    </a:p>
                    <a:p>
                      <a:pPr marR="54610" algn="r">
                        <a:lnSpc>
                          <a:spcPct val="100000"/>
                        </a:lnSpc>
                        <a:spcBef>
                          <a:spcPts val="330"/>
                        </a:spcBef>
                      </a:pPr>
                      <a:r>
                        <a:rPr sz="1100" dirty="0">
                          <a:latin typeface="宋体" panose="02010600030101010101" pitchFamily="2" charset="-122"/>
                          <a:cs typeface="宋体" panose="02010600030101010101" pitchFamily="2" charset="-122"/>
                        </a:rPr>
                        <a:t>个字</a:t>
                      </a:r>
                      <a:r>
                        <a:rPr sz="1100" spc="-50" dirty="0">
                          <a:latin typeface="宋体" panose="02010600030101010101" pitchFamily="2" charset="-122"/>
                          <a:cs typeface="宋体" panose="02010600030101010101" pitchFamily="2" charset="-122"/>
                        </a:rPr>
                        <a:t>）</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2">
                  <a:txBody>
                    <a:bodyPr/>
                    <a:lstStyle/>
                    <a:p>
                      <a:pPr marL="18415" algn="ctr">
                        <a:lnSpc>
                          <a:spcPct val="100000"/>
                        </a:lnSpc>
                        <a:spcBef>
                          <a:spcPts val="740"/>
                        </a:spcBef>
                      </a:pPr>
                      <a:r>
                        <a:rPr sz="1100" spc="-15" dirty="0">
                          <a:latin typeface="宋体" panose="02010600030101010101" pitchFamily="2" charset="-122"/>
                          <a:cs typeface="宋体" panose="02010600030101010101" pitchFamily="2" charset="-122"/>
                        </a:rPr>
                        <a:t>问题类型</a:t>
                      </a:r>
                      <a:endParaRPr sz="1100">
                        <a:latin typeface="宋体" panose="02010600030101010101" pitchFamily="2" charset="-122"/>
                        <a:cs typeface="宋体" panose="02010600030101010101" pitchFamily="2" charset="-122"/>
                      </a:endParaRPr>
                    </a:p>
                  </a:txBody>
                  <a:tcPr marL="0" marR="0" marT="939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3">
                  <a:txBody>
                    <a:bodyPr/>
                    <a:lstStyle/>
                    <a:p>
                      <a:pPr marL="8890" algn="ctr">
                        <a:lnSpc>
                          <a:spcPct val="100000"/>
                        </a:lnSpc>
                        <a:spcBef>
                          <a:spcPts val="740"/>
                        </a:spcBef>
                      </a:pPr>
                      <a:r>
                        <a:rPr sz="1100" spc="-15" dirty="0">
                          <a:latin typeface="宋体" panose="02010600030101010101" pitchFamily="2" charset="-122"/>
                          <a:cs typeface="宋体" panose="02010600030101010101" pitchFamily="2" charset="-122"/>
                        </a:rPr>
                        <a:t>存在问题</a:t>
                      </a:r>
                      <a:endParaRPr sz="1100">
                        <a:latin typeface="宋体" panose="02010600030101010101" pitchFamily="2" charset="-122"/>
                        <a:cs typeface="宋体" panose="02010600030101010101" pitchFamily="2" charset="-122"/>
                      </a:endParaRPr>
                    </a:p>
                  </a:txBody>
                  <a:tcPr marL="0" marR="0" marT="939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gridSpan="3">
                  <a:txBody>
                    <a:bodyPr/>
                    <a:lstStyle/>
                    <a:p>
                      <a:pPr marL="8890" algn="ctr">
                        <a:lnSpc>
                          <a:spcPct val="100000"/>
                        </a:lnSpc>
                        <a:spcBef>
                          <a:spcPts val="740"/>
                        </a:spcBef>
                      </a:pPr>
                      <a:r>
                        <a:rPr sz="1100" spc="-15" dirty="0">
                          <a:latin typeface="宋体" panose="02010600030101010101" pitchFamily="2" charset="-122"/>
                          <a:cs typeface="宋体" panose="02010600030101010101" pitchFamily="2" charset="-122"/>
                        </a:rPr>
                        <a:t>改进建议</a:t>
                      </a:r>
                      <a:endParaRPr sz="1100">
                        <a:latin typeface="宋体" panose="02010600030101010101" pitchFamily="2" charset="-122"/>
                        <a:cs typeface="宋体" panose="02010600030101010101" pitchFamily="2" charset="-122"/>
                      </a:endParaRPr>
                    </a:p>
                  </a:txBody>
                  <a:tcPr marL="0" marR="0" marT="939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r>
            </a:tbl>
          </a:graphicData>
        </a:graphic>
      </p:graphicFrame>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a:spLocks noGrp="1"/>
          </p:cNvSpPr>
          <p:nvPr>
            <p:ph type="sldNum" sz="quarter" idx="7"/>
          </p:nvPr>
        </p:nvSpPr>
        <p:spPr>
          <a:prstGeom prst="rect">
            <a:avLst/>
          </a:prstGeom>
        </p:spPr>
        <p:txBody>
          <a:bodyPr vert="horz" wrap="square" lIns="0" tIns="0" rIns="0" bIns="0" rtlCol="0">
            <a:spAutoFit/>
          </a:bodyPr>
          <a:lstStyle/>
          <a:p>
            <a:pPr marL="38100">
              <a:lnSpc>
                <a:spcPts val="955"/>
              </a:lnSpc>
            </a:pPr>
            <a:r>
              <a:rPr spc="-25" dirty="0"/>
              <a:t>50</a:t>
            </a:r>
            <a:endParaRPr spc="-25" dirty="0"/>
          </a:p>
        </p:txBody>
      </p:sp>
      <p:graphicFrame>
        <p:nvGraphicFramePr>
          <p:cNvPr id="2" name="object 2"/>
          <p:cNvGraphicFramePr>
            <a:graphicFrameLocks noGrp="1"/>
          </p:cNvGraphicFramePr>
          <p:nvPr/>
        </p:nvGraphicFramePr>
        <p:xfrm>
          <a:off x="1067435" y="1105916"/>
          <a:ext cx="12981305" cy="6953884"/>
        </p:xfrm>
        <a:graphic>
          <a:graphicData uri="http://schemas.openxmlformats.org/drawingml/2006/table">
            <a:tbl>
              <a:tblPr firstRow="1" bandRow="1">
                <a:tableStyleId>{2D5ABB26-0587-4C30-8999-92F81FD0307C}</a:tableStyleId>
              </a:tblPr>
              <a:tblGrid>
                <a:gridCol w="1287145"/>
                <a:gridCol w="1286509"/>
                <a:gridCol w="1296035"/>
                <a:gridCol w="1286510"/>
                <a:gridCol w="1287145"/>
                <a:gridCol w="1296034"/>
                <a:gridCol w="1287145"/>
                <a:gridCol w="1286509"/>
                <a:gridCol w="1296670"/>
                <a:gridCol w="1286509"/>
              </a:tblGrid>
              <a:tr h="333375">
                <a:tc gridSpan="10">
                  <a:txBody>
                    <a:bodyPr/>
                    <a:lstStyle/>
                    <a:p>
                      <a:pPr marL="8255" algn="ctr">
                        <a:lnSpc>
                          <a:spcPts val="2050"/>
                        </a:lnSpc>
                      </a:pPr>
                      <a:r>
                        <a:rPr sz="1800" b="1" spc="60" dirty="0">
                          <a:latin typeface="Microsoft JhengHei" panose="020B0604030504040204" charset="-120"/>
                          <a:cs typeface="Microsoft JhengHei" panose="020B0604030504040204" charset="-120"/>
                        </a:rPr>
                        <a:t>专项资金绩效自评表</a:t>
                      </a:r>
                      <a:endParaRPr sz="1800">
                        <a:latin typeface="Microsoft JhengHei" panose="020B0604030504040204" charset="-120"/>
                        <a:cs typeface="Microsoft JhengHei" panose="020B0604030504040204" charset="-120"/>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228600">
                <a:tc gridSpan="10">
                  <a:txBody>
                    <a:bodyPr/>
                    <a:lstStyle/>
                    <a:p>
                      <a:pPr algn="ctr">
                        <a:lnSpc>
                          <a:spcPts val="1400"/>
                        </a:lnSpc>
                      </a:pPr>
                      <a:r>
                        <a:rPr sz="1200" dirty="0">
                          <a:latin typeface="宋体" panose="02010600030101010101" pitchFamily="2" charset="-122"/>
                          <a:cs typeface="宋体" panose="02010600030101010101" pitchFamily="2" charset="-122"/>
                        </a:rPr>
                        <a:t>（2024</a:t>
                      </a:r>
                      <a:r>
                        <a:rPr sz="1200" spc="-100" dirty="0">
                          <a:latin typeface="宋体" panose="02010600030101010101" pitchFamily="2" charset="-122"/>
                          <a:cs typeface="宋体" panose="02010600030101010101" pitchFamily="2" charset="-122"/>
                        </a:rPr>
                        <a:t> 年度</a:t>
                      </a:r>
                      <a:r>
                        <a:rPr sz="1200" spc="-50" dirty="0">
                          <a:latin typeface="宋体" panose="02010600030101010101" pitchFamily="2" charset="-122"/>
                          <a:cs typeface="宋体" panose="02010600030101010101" pitchFamily="2" charset="-122"/>
                        </a:rPr>
                        <a:t>）</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228600">
                <a:tc gridSpan="3">
                  <a:txBody>
                    <a:bodyPr/>
                    <a:lstStyle/>
                    <a:p>
                      <a:pPr marL="8890" algn="ctr">
                        <a:lnSpc>
                          <a:spcPts val="1400"/>
                        </a:lnSpc>
                      </a:pPr>
                      <a:r>
                        <a:rPr sz="1200" spc="-15" dirty="0">
                          <a:latin typeface="宋体" panose="02010600030101010101" pitchFamily="2" charset="-122"/>
                          <a:cs typeface="宋体" panose="02010600030101010101" pitchFamily="2" charset="-122"/>
                        </a:rPr>
                        <a:t>专项名称</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gridSpan="7">
                  <a:txBody>
                    <a:bodyPr/>
                    <a:lstStyle/>
                    <a:p>
                      <a:pPr algn="ctr">
                        <a:lnSpc>
                          <a:spcPts val="1400"/>
                        </a:lnSpc>
                      </a:pPr>
                      <a:r>
                        <a:rPr sz="1200" dirty="0">
                          <a:latin typeface="宋体" panose="02010600030101010101" pitchFamily="2" charset="-122"/>
                          <a:cs typeface="宋体" panose="02010600030101010101" pitchFamily="2" charset="-122"/>
                        </a:rPr>
                        <a:t>2023</a:t>
                      </a:r>
                      <a:r>
                        <a:rPr sz="1200" spc="-45" dirty="0">
                          <a:latin typeface="宋体" panose="02010600030101010101" pitchFamily="2" charset="-122"/>
                          <a:cs typeface="宋体" panose="02010600030101010101" pitchFamily="2" charset="-122"/>
                        </a:rPr>
                        <a:t> 年农村道路等农村小型公益设施补助资金</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228600">
                <a:tc gridSpan="3">
                  <a:txBody>
                    <a:bodyPr/>
                    <a:lstStyle/>
                    <a:p>
                      <a:pPr marL="8890" algn="ctr">
                        <a:lnSpc>
                          <a:spcPts val="1405"/>
                        </a:lnSpc>
                      </a:pPr>
                      <a:r>
                        <a:rPr sz="1200" spc="-15" dirty="0">
                          <a:latin typeface="宋体" panose="02010600030101010101" pitchFamily="2" charset="-122"/>
                          <a:cs typeface="宋体" panose="02010600030101010101" pitchFamily="2" charset="-122"/>
                        </a:rPr>
                        <a:t>主管部门</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gridSpan="2">
                  <a:txBody>
                    <a:bodyPr/>
                    <a:lstStyle/>
                    <a:p>
                      <a:pPr marL="528320">
                        <a:lnSpc>
                          <a:spcPts val="1405"/>
                        </a:lnSpc>
                      </a:pPr>
                      <a:r>
                        <a:rPr sz="1200" spc="-5" dirty="0">
                          <a:latin typeface="宋体" panose="02010600030101010101" pitchFamily="2" charset="-122"/>
                          <a:cs typeface="宋体" panose="02010600030101010101" pitchFamily="2" charset="-122"/>
                        </a:rPr>
                        <a:t>永春县一都镇人民政府</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2">
                  <a:txBody>
                    <a:bodyPr/>
                    <a:lstStyle/>
                    <a:p>
                      <a:pPr marL="18415" algn="ctr">
                        <a:lnSpc>
                          <a:spcPts val="1405"/>
                        </a:lnSpc>
                      </a:pPr>
                      <a:r>
                        <a:rPr sz="1200" spc="-15" dirty="0">
                          <a:latin typeface="宋体" panose="02010600030101010101" pitchFamily="2" charset="-122"/>
                          <a:cs typeface="宋体" panose="02010600030101010101" pitchFamily="2" charset="-122"/>
                        </a:rPr>
                        <a:t>实施单位</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3">
                  <a:txBody>
                    <a:bodyPr/>
                    <a:lstStyle/>
                    <a:p>
                      <a:pPr marL="1176655">
                        <a:lnSpc>
                          <a:spcPts val="1405"/>
                        </a:lnSpc>
                      </a:pPr>
                      <a:r>
                        <a:rPr sz="1200" spc="-5" dirty="0">
                          <a:latin typeface="宋体" panose="02010600030101010101" pitchFamily="2" charset="-122"/>
                          <a:cs typeface="宋体" panose="02010600030101010101" pitchFamily="2" charset="-122"/>
                        </a:rPr>
                        <a:t>永春县一都镇人民政府</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r>
              <a:tr h="228600">
                <a:tc gridSpan="3">
                  <a:txBody>
                    <a:bodyPr/>
                    <a:lstStyle/>
                    <a:p>
                      <a:pPr marL="8890" algn="ctr">
                        <a:lnSpc>
                          <a:spcPts val="1405"/>
                        </a:lnSpc>
                      </a:pPr>
                      <a:r>
                        <a:rPr sz="1200" spc="-15" dirty="0">
                          <a:latin typeface="宋体" panose="02010600030101010101" pitchFamily="2" charset="-122"/>
                          <a:cs typeface="宋体" panose="02010600030101010101" pitchFamily="2" charset="-122"/>
                        </a:rPr>
                        <a:t>项目概况</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c hMerge="1">
                  <a:tcPr marL="0" marR="0" marT="0" marB="0"/>
                </a:tc>
                <a:tc hMerge="1">
                  <a:tcPr marL="0" marR="0" marT="0" marB="0"/>
                </a:tc>
                <a:tc gridSpan="7">
                  <a:txBody>
                    <a:bodyPr/>
                    <a:lstStyle/>
                    <a:p>
                      <a:pPr marL="71120">
                        <a:lnSpc>
                          <a:spcPts val="1405"/>
                        </a:lnSpc>
                      </a:pPr>
                      <a:r>
                        <a:rPr sz="1200" dirty="0">
                          <a:latin typeface="宋体" panose="02010600030101010101" pitchFamily="2" charset="-122"/>
                          <a:cs typeface="宋体" panose="02010600030101010101" pitchFamily="2" charset="-122"/>
                        </a:rPr>
                        <a:t>2023</a:t>
                      </a:r>
                      <a:r>
                        <a:rPr sz="1200" spc="-45" dirty="0">
                          <a:latin typeface="宋体" panose="02010600030101010101" pitchFamily="2" charset="-122"/>
                          <a:cs typeface="宋体" panose="02010600030101010101" pitchFamily="2" charset="-122"/>
                        </a:rPr>
                        <a:t> 年农村道路等农村小型公益设施补助资金</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228600">
                <a:tc gridSpan="3">
                  <a:txBody>
                    <a:bodyPr/>
                    <a:lstStyle/>
                    <a:p>
                      <a:pPr marL="8890" algn="ctr">
                        <a:lnSpc>
                          <a:spcPts val="1405"/>
                        </a:lnSpc>
                      </a:pPr>
                      <a:r>
                        <a:rPr sz="1200" spc="-15" dirty="0">
                          <a:latin typeface="宋体" panose="02010600030101010101" pitchFamily="2" charset="-122"/>
                          <a:cs typeface="宋体" panose="02010600030101010101" pitchFamily="2" charset="-122"/>
                        </a:rPr>
                        <a:t>主要成效</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c hMerge="1">
                  <a:tcPr marL="0" marR="0" marT="0" marB="0"/>
                </a:tc>
                <a:tc hMerge="1">
                  <a:tcPr marL="0" marR="0" marT="0" marB="0"/>
                </a:tc>
                <a:tc gridSpan="7">
                  <a:txBody>
                    <a:bodyPr/>
                    <a:lstStyle/>
                    <a:p>
                      <a:pPr marL="71120">
                        <a:lnSpc>
                          <a:spcPts val="1405"/>
                        </a:lnSpc>
                      </a:pPr>
                      <a:r>
                        <a:rPr sz="1200" spc="-5" dirty="0">
                          <a:latin typeface="宋体" panose="02010600030101010101" pitchFamily="2" charset="-122"/>
                          <a:cs typeface="宋体" panose="02010600030101010101" pitchFamily="2" charset="-122"/>
                        </a:rPr>
                        <a:t>完善农村基础设施建设</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228600">
                <a:tc rowSpan="5">
                  <a:txBody>
                    <a:bodyPr/>
                    <a:lstStyle/>
                    <a:p>
                      <a:pPr>
                        <a:lnSpc>
                          <a:spcPct val="100000"/>
                        </a:lnSpc>
                      </a:pPr>
                      <a:endParaRPr sz="1200">
                        <a:latin typeface="Times New Roman" panose="02020603050405020304"/>
                        <a:cs typeface="Times New Roman" panose="02020603050405020304"/>
                      </a:endParaRPr>
                    </a:p>
                    <a:p>
                      <a:pPr>
                        <a:lnSpc>
                          <a:spcPct val="100000"/>
                        </a:lnSpc>
                        <a:spcBef>
                          <a:spcPts val="730"/>
                        </a:spcBef>
                      </a:pPr>
                      <a:endParaRPr sz="1200">
                        <a:latin typeface="Times New Roman" panose="02020603050405020304"/>
                        <a:cs typeface="Times New Roman" panose="02020603050405020304"/>
                      </a:endParaRPr>
                    </a:p>
                    <a:p>
                      <a:pPr marL="109220">
                        <a:lnSpc>
                          <a:spcPct val="100000"/>
                        </a:lnSpc>
                      </a:pPr>
                      <a:r>
                        <a:rPr sz="1200" spc="-10" dirty="0">
                          <a:latin typeface="宋体" panose="02010600030101010101" pitchFamily="2" charset="-122"/>
                          <a:cs typeface="宋体" panose="02010600030101010101" pitchFamily="2" charset="-122"/>
                        </a:rPr>
                        <a:t>项目资金(万元)</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L="261620">
                        <a:lnSpc>
                          <a:spcPts val="1405"/>
                        </a:lnSpc>
                      </a:pPr>
                      <a:r>
                        <a:rPr sz="1200" spc="-10" dirty="0">
                          <a:latin typeface="宋体" panose="02010600030101010101" pitchFamily="2" charset="-122"/>
                          <a:cs typeface="宋体" panose="02010600030101010101" pitchFamily="2" charset="-122"/>
                        </a:rPr>
                        <a:t>年初预算数</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10" dirty="0">
                          <a:latin typeface="宋体" panose="02010600030101010101" pitchFamily="2" charset="-122"/>
                          <a:cs typeface="宋体" panose="02010600030101010101" pitchFamily="2" charset="-122"/>
                        </a:rPr>
                        <a:t>全年预算数</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8890" algn="ctr">
                        <a:lnSpc>
                          <a:spcPts val="1405"/>
                        </a:lnSpc>
                      </a:pPr>
                      <a:r>
                        <a:rPr sz="1200" spc="-10" dirty="0">
                          <a:latin typeface="宋体" panose="02010600030101010101" pitchFamily="2" charset="-122"/>
                          <a:cs typeface="宋体" panose="02010600030101010101" pitchFamily="2" charset="-122"/>
                        </a:rPr>
                        <a:t>全年执行数</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25" dirty="0">
                          <a:latin typeface="宋体" panose="02010600030101010101" pitchFamily="2" charset="-122"/>
                          <a:cs typeface="宋体" panose="02010600030101010101" pitchFamily="2" charset="-122"/>
                        </a:rPr>
                        <a:t>分值</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ts val="1405"/>
                        </a:lnSpc>
                      </a:pPr>
                      <a:r>
                        <a:rPr sz="1200" dirty="0">
                          <a:latin typeface="宋体" panose="02010600030101010101" pitchFamily="2" charset="-122"/>
                          <a:cs typeface="宋体" panose="02010600030101010101" pitchFamily="2" charset="-122"/>
                        </a:rPr>
                        <a:t>执行率</a:t>
                      </a:r>
                      <a:r>
                        <a:rPr sz="1200" spc="-25" dirty="0">
                          <a:latin typeface="宋体" panose="02010600030101010101" pitchFamily="2" charset="-122"/>
                          <a:cs typeface="宋体" panose="02010600030101010101" pitchFamily="2" charset="-122"/>
                        </a:rPr>
                        <a:t>（%）</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5"/>
                        </a:lnSpc>
                      </a:pPr>
                      <a:r>
                        <a:rPr sz="1200" spc="-25" dirty="0">
                          <a:latin typeface="宋体" panose="02010600030101010101" pitchFamily="2" charset="-122"/>
                          <a:cs typeface="宋体" panose="02010600030101010101" pitchFamily="2" charset="-122"/>
                        </a:rPr>
                        <a:t>得分</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19075">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71120">
                        <a:lnSpc>
                          <a:spcPts val="1405"/>
                        </a:lnSpc>
                      </a:pPr>
                      <a:r>
                        <a:rPr sz="1200" spc="-10" dirty="0">
                          <a:latin typeface="宋体" panose="02010600030101010101" pitchFamily="2" charset="-122"/>
                          <a:cs typeface="宋体" panose="02010600030101010101" pitchFamily="2" charset="-122"/>
                        </a:rPr>
                        <a:t>年度资金总额</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5"/>
                        </a:lnSpc>
                      </a:pPr>
                      <a:r>
                        <a:rPr sz="1200" spc="-10" dirty="0">
                          <a:latin typeface="宋体" panose="02010600030101010101" pitchFamily="2" charset="-122"/>
                          <a:cs typeface="宋体" panose="02010600030101010101" pitchFamily="2" charset="-122"/>
                        </a:rPr>
                        <a:t>15.00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10" dirty="0">
                          <a:latin typeface="宋体" panose="02010600030101010101" pitchFamily="2" charset="-122"/>
                          <a:cs typeface="宋体" panose="02010600030101010101" pitchFamily="2" charset="-122"/>
                        </a:rPr>
                        <a:t>15.00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9525" algn="ctr">
                        <a:lnSpc>
                          <a:spcPts val="1405"/>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ts val="1405"/>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5"/>
                        </a:lnSpc>
                      </a:pPr>
                      <a:r>
                        <a:rPr sz="1200" spc="-50" dirty="0">
                          <a:latin typeface="宋体" panose="02010600030101010101" pitchFamily="2" charset="-122"/>
                          <a:cs typeface="宋体" panose="02010600030101010101" pitchFamily="2" charset="-122"/>
                        </a:rPr>
                        <a:t>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71120">
                        <a:lnSpc>
                          <a:spcPts val="1405"/>
                        </a:lnSpc>
                      </a:pPr>
                      <a:r>
                        <a:rPr sz="1200" spc="-10" dirty="0">
                          <a:latin typeface="宋体" panose="02010600030101010101" pitchFamily="2" charset="-122"/>
                          <a:cs typeface="宋体" panose="02010600030101010101" pitchFamily="2" charset="-122"/>
                        </a:rPr>
                        <a:t>其中：当年财政拨款</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5"/>
                        </a:lnSpc>
                      </a:pPr>
                      <a:r>
                        <a:rPr sz="1200" spc="-10" dirty="0">
                          <a:latin typeface="宋体" panose="02010600030101010101" pitchFamily="2" charset="-122"/>
                          <a:cs typeface="宋体" panose="02010600030101010101" pitchFamily="2" charset="-122"/>
                        </a:rPr>
                        <a:t>15.00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10" dirty="0">
                          <a:latin typeface="宋体" panose="02010600030101010101" pitchFamily="2" charset="-122"/>
                          <a:cs typeface="宋体" panose="02010600030101010101" pitchFamily="2" charset="-122"/>
                        </a:rPr>
                        <a:t>15.00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9525" algn="ctr">
                        <a:lnSpc>
                          <a:spcPts val="1405"/>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8890" algn="ctr">
                        <a:lnSpc>
                          <a:spcPts val="1310"/>
                        </a:lnSpc>
                      </a:pPr>
                      <a:r>
                        <a:rPr sz="1100" spc="-50" dirty="0">
                          <a:latin typeface="宋体" panose="02010600030101010101" pitchFamily="2" charset="-122"/>
                          <a:cs typeface="宋体" panose="02010600030101010101" pitchFamily="2" charset="-122"/>
                        </a:rPr>
                        <a:t>—</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ts val="1405"/>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71120">
                        <a:lnSpc>
                          <a:spcPts val="1400"/>
                        </a:lnSpc>
                      </a:pPr>
                      <a:r>
                        <a:rPr sz="1200" spc="-15" dirty="0">
                          <a:latin typeface="宋体" panose="02010600030101010101" pitchFamily="2" charset="-122"/>
                          <a:cs typeface="宋体" panose="02010600030101010101" pitchFamily="2" charset="-122"/>
                        </a:rPr>
                        <a:t>其他资金</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9525"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0"/>
                        </a:lnSpc>
                      </a:pPr>
                      <a:r>
                        <a:rPr sz="1200" spc="-50" dirty="0">
                          <a:latin typeface="宋体" panose="02010600030101010101" pitchFamily="2" charset="-122"/>
                          <a:cs typeface="宋体" panose="02010600030101010101" pitchFamily="2" charset="-122"/>
                        </a:rPr>
                        <a:t>—</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71120">
                        <a:lnSpc>
                          <a:spcPts val="1400"/>
                        </a:lnSpc>
                      </a:pPr>
                      <a:r>
                        <a:rPr sz="1200" spc="-10" dirty="0">
                          <a:latin typeface="宋体" panose="02010600030101010101" pitchFamily="2" charset="-122"/>
                          <a:cs typeface="宋体" panose="02010600030101010101" pitchFamily="2" charset="-122"/>
                        </a:rPr>
                        <a:t>上年结转资金</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9525"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0"/>
                        </a:lnSpc>
                      </a:pPr>
                      <a:r>
                        <a:rPr sz="1200" spc="-50" dirty="0">
                          <a:latin typeface="宋体" panose="02010600030101010101" pitchFamily="2" charset="-122"/>
                          <a:cs typeface="宋体" panose="02010600030101010101" pitchFamily="2" charset="-122"/>
                        </a:rPr>
                        <a:t>—</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rowSpan="2">
                  <a:txBody>
                    <a:bodyPr/>
                    <a:lstStyle/>
                    <a:p>
                      <a:pPr marL="185420">
                        <a:lnSpc>
                          <a:spcPct val="100000"/>
                        </a:lnSpc>
                        <a:spcBef>
                          <a:spcPts val="865"/>
                        </a:spcBef>
                      </a:pPr>
                      <a:r>
                        <a:rPr sz="1200" spc="-10" dirty="0">
                          <a:latin typeface="宋体" panose="02010600030101010101" pitchFamily="2" charset="-122"/>
                          <a:cs typeface="宋体" panose="02010600030101010101" pitchFamily="2" charset="-122"/>
                        </a:rPr>
                        <a:t>年度总体目标</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4">
                  <a:txBody>
                    <a:bodyPr/>
                    <a:lstStyle/>
                    <a:p>
                      <a:pPr algn="ctr">
                        <a:lnSpc>
                          <a:spcPts val="1405"/>
                        </a:lnSpc>
                      </a:pPr>
                      <a:r>
                        <a:rPr sz="1200" spc="-15" dirty="0">
                          <a:latin typeface="宋体" panose="02010600030101010101" pitchFamily="2" charset="-122"/>
                          <a:cs typeface="宋体" panose="02010600030101010101" pitchFamily="2" charset="-122"/>
                        </a:rPr>
                        <a:t>预期目标</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gridSpan="5">
                  <a:txBody>
                    <a:bodyPr/>
                    <a:lstStyle/>
                    <a:p>
                      <a:pPr marL="17780" algn="ctr">
                        <a:lnSpc>
                          <a:spcPts val="1405"/>
                        </a:lnSpc>
                      </a:pPr>
                      <a:r>
                        <a:rPr sz="1200" spc="-10" dirty="0">
                          <a:latin typeface="宋体" panose="02010600030101010101" pitchFamily="2" charset="-122"/>
                          <a:cs typeface="宋体" panose="02010600030101010101" pitchFamily="2" charset="-122"/>
                        </a:rPr>
                        <a:t>实际完成情况</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r>
              <a:tr h="228600">
                <a:tc vMerge="1">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4">
                  <a:txBody>
                    <a:bodyPr/>
                    <a:lstStyle/>
                    <a:p>
                      <a:pPr marL="71120">
                        <a:lnSpc>
                          <a:spcPts val="1405"/>
                        </a:lnSpc>
                      </a:pPr>
                      <a:r>
                        <a:rPr sz="1200" spc="-5" dirty="0">
                          <a:latin typeface="宋体" panose="02010600030101010101" pitchFamily="2" charset="-122"/>
                          <a:cs typeface="宋体" panose="02010600030101010101" pitchFamily="2" charset="-122"/>
                        </a:rPr>
                        <a:t>完善农村基础设施建设</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gridSpan="5">
                  <a:txBody>
                    <a:bodyPr/>
                    <a:lstStyle/>
                    <a:p>
                      <a:pPr marL="80645">
                        <a:lnSpc>
                          <a:spcPts val="1405"/>
                        </a:lnSpc>
                      </a:pPr>
                      <a:r>
                        <a:rPr sz="1200" spc="-5" dirty="0">
                          <a:latin typeface="宋体" panose="02010600030101010101" pitchFamily="2" charset="-122"/>
                          <a:cs typeface="宋体" panose="02010600030101010101" pitchFamily="2" charset="-122"/>
                        </a:rPr>
                        <a:t>完善农村基础设施建设</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r>
              <a:tr h="457200">
                <a:tc rowSpan="9">
                  <a:txBody>
                    <a:bodyPr/>
                    <a:lstStyle/>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spcBef>
                          <a:spcPts val="1335"/>
                        </a:spcBef>
                      </a:pPr>
                      <a:endParaRPr sz="1200">
                        <a:latin typeface="Times New Roman" panose="02020603050405020304"/>
                        <a:cs typeface="Times New Roman" panose="02020603050405020304"/>
                      </a:endParaRPr>
                    </a:p>
                    <a:p>
                      <a:pPr marL="537845">
                        <a:lnSpc>
                          <a:spcPct val="100000"/>
                        </a:lnSpc>
                      </a:pPr>
                      <a:r>
                        <a:rPr sz="1200" spc="-10" dirty="0">
                          <a:latin typeface="宋体" panose="02010600030101010101" pitchFamily="2" charset="-122"/>
                          <a:cs typeface="宋体" panose="02010600030101010101" pitchFamily="2" charset="-122"/>
                        </a:rPr>
                        <a:t>绩效 指标</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860"/>
                        </a:spcBef>
                      </a:pPr>
                      <a:r>
                        <a:rPr sz="1200" spc="-15" dirty="0">
                          <a:latin typeface="宋体" panose="02010600030101010101" pitchFamily="2" charset="-122"/>
                          <a:cs typeface="宋体" panose="02010600030101010101" pitchFamily="2" charset="-122"/>
                        </a:rPr>
                        <a:t>一级指标</a:t>
                      </a:r>
                      <a:endParaRPr sz="1200">
                        <a:latin typeface="宋体" panose="02010600030101010101" pitchFamily="2" charset="-122"/>
                        <a:cs typeface="宋体" panose="02010600030101010101" pitchFamily="2" charset="-122"/>
                      </a:endParaRPr>
                    </a:p>
                  </a:txBody>
                  <a:tcPr marL="0" marR="0" marT="1092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860"/>
                        </a:spcBef>
                      </a:pPr>
                      <a:r>
                        <a:rPr sz="1200" spc="-15" dirty="0">
                          <a:latin typeface="宋体" panose="02010600030101010101" pitchFamily="2" charset="-122"/>
                          <a:cs typeface="宋体" panose="02010600030101010101" pitchFamily="2" charset="-122"/>
                        </a:rPr>
                        <a:t>二级指标</a:t>
                      </a:r>
                      <a:endParaRPr sz="1200">
                        <a:latin typeface="宋体" panose="02010600030101010101" pitchFamily="2" charset="-122"/>
                        <a:cs typeface="宋体" panose="02010600030101010101" pitchFamily="2" charset="-122"/>
                      </a:endParaRPr>
                    </a:p>
                  </a:txBody>
                  <a:tcPr marL="0" marR="0" marT="1092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337820">
                        <a:lnSpc>
                          <a:spcPct val="100000"/>
                        </a:lnSpc>
                        <a:spcBef>
                          <a:spcPts val="860"/>
                        </a:spcBef>
                      </a:pPr>
                      <a:r>
                        <a:rPr sz="1200" spc="-15" dirty="0">
                          <a:latin typeface="宋体" panose="02010600030101010101" pitchFamily="2" charset="-122"/>
                          <a:cs typeface="宋体" panose="02010600030101010101" pitchFamily="2" charset="-122"/>
                        </a:rPr>
                        <a:t>三级指标</a:t>
                      </a:r>
                      <a:endParaRPr sz="1200">
                        <a:latin typeface="宋体" panose="02010600030101010101" pitchFamily="2" charset="-122"/>
                        <a:cs typeface="宋体" panose="02010600030101010101" pitchFamily="2" charset="-122"/>
                      </a:endParaRPr>
                    </a:p>
                  </a:txBody>
                  <a:tcPr marL="0" marR="0" marT="1092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ct val="100000"/>
                        </a:lnSpc>
                        <a:spcBef>
                          <a:spcPts val="860"/>
                        </a:spcBef>
                      </a:pPr>
                      <a:r>
                        <a:rPr sz="1200" spc="-10" dirty="0">
                          <a:latin typeface="宋体" panose="02010600030101010101" pitchFamily="2" charset="-122"/>
                          <a:cs typeface="宋体" panose="02010600030101010101" pitchFamily="2" charset="-122"/>
                        </a:rPr>
                        <a:t>年度指标值</a:t>
                      </a:r>
                      <a:endParaRPr sz="1200">
                        <a:latin typeface="宋体" panose="02010600030101010101" pitchFamily="2" charset="-122"/>
                        <a:cs typeface="宋体" panose="02010600030101010101" pitchFamily="2" charset="-122"/>
                      </a:endParaRPr>
                    </a:p>
                  </a:txBody>
                  <a:tcPr marL="0" marR="0" marT="1092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ct val="100000"/>
                        </a:lnSpc>
                        <a:spcBef>
                          <a:spcPts val="860"/>
                        </a:spcBef>
                      </a:pPr>
                      <a:r>
                        <a:rPr sz="1200" spc="-10" dirty="0">
                          <a:latin typeface="宋体" panose="02010600030101010101" pitchFamily="2" charset="-122"/>
                          <a:cs typeface="宋体" panose="02010600030101010101" pitchFamily="2" charset="-122"/>
                        </a:rPr>
                        <a:t>实际完成值</a:t>
                      </a:r>
                      <a:endParaRPr sz="1200">
                        <a:latin typeface="宋体" panose="02010600030101010101" pitchFamily="2" charset="-122"/>
                        <a:cs typeface="宋体" panose="02010600030101010101" pitchFamily="2" charset="-122"/>
                      </a:endParaRPr>
                    </a:p>
                  </a:txBody>
                  <a:tcPr marL="0" marR="0" marT="1092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860"/>
                        </a:spcBef>
                      </a:pPr>
                      <a:r>
                        <a:rPr sz="1200" spc="-15" dirty="0">
                          <a:latin typeface="宋体" panose="02010600030101010101" pitchFamily="2" charset="-122"/>
                          <a:cs typeface="宋体" panose="02010600030101010101" pitchFamily="2" charset="-122"/>
                        </a:rPr>
                        <a:t>指标分值</a:t>
                      </a:r>
                      <a:endParaRPr sz="1200">
                        <a:latin typeface="宋体" panose="02010600030101010101" pitchFamily="2" charset="-122"/>
                        <a:cs typeface="宋体" panose="02010600030101010101" pitchFamily="2" charset="-122"/>
                      </a:endParaRPr>
                    </a:p>
                  </a:txBody>
                  <a:tcPr marL="0" marR="0" marT="1092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860"/>
                        </a:spcBef>
                      </a:pPr>
                      <a:r>
                        <a:rPr sz="1200" spc="-15" dirty="0">
                          <a:latin typeface="宋体" panose="02010600030101010101" pitchFamily="2" charset="-122"/>
                          <a:cs typeface="宋体" panose="02010600030101010101" pitchFamily="2" charset="-122"/>
                        </a:rPr>
                        <a:t>自评得分</a:t>
                      </a:r>
                      <a:endParaRPr sz="1200">
                        <a:latin typeface="宋体" panose="02010600030101010101" pitchFamily="2" charset="-122"/>
                        <a:cs typeface="宋体" panose="02010600030101010101" pitchFamily="2" charset="-122"/>
                      </a:endParaRPr>
                    </a:p>
                  </a:txBody>
                  <a:tcPr marL="0" marR="0" marT="1092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0"/>
                        </a:lnSpc>
                      </a:pPr>
                      <a:r>
                        <a:rPr sz="1200" spc="-10" dirty="0">
                          <a:latin typeface="宋体" panose="02010600030101010101" pitchFamily="2" charset="-122"/>
                          <a:cs typeface="宋体" panose="02010600030101010101" pitchFamily="2" charset="-122"/>
                        </a:rPr>
                        <a:t>偏差原因分析及</a:t>
                      </a:r>
                      <a:endParaRPr sz="1200">
                        <a:latin typeface="宋体" panose="02010600030101010101" pitchFamily="2" charset="-122"/>
                        <a:cs typeface="宋体" panose="02010600030101010101" pitchFamily="2" charset="-122"/>
                      </a:endParaRPr>
                    </a:p>
                    <a:p>
                      <a:pPr algn="ctr">
                        <a:lnSpc>
                          <a:spcPct val="100000"/>
                        </a:lnSpc>
                        <a:spcBef>
                          <a:spcPts val="360"/>
                        </a:spcBef>
                      </a:pPr>
                      <a:r>
                        <a:rPr sz="1200" spc="-15" dirty="0">
                          <a:latin typeface="宋体" panose="02010600030101010101" pitchFamily="2" charset="-122"/>
                          <a:cs typeface="宋体" panose="02010600030101010101" pitchFamily="2" charset="-122"/>
                        </a:rPr>
                        <a:t>改进措施</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19075">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rowSpan="3">
                  <a:txBody>
                    <a:bodyPr/>
                    <a:lstStyle/>
                    <a:p>
                      <a:pPr>
                        <a:lnSpc>
                          <a:spcPct val="100000"/>
                        </a:lnSpc>
                        <a:spcBef>
                          <a:spcPts val="1195"/>
                        </a:spcBef>
                      </a:pPr>
                      <a:endParaRPr sz="1100">
                        <a:latin typeface="Times New Roman" panose="02020603050405020304"/>
                        <a:cs typeface="Times New Roman" panose="02020603050405020304"/>
                      </a:endParaRPr>
                    </a:p>
                    <a:p>
                      <a:pPr marL="652145">
                        <a:lnSpc>
                          <a:spcPct val="100000"/>
                        </a:lnSpc>
                        <a:spcBef>
                          <a:spcPts val="5"/>
                        </a:spcBef>
                      </a:pPr>
                      <a:r>
                        <a:rPr sz="1100" spc="-15" dirty="0">
                          <a:latin typeface="宋体" panose="02010600030101010101" pitchFamily="2" charset="-122"/>
                          <a:cs typeface="宋体" panose="02010600030101010101" pitchFamily="2" charset="-122"/>
                        </a:rPr>
                        <a:t>产出指标</a:t>
                      </a:r>
                      <a:endParaRPr sz="1100">
                        <a:latin typeface="宋体" panose="02010600030101010101" pitchFamily="2" charset="-122"/>
                        <a:cs typeface="宋体" panose="02010600030101010101" pitchFamily="2" charset="-122"/>
                      </a:endParaRPr>
                    </a:p>
                  </a:txBody>
                  <a:tcPr marL="0" marR="0" marT="15176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05"/>
                        </a:lnSpc>
                      </a:pPr>
                      <a:r>
                        <a:rPr sz="1100" spc="-15" dirty="0">
                          <a:latin typeface="宋体" panose="02010600030101010101" pitchFamily="2" charset="-122"/>
                          <a:cs typeface="宋体" panose="02010600030101010101" pitchFamily="2" charset="-122"/>
                        </a:rPr>
                        <a:t>数量指标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05"/>
                        </a:lnSpc>
                      </a:pPr>
                      <a:r>
                        <a:rPr sz="1100" spc="-15" dirty="0">
                          <a:latin typeface="宋体" panose="02010600030101010101" pitchFamily="2" charset="-122"/>
                          <a:cs typeface="宋体" panose="02010600030101010101" pitchFamily="2" charset="-122"/>
                        </a:rPr>
                        <a:t>项目个数</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ts val="1400"/>
                        </a:lnSpc>
                      </a:pPr>
                      <a:r>
                        <a:rPr sz="1200" dirty="0">
                          <a:latin typeface="宋体" panose="02010600030101010101" pitchFamily="2" charset="-122"/>
                          <a:cs typeface="宋体" panose="02010600030101010101" pitchFamily="2" charset="-122"/>
                        </a:rPr>
                        <a:t>≥1</a:t>
                      </a:r>
                      <a:r>
                        <a:rPr sz="1200" spc="-175" dirty="0">
                          <a:latin typeface="宋体" panose="02010600030101010101" pitchFamily="2" charset="-122"/>
                          <a:cs typeface="宋体" panose="02010600030101010101" pitchFamily="2" charset="-122"/>
                        </a:rPr>
                        <a:t> 个</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ts val="1400"/>
                        </a:lnSpc>
                      </a:pPr>
                      <a:r>
                        <a:rPr sz="1200" spc="-50" dirty="0">
                          <a:latin typeface="宋体" panose="02010600030101010101" pitchFamily="2" charset="-122"/>
                          <a:cs typeface="宋体" panose="02010600030101010101" pitchFamily="2" charset="-122"/>
                        </a:rPr>
                        <a:t>1</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ts val="1400"/>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400"/>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vMerge="1">
                  <a:tcPr marL="0" marR="0" marT="15176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5" dirty="0">
                          <a:latin typeface="宋体" panose="02010600030101010101" pitchFamily="2" charset="-122"/>
                          <a:cs typeface="宋体" panose="02010600030101010101" pitchFamily="2" charset="-122"/>
                        </a:rPr>
                        <a:t>质量指标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0" dirty="0">
                          <a:latin typeface="宋体" panose="02010600030101010101" pitchFamily="2" charset="-122"/>
                          <a:cs typeface="宋体" panose="02010600030101010101" pitchFamily="2" charset="-122"/>
                        </a:rPr>
                        <a:t>项目验收合格率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ts val="1405"/>
                        </a:lnSpc>
                      </a:pPr>
                      <a:r>
                        <a:rPr sz="1200" spc="-10" dirty="0">
                          <a:latin typeface="宋体" panose="02010600030101010101" pitchFamily="2" charset="-122"/>
                          <a:cs typeface="宋体" panose="02010600030101010101" pitchFamily="2" charset="-122"/>
                        </a:rPr>
                        <a:t>≥100%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ts val="1405"/>
                        </a:lnSpc>
                      </a:pPr>
                      <a:r>
                        <a:rPr sz="1200" spc="-25" dirty="0">
                          <a:latin typeface="宋体" panose="02010600030101010101" pitchFamily="2" charset="-122"/>
                          <a:cs typeface="宋体" panose="02010600030101010101" pitchFamily="2" charset="-122"/>
                        </a:rPr>
                        <a:t>100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ts val="1405"/>
                        </a:lnSpc>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405"/>
                        </a:lnSpc>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4191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vMerge="1">
                  <a:tcPr marL="0" marR="0" marT="15176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40"/>
                        </a:spcBef>
                      </a:pPr>
                      <a:r>
                        <a:rPr sz="1100" spc="-15" dirty="0">
                          <a:latin typeface="宋体" panose="02010600030101010101" pitchFamily="2" charset="-122"/>
                          <a:cs typeface="宋体" panose="02010600030101010101" pitchFamily="2" charset="-122"/>
                        </a:rPr>
                        <a:t>时效指标</a:t>
                      </a:r>
                      <a:endParaRPr sz="1100">
                        <a:latin typeface="宋体" panose="02010600030101010101" pitchFamily="2" charset="-122"/>
                        <a:cs typeface="宋体" panose="02010600030101010101" pitchFamily="2" charset="-122"/>
                      </a:endParaRPr>
                    </a:p>
                  </a:txBody>
                  <a:tcPr marL="0" marR="0" marT="939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235"/>
                        </a:lnSpc>
                      </a:pPr>
                      <a:r>
                        <a:rPr sz="1100" spc="-10" dirty="0">
                          <a:latin typeface="宋体" panose="02010600030101010101" pitchFamily="2" charset="-122"/>
                          <a:cs typeface="宋体" panose="02010600030101010101" pitchFamily="2" charset="-122"/>
                        </a:rPr>
                        <a:t>工程项目开工及时</a:t>
                      </a:r>
                      <a:endParaRPr sz="1100">
                        <a:latin typeface="宋体" panose="02010600030101010101" pitchFamily="2" charset="-122"/>
                        <a:cs typeface="宋体" panose="02010600030101010101" pitchFamily="2" charset="-122"/>
                      </a:endParaRPr>
                    </a:p>
                    <a:p>
                      <a:pPr marR="53975" algn="r">
                        <a:lnSpc>
                          <a:spcPct val="100000"/>
                        </a:lnSpc>
                        <a:spcBef>
                          <a:spcPts val="330"/>
                        </a:spcBef>
                      </a:pPr>
                      <a:r>
                        <a:rPr sz="1100" spc="-50" dirty="0">
                          <a:latin typeface="宋体" panose="02010600030101010101" pitchFamily="2" charset="-122"/>
                          <a:cs typeface="宋体" panose="02010600030101010101" pitchFamily="2" charset="-122"/>
                        </a:rPr>
                        <a:t>性</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ct val="100000"/>
                        </a:lnSpc>
                        <a:spcBef>
                          <a:spcPts val="715"/>
                        </a:spcBef>
                      </a:pPr>
                      <a:r>
                        <a:rPr sz="1200" dirty="0">
                          <a:latin typeface="宋体" panose="02010600030101010101" pitchFamily="2" charset="-122"/>
                          <a:cs typeface="宋体" panose="02010600030101010101" pitchFamily="2" charset="-122"/>
                        </a:rPr>
                        <a:t>=0</a:t>
                      </a:r>
                      <a:r>
                        <a:rPr sz="1200" spc="-175" dirty="0">
                          <a:latin typeface="宋体" panose="02010600030101010101" pitchFamily="2" charset="-122"/>
                          <a:cs typeface="宋体" panose="02010600030101010101" pitchFamily="2" charset="-122"/>
                        </a:rPr>
                        <a:t> 月</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ct val="100000"/>
                        </a:lnSpc>
                        <a:spcBef>
                          <a:spcPts val="715"/>
                        </a:spcBef>
                      </a:pPr>
                      <a:r>
                        <a:rPr sz="1200" spc="-50" dirty="0">
                          <a:latin typeface="宋体" panose="02010600030101010101" pitchFamily="2" charset="-122"/>
                          <a:cs typeface="宋体" panose="02010600030101010101" pitchFamily="2" charset="-122"/>
                        </a:rPr>
                        <a:t>0</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715"/>
                        </a:spcBef>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15"/>
                        </a:spcBef>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5" dirty="0">
                          <a:latin typeface="宋体" panose="02010600030101010101" pitchFamily="2" charset="-122"/>
                          <a:cs typeface="宋体" panose="02010600030101010101" pitchFamily="2" charset="-122"/>
                        </a:rPr>
                        <a:t>成本指标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0" dirty="0">
                          <a:latin typeface="宋体" panose="02010600030101010101" pitchFamily="2" charset="-122"/>
                          <a:cs typeface="宋体" panose="02010600030101010101" pitchFamily="2" charset="-122"/>
                        </a:rPr>
                        <a:t>经济成本指标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0" dirty="0">
                          <a:latin typeface="宋体" panose="02010600030101010101" pitchFamily="2" charset="-122"/>
                          <a:cs typeface="宋体" panose="02010600030101010101" pitchFamily="2" charset="-122"/>
                        </a:rPr>
                        <a:t>财政补助投入额</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ts val="1405"/>
                        </a:lnSpc>
                      </a:pPr>
                      <a:r>
                        <a:rPr sz="1200" dirty="0">
                          <a:latin typeface="宋体" panose="02010600030101010101" pitchFamily="2" charset="-122"/>
                          <a:cs typeface="宋体" panose="02010600030101010101" pitchFamily="2" charset="-122"/>
                        </a:rPr>
                        <a:t>≤15</a:t>
                      </a:r>
                      <a:r>
                        <a:rPr sz="1200" spc="-120" dirty="0">
                          <a:latin typeface="宋体" panose="02010600030101010101" pitchFamily="2" charset="-122"/>
                          <a:cs typeface="宋体" panose="02010600030101010101" pitchFamily="2" charset="-122"/>
                        </a:rPr>
                        <a:t> 万元</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ts val="1405"/>
                        </a:lnSpc>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ts val="1405"/>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405"/>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rowSpan="3">
                  <a:txBody>
                    <a:bodyPr/>
                    <a:lstStyle/>
                    <a:p>
                      <a:pPr>
                        <a:lnSpc>
                          <a:spcPct val="100000"/>
                        </a:lnSpc>
                      </a:pPr>
                      <a:endParaRPr sz="1100">
                        <a:latin typeface="Times New Roman" panose="02020603050405020304"/>
                        <a:cs typeface="Times New Roman" panose="02020603050405020304"/>
                      </a:endParaRPr>
                    </a:p>
                    <a:p>
                      <a:pPr>
                        <a:lnSpc>
                          <a:spcPct val="100000"/>
                        </a:lnSpc>
                        <a:spcBef>
                          <a:spcPts val="755"/>
                        </a:spcBef>
                      </a:pPr>
                      <a:endParaRPr sz="1100">
                        <a:latin typeface="Times New Roman" panose="02020603050405020304"/>
                        <a:cs typeface="Times New Roman" panose="02020603050405020304"/>
                      </a:endParaRPr>
                    </a:p>
                    <a:p>
                      <a:pPr marL="652145">
                        <a:lnSpc>
                          <a:spcPct val="100000"/>
                        </a:lnSpc>
                        <a:spcBef>
                          <a:spcPts val="5"/>
                        </a:spcBef>
                      </a:pPr>
                      <a:r>
                        <a:rPr sz="1100" spc="-15" dirty="0">
                          <a:latin typeface="宋体" panose="02010600030101010101" pitchFamily="2" charset="-122"/>
                          <a:cs typeface="宋体" panose="02010600030101010101" pitchFamily="2" charset="-122"/>
                        </a:rPr>
                        <a:t>效益指标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05"/>
                        </a:lnSpc>
                      </a:pPr>
                      <a:r>
                        <a:rPr sz="1100" spc="-10" dirty="0">
                          <a:latin typeface="宋体" panose="02010600030101010101" pitchFamily="2" charset="-122"/>
                          <a:cs typeface="宋体" panose="02010600030101010101" pitchFamily="2" charset="-122"/>
                        </a:rPr>
                        <a:t>经济效益指标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05"/>
                        </a:lnSpc>
                      </a:pPr>
                      <a:r>
                        <a:rPr sz="1100" spc="-10" dirty="0">
                          <a:latin typeface="宋体" panose="02010600030101010101" pitchFamily="2" charset="-122"/>
                          <a:cs typeface="宋体" panose="02010600030101010101" pitchFamily="2" charset="-122"/>
                        </a:rPr>
                        <a:t>促进经济发展</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ts val="1400"/>
                        </a:lnSpc>
                      </a:pPr>
                      <a:r>
                        <a:rPr sz="1200" spc="-10" dirty="0">
                          <a:latin typeface="宋体" panose="02010600030101010101" pitchFamily="2" charset="-122"/>
                          <a:cs typeface="宋体" panose="02010600030101010101" pitchFamily="2" charset="-122"/>
                        </a:rPr>
                        <a:t>=/有所促进</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ts val="1400"/>
                        </a:lnSpc>
                      </a:pPr>
                      <a:r>
                        <a:rPr sz="1200" spc="-15" dirty="0">
                          <a:latin typeface="宋体" panose="02010600030101010101" pitchFamily="2" charset="-122"/>
                          <a:cs typeface="宋体" panose="02010600030101010101" pitchFamily="2" charset="-122"/>
                        </a:rPr>
                        <a:t>有所促进</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ts val="1400"/>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400"/>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410209">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40"/>
                        </a:spcBef>
                      </a:pPr>
                      <a:r>
                        <a:rPr sz="1100" spc="-10" dirty="0">
                          <a:latin typeface="宋体" panose="02010600030101010101" pitchFamily="2" charset="-122"/>
                          <a:cs typeface="宋体" panose="02010600030101010101" pitchFamily="2" charset="-122"/>
                        </a:rPr>
                        <a:t>社会效益指标</a:t>
                      </a:r>
                      <a:endParaRPr sz="1100">
                        <a:latin typeface="宋体" panose="02010600030101010101" pitchFamily="2" charset="-122"/>
                        <a:cs typeface="宋体" panose="02010600030101010101" pitchFamily="2" charset="-122"/>
                      </a:endParaRPr>
                    </a:p>
                  </a:txBody>
                  <a:tcPr marL="0" marR="0" marT="939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235"/>
                        </a:lnSpc>
                      </a:pPr>
                      <a:r>
                        <a:rPr sz="1100" spc="-10" dirty="0">
                          <a:latin typeface="宋体" panose="02010600030101010101" pitchFamily="2" charset="-122"/>
                          <a:cs typeface="宋体" panose="02010600030101010101" pitchFamily="2" charset="-122"/>
                        </a:rPr>
                        <a:t>提升地区乡村治理</a:t>
                      </a:r>
                      <a:endParaRPr sz="1100">
                        <a:latin typeface="宋体" panose="02010600030101010101" pitchFamily="2" charset="-122"/>
                        <a:cs typeface="宋体" panose="02010600030101010101" pitchFamily="2" charset="-122"/>
                      </a:endParaRPr>
                    </a:p>
                    <a:p>
                      <a:pPr marR="54610" algn="r">
                        <a:lnSpc>
                          <a:spcPct val="100000"/>
                        </a:lnSpc>
                        <a:spcBef>
                          <a:spcPts val="330"/>
                        </a:spcBef>
                      </a:pPr>
                      <a:r>
                        <a:rPr sz="1100" spc="-25" dirty="0">
                          <a:latin typeface="宋体" panose="02010600030101010101" pitchFamily="2" charset="-122"/>
                          <a:cs typeface="宋体" panose="02010600030101010101" pitchFamily="2" charset="-122"/>
                        </a:rPr>
                        <a:t>能力</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1215390">
                        <a:lnSpc>
                          <a:spcPct val="100000"/>
                        </a:lnSpc>
                        <a:spcBef>
                          <a:spcPts val="715"/>
                        </a:spcBef>
                      </a:pPr>
                      <a:r>
                        <a:rPr sz="1200" spc="-10" dirty="0">
                          <a:latin typeface="宋体" panose="02010600030101010101" pitchFamily="2" charset="-122"/>
                          <a:cs typeface="宋体" panose="02010600030101010101" pitchFamily="2" charset="-122"/>
                        </a:rPr>
                        <a:t>=有所提升有所提升</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ct val="100000"/>
                        </a:lnSpc>
                        <a:spcBef>
                          <a:spcPts val="715"/>
                        </a:spcBef>
                      </a:pPr>
                      <a:r>
                        <a:rPr sz="1200" spc="-15" dirty="0">
                          <a:latin typeface="宋体" panose="02010600030101010101" pitchFamily="2" charset="-122"/>
                          <a:cs typeface="宋体" panose="02010600030101010101" pitchFamily="2" charset="-122"/>
                        </a:rPr>
                        <a:t>有所提升</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715"/>
                        </a:spcBef>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15"/>
                        </a:spcBef>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4191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35"/>
                        </a:spcBef>
                      </a:pPr>
                      <a:r>
                        <a:rPr sz="1100" spc="-10" dirty="0">
                          <a:latin typeface="宋体" panose="02010600030101010101" pitchFamily="2" charset="-122"/>
                          <a:cs typeface="宋体" panose="02010600030101010101" pitchFamily="2" charset="-122"/>
                        </a:rPr>
                        <a:t>生态效益指标</a:t>
                      </a:r>
                      <a:endParaRPr sz="1100">
                        <a:latin typeface="宋体" panose="02010600030101010101" pitchFamily="2" charset="-122"/>
                        <a:cs typeface="宋体" panose="02010600030101010101" pitchFamily="2" charset="-122"/>
                      </a:endParaRPr>
                    </a:p>
                  </a:txBody>
                  <a:tcPr marL="0" marR="0" marT="933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235"/>
                        </a:lnSpc>
                      </a:pPr>
                      <a:r>
                        <a:rPr sz="1100" spc="-10" dirty="0">
                          <a:latin typeface="宋体" panose="02010600030101010101" pitchFamily="2" charset="-122"/>
                          <a:cs typeface="宋体" panose="02010600030101010101" pitchFamily="2" charset="-122"/>
                        </a:rPr>
                        <a:t>改善农村人居环境</a:t>
                      </a:r>
                      <a:endParaRPr sz="1100">
                        <a:latin typeface="宋体" panose="02010600030101010101" pitchFamily="2" charset="-122"/>
                        <a:cs typeface="宋体" panose="02010600030101010101" pitchFamily="2" charset="-122"/>
                      </a:endParaRPr>
                    </a:p>
                    <a:p>
                      <a:pPr marR="54610" algn="r">
                        <a:lnSpc>
                          <a:spcPct val="100000"/>
                        </a:lnSpc>
                        <a:spcBef>
                          <a:spcPts val="330"/>
                        </a:spcBef>
                      </a:pPr>
                      <a:r>
                        <a:rPr sz="1100" spc="-25" dirty="0">
                          <a:latin typeface="宋体" panose="02010600030101010101" pitchFamily="2" charset="-122"/>
                          <a:cs typeface="宋体" panose="02010600030101010101" pitchFamily="2" charset="-122"/>
                        </a:rPr>
                        <a:t>情况</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1215390">
                        <a:lnSpc>
                          <a:spcPct val="100000"/>
                        </a:lnSpc>
                        <a:spcBef>
                          <a:spcPts val="710"/>
                        </a:spcBef>
                      </a:pPr>
                      <a:r>
                        <a:rPr sz="1200" spc="-10" dirty="0">
                          <a:latin typeface="宋体" panose="02010600030101010101" pitchFamily="2" charset="-122"/>
                          <a:cs typeface="宋体" panose="02010600030101010101" pitchFamily="2" charset="-122"/>
                        </a:rPr>
                        <a:t>=有所改善有所改善</a:t>
                      </a:r>
                      <a:endParaRPr sz="1200">
                        <a:latin typeface="宋体" panose="02010600030101010101" pitchFamily="2" charset="-122"/>
                        <a:cs typeface="宋体" panose="02010600030101010101" pitchFamily="2" charset="-122"/>
                      </a:endParaRPr>
                    </a:p>
                  </a:txBody>
                  <a:tcPr marL="0" marR="0" marT="901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ct val="100000"/>
                        </a:lnSpc>
                        <a:spcBef>
                          <a:spcPts val="710"/>
                        </a:spcBef>
                      </a:pPr>
                      <a:r>
                        <a:rPr sz="1200" spc="-15" dirty="0">
                          <a:latin typeface="宋体" panose="02010600030101010101" pitchFamily="2" charset="-122"/>
                          <a:cs typeface="宋体" panose="02010600030101010101" pitchFamily="2" charset="-122"/>
                        </a:rPr>
                        <a:t>有所改善</a:t>
                      </a:r>
                      <a:endParaRPr sz="1200">
                        <a:latin typeface="宋体" panose="02010600030101010101" pitchFamily="2" charset="-122"/>
                        <a:cs typeface="宋体" panose="02010600030101010101" pitchFamily="2" charset="-122"/>
                      </a:endParaRPr>
                    </a:p>
                  </a:txBody>
                  <a:tcPr marL="0" marR="0" marT="901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710"/>
                        </a:spcBef>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901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10"/>
                        </a:spcBef>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901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4191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35"/>
                        </a:spcBef>
                      </a:pPr>
                      <a:r>
                        <a:rPr sz="1100" spc="-10" dirty="0">
                          <a:latin typeface="宋体" panose="02010600030101010101" pitchFamily="2" charset="-122"/>
                          <a:cs typeface="宋体" panose="02010600030101010101" pitchFamily="2" charset="-122"/>
                        </a:rPr>
                        <a:t>满意度指标</a:t>
                      </a:r>
                      <a:endParaRPr sz="1100">
                        <a:latin typeface="宋体" panose="02010600030101010101" pitchFamily="2" charset="-122"/>
                        <a:cs typeface="宋体" panose="02010600030101010101" pitchFamily="2" charset="-122"/>
                      </a:endParaRPr>
                    </a:p>
                  </a:txBody>
                  <a:tcPr marL="0" marR="0" marT="933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5245" algn="r">
                        <a:lnSpc>
                          <a:spcPts val="1230"/>
                        </a:lnSpc>
                      </a:pPr>
                      <a:r>
                        <a:rPr sz="1100" spc="-10" dirty="0">
                          <a:latin typeface="宋体" panose="02010600030101010101" pitchFamily="2" charset="-122"/>
                          <a:cs typeface="宋体" panose="02010600030101010101" pitchFamily="2" charset="-122"/>
                        </a:rPr>
                        <a:t>服务对象满意度指</a:t>
                      </a:r>
                      <a:endParaRPr sz="1100">
                        <a:latin typeface="宋体" panose="02010600030101010101" pitchFamily="2" charset="-122"/>
                        <a:cs typeface="宋体" panose="02010600030101010101" pitchFamily="2" charset="-122"/>
                      </a:endParaRPr>
                    </a:p>
                    <a:p>
                      <a:pPr marR="53975" algn="r">
                        <a:lnSpc>
                          <a:spcPct val="100000"/>
                        </a:lnSpc>
                        <a:spcBef>
                          <a:spcPts val="330"/>
                        </a:spcBef>
                      </a:pPr>
                      <a:r>
                        <a:rPr sz="1100" spc="-50" dirty="0">
                          <a:latin typeface="宋体" panose="02010600030101010101" pitchFamily="2" charset="-122"/>
                          <a:cs typeface="宋体" panose="02010600030101010101" pitchFamily="2" charset="-122"/>
                        </a:rPr>
                        <a:t>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35"/>
                        </a:spcBef>
                      </a:pPr>
                      <a:r>
                        <a:rPr sz="1100" spc="-10" dirty="0">
                          <a:latin typeface="宋体" panose="02010600030101010101" pitchFamily="2" charset="-122"/>
                          <a:cs typeface="宋体" panose="02010600030101010101" pitchFamily="2" charset="-122"/>
                        </a:rPr>
                        <a:t>项目区农民满意度</a:t>
                      </a:r>
                      <a:endParaRPr sz="1100">
                        <a:latin typeface="宋体" panose="02010600030101010101" pitchFamily="2" charset="-122"/>
                        <a:cs typeface="宋体" panose="02010600030101010101" pitchFamily="2" charset="-122"/>
                      </a:endParaRPr>
                    </a:p>
                  </a:txBody>
                  <a:tcPr marL="0" marR="0" marT="933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ct val="100000"/>
                        </a:lnSpc>
                        <a:spcBef>
                          <a:spcPts val="710"/>
                        </a:spcBef>
                      </a:pPr>
                      <a:r>
                        <a:rPr sz="1200" spc="-20" dirty="0">
                          <a:latin typeface="宋体" panose="02010600030101010101" pitchFamily="2" charset="-122"/>
                          <a:cs typeface="宋体" panose="02010600030101010101" pitchFamily="2" charset="-122"/>
                        </a:rPr>
                        <a:t>≥90%</a:t>
                      </a:r>
                      <a:endParaRPr sz="1200">
                        <a:latin typeface="宋体" panose="02010600030101010101" pitchFamily="2" charset="-122"/>
                        <a:cs typeface="宋体" panose="02010600030101010101" pitchFamily="2" charset="-122"/>
                      </a:endParaRPr>
                    </a:p>
                  </a:txBody>
                  <a:tcPr marL="0" marR="0" marT="901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ct val="100000"/>
                        </a:lnSpc>
                        <a:spcBef>
                          <a:spcPts val="710"/>
                        </a:spcBef>
                      </a:pPr>
                      <a:r>
                        <a:rPr sz="1200" spc="-25" dirty="0">
                          <a:latin typeface="宋体" panose="02010600030101010101" pitchFamily="2" charset="-122"/>
                          <a:cs typeface="宋体" panose="02010600030101010101" pitchFamily="2" charset="-122"/>
                        </a:rPr>
                        <a:t>90</a:t>
                      </a:r>
                      <a:endParaRPr sz="1200">
                        <a:latin typeface="宋体" panose="02010600030101010101" pitchFamily="2" charset="-122"/>
                        <a:cs typeface="宋体" panose="02010600030101010101" pitchFamily="2" charset="-122"/>
                      </a:endParaRPr>
                    </a:p>
                  </a:txBody>
                  <a:tcPr marL="0" marR="0" marT="901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710"/>
                        </a:spcBef>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901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10"/>
                        </a:spcBef>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901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gridSpan="7">
                  <a:txBody>
                    <a:bodyPr/>
                    <a:lstStyle/>
                    <a:p>
                      <a:pPr algn="ctr">
                        <a:lnSpc>
                          <a:spcPts val="1400"/>
                        </a:lnSpc>
                      </a:pPr>
                      <a:r>
                        <a:rPr sz="1200" dirty="0">
                          <a:latin typeface="宋体" panose="02010600030101010101" pitchFamily="2" charset="-122"/>
                          <a:cs typeface="宋体" panose="02010600030101010101" pitchFamily="2" charset="-122"/>
                        </a:rPr>
                        <a:t>总分值、评价总分 </a:t>
                      </a:r>
                      <a:r>
                        <a:rPr sz="1200" spc="-25" dirty="0">
                          <a:latin typeface="宋体" panose="02010600030101010101" pitchFamily="2" charset="-122"/>
                          <a:cs typeface="宋体" panose="02010600030101010101" pitchFamily="2" charset="-122"/>
                        </a:rPr>
                        <a:t>(S)</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gridSpan="3">
                  <a:txBody>
                    <a:bodyPr/>
                    <a:lstStyle/>
                    <a:p>
                      <a:pPr marL="8890" algn="ctr">
                        <a:lnSpc>
                          <a:spcPts val="1400"/>
                        </a:lnSpc>
                      </a:pPr>
                      <a:r>
                        <a:rPr sz="1200" spc="-25" dirty="0">
                          <a:latin typeface="宋体" panose="02010600030101010101" pitchFamily="2" charset="-122"/>
                          <a:cs typeface="宋体" panose="02010600030101010101" pitchFamily="2" charset="-122"/>
                        </a:rPr>
                        <a:t>90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r>
              <a:tr h="228600">
                <a:tc gridSpan="2">
                  <a:txBody>
                    <a:bodyPr/>
                    <a:lstStyle/>
                    <a:p>
                      <a:pPr marL="8890" algn="ctr">
                        <a:lnSpc>
                          <a:spcPts val="1400"/>
                        </a:lnSpc>
                      </a:pPr>
                      <a:r>
                        <a:rPr sz="1200" spc="-15" dirty="0">
                          <a:latin typeface="宋体" panose="02010600030101010101" pitchFamily="2" charset="-122"/>
                          <a:cs typeface="宋体" panose="02010600030101010101" pitchFamily="2" charset="-122"/>
                        </a:rPr>
                        <a:t>评价等级</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8">
                  <a:txBody>
                    <a:bodyPr/>
                    <a:lstStyle/>
                    <a:p>
                      <a:pPr marL="18415" algn="ctr">
                        <a:lnSpc>
                          <a:spcPts val="1400"/>
                        </a:lnSpc>
                      </a:pPr>
                      <a:r>
                        <a:rPr sz="1200" dirty="0">
                          <a:latin typeface="宋体" panose="02010600030101010101" pitchFamily="2" charset="-122"/>
                          <a:cs typeface="宋体" panose="02010600030101010101" pitchFamily="2" charset="-122"/>
                        </a:rPr>
                        <a:t>优</a:t>
                      </a:r>
                      <a:r>
                        <a:rPr sz="1200" spc="-10" dirty="0">
                          <a:latin typeface="宋体" panose="02010600030101010101" pitchFamily="2" charset="-122"/>
                          <a:cs typeface="宋体" panose="02010600030101010101" pitchFamily="2" charset="-122"/>
                        </a:rPr>
                        <a:t>（S≧90）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400050">
                <a:tc gridSpan="2">
                  <a:txBody>
                    <a:bodyPr/>
                    <a:lstStyle/>
                    <a:p>
                      <a:pPr marR="44450" algn="r">
                        <a:lnSpc>
                          <a:spcPts val="1235"/>
                        </a:lnSpc>
                      </a:pPr>
                      <a:r>
                        <a:rPr sz="1100" dirty="0">
                          <a:latin typeface="宋体" panose="02010600030101010101" pitchFamily="2" charset="-122"/>
                          <a:cs typeface="宋体" panose="02010600030101010101" pitchFamily="2" charset="-122"/>
                        </a:rPr>
                        <a:t>问题与建议（</a:t>
                      </a:r>
                      <a:r>
                        <a:rPr sz="1100" spc="-25" dirty="0">
                          <a:latin typeface="宋体" panose="02010600030101010101" pitchFamily="2" charset="-122"/>
                          <a:cs typeface="宋体" panose="02010600030101010101" pitchFamily="2" charset="-122"/>
                        </a:rPr>
                        <a:t>每条问题和建议不少于 30</a:t>
                      </a:r>
                      <a:endParaRPr sz="1100">
                        <a:latin typeface="宋体" panose="02010600030101010101" pitchFamily="2" charset="-122"/>
                        <a:cs typeface="宋体" panose="02010600030101010101" pitchFamily="2" charset="-122"/>
                      </a:endParaRPr>
                    </a:p>
                    <a:p>
                      <a:pPr marR="54610" algn="r">
                        <a:lnSpc>
                          <a:spcPct val="100000"/>
                        </a:lnSpc>
                        <a:spcBef>
                          <a:spcPts val="330"/>
                        </a:spcBef>
                      </a:pPr>
                      <a:r>
                        <a:rPr sz="1100" dirty="0">
                          <a:latin typeface="宋体" panose="02010600030101010101" pitchFamily="2" charset="-122"/>
                          <a:cs typeface="宋体" panose="02010600030101010101" pitchFamily="2" charset="-122"/>
                        </a:rPr>
                        <a:t>个字</a:t>
                      </a:r>
                      <a:r>
                        <a:rPr sz="1100" spc="-50" dirty="0">
                          <a:latin typeface="宋体" panose="02010600030101010101" pitchFamily="2" charset="-122"/>
                          <a:cs typeface="宋体" panose="02010600030101010101" pitchFamily="2" charset="-122"/>
                        </a:rPr>
                        <a:t>）</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2">
                  <a:txBody>
                    <a:bodyPr/>
                    <a:lstStyle/>
                    <a:p>
                      <a:pPr marL="18415" algn="ctr">
                        <a:lnSpc>
                          <a:spcPct val="100000"/>
                        </a:lnSpc>
                        <a:spcBef>
                          <a:spcPts val="740"/>
                        </a:spcBef>
                      </a:pPr>
                      <a:r>
                        <a:rPr sz="1100" spc="-15" dirty="0">
                          <a:latin typeface="宋体" panose="02010600030101010101" pitchFamily="2" charset="-122"/>
                          <a:cs typeface="宋体" panose="02010600030101010101" pitchFamily="2" charset="-122"/>
                        </a:rPr>
                        <a:t>问题类型</a:t>
                      </a:r>
                      <a:endParaRPr sz="1100">
                        <a:latin typeface="宋体" panose="02010600030101010101" pitchFamily="2" charset="-122"/>
                        <a:cs typeface="宋体" panose="02010600030101010101" pitchFamily="2" charset="-122"/>
                      </a:endParaRPr>
                    </a:p>
                  </a:txBody>
                  <a:tcPr marL="0" marR="0" marT="939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3">
                  <a:txBody>
                    <a:bodyPr/>
                    <a:lstStyle/>
                    <a:p>
                      <a:pPr marL="8890" algn="ctr">
                        <a:lnSpc>
                          <a:spcPct val="100000"/>
                        </a:lnSpc>
                        <a:spcBef>
                          <a:spcPts val="740"/>
                        </a:spcBef>
                      </a:pPr>
                      <a:r>
                        <a:rPr sz="1100" spc="-15" dirty="0">
                          <a:latin typeface="宋体" panose="02010600030101010101" pitchFamily="2" charset="-122"/>
                          <a:cs typeface="宋体" panose="02010600030101010101" pitchFamily="2" charset="-122"/>
                        </a:rPr>
                        <a:t>存在问题</a:t>
                      </a:r>
                      <a:endParaRPr sz="1100">
                        <a:latin typeface="宋体" panose="02010600030101010101" pitchFamily="2" charset="-122"/>
                        <a:cs typeface="宋体" panose="02010600030101010101" pitchFamily="2" charset="-122"/>
                      </a:endParaRPr>
                    </a:p>
                  </a:txBody>
                  <a:tcPr marL="0" marR="0" marT="939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gridSpan="3">
                  <a:txBody>
                    <a:bodyPr/>
                    <a:lstStyle/>
                    <a:p>
                      <a:pPr marL="8890" algn="ctr">
                        <a:lnSpc>
                          <a:spcPct val="100000"/>
                        </a:lnSpc>
                        <a:spcBef>
                          <a:spcPts val="740"/>
                        </a:spcBef>
                      </a:pPr>
                      <a:r>
                        <a:rPr sz="1100" spc="-15" dirty="0">
                          <a:latin typeface="宋体" panose="02010600030101010101" pitchFamily="2" charset="-122"/>
                          <a:cs typeface="宋体" panose="02010600030101010101" pitchFamily="2" charset="-122"/>
                        </a:rPr>
                        <a:t>改进建议</a:t>
                      </a:r>
                      <a:endParaRPr sz="1100">
                        <a:latin typeface="宋体" panose="02010600030101010101" pitchFamily="2" charset="-122"/>
                        <a:cs typeface="宋体" panose="02010600030101010101" pitchFamily="2" charset="-122"/>
                      </a:endParaRPr>
                    </a:p>
                  </a:txBody>
                  <a:tcPr marL="0" marR="0" marT="939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r>
            </a:tbl>
          </a:graphicData>
        </a:graphic>
      </p:graphicFrame>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a:spLocks noGrp="1"/>
          </p:cNvSpPr>
          <p:nvPr>
            <p:ph type="sldNum" sz="quarter" idx="7"/>
          </p:nvPr>
        </p:nvSpPr>
        <p:spPr>
          <a:prstGeom prst="rect">
            <a:avLst/>
          </a:prstGeom>
        </p:spPr>
        <p:txBody>
          <a:bodyPr vert="horz" wrap="square" lIns="0" tIns="0" rIns="0" bIns="0" rtlCol="0">
            <a:spAutoFit/>
          </a:bodyPr>
          <a:lstStyle/>
          <a:p>
            <a:pPr marL="38100">
              <a:lnSpc>
                <a:spcPts val="955"/>
              </a:lnSpc>
            </a:pPr>
            <a:r>
              <a:rPr spc="-25" dirty="0"/>
              <a:t>51</a:t>
            </a:r>
            <a:endParaRPr spc="-25" dirty="0"/>
          </a:p>
        </p:txBody>
      </p:sp>
      <p:graphicFrame>
        <p:nvGraphicFramePr>
          <p:cNvPr id="2" name="object 2"/>
          <p:cNvGraphicFramePr>
            <a:graphicFrameLocks noGrp="1"/>
          </p:cNvGraphicFramePr>
          <p:nvPr/>
        </p:nvGraphicFramePr>
        <p:xfrm>
          <a:off x="1067435" y="1105916"/>
          <a:ext cx="12981305" cy="6581775"/>
        </p:xfrm>
        <a:graphic>
          <a:graphicData uri="http://schemas.openxmlformats.org/drawingml/2006/table">
            <a:tbl>
              <a:tblPr firstRow="1" bandRow="1">
                <a:tableStyleId>{2D5ABB26-0587-4C30-8999-92F81FD0307C}</a:tableStyleId>
              </a:tblPr>
              <a:tblGrid>
                <a:gridCol w="1287145"/>
                <a:gridCol w="1286509"/>
                <a:gridCol w="1296035"/>
                <a:gridCol w="1286510"/>
                <a:gridCol w="1287145"/>
                <a:gridCol w="1296034"/>
                <a:gridCol w="1287145"/>
                <a:gridCol w="1286509"/>
                <a:gridCol w="1296670"/>
                <a:gridCol w="1286509"/>
              </a:tblGrid>
              <a:tr h="333375">
                <a:tc gridSpan="10">
                  <a:txBody>
                    <a:bodyPr/>
                    <a:lstStyle/>
                    <a:p>
                      <a:pPr marL="8255" algn="ctr">
                        <a:lnSpc>
                          <a:spcPts val="2050"/>
                        </a:lnSpc>
                      </a:pPr>
                      <a:r>
                        <a:rPr sz="1800" b="1" spc="60" dirty="0">
                          <a:latin typeface="Microsoft JhengHei" panose="020B0604030504040204" charset="-120"/>
                          <a:cs typeface="Microsoft JhengHei" panose="020B0604030504040204" charset="-120"/>
                        </a:rPr>
                        <a:t>专项资金绩效自评表</a:t>
                      </a:r>
                      <a:endParaRPr sz="1800">
                        <a:latin typeface="Microsoft JhengHei" panose="020B0604030504040204" charset="-120"/>
                        <a:cs typeface="Microsoft JhengHei" panose="020B0604030504040204" charset="-120"/>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228600">
                <a:tc gridSpan="10">
                  <a:txBody>
                    <a:bodyPr/>
                    <a:lstStyle/>
                    <a:p>
                      <a:pPr algn="ctr">
                        <a:lnSpc>
                          <a:spcPts val="1400"/>
                        </a:lnSpc>
                      </a:pPr>
                      <a:r>
                        <a:rPr sz="1200" dirty="0">
                          <a:latin typeface="宋体" panose="02010600030101010101" pitchFamily="2" charset="-122"/>
                          <a:cs typeface="宋体" panose="02010600030101010101" pitchFamily="2" charset="-122"/>
                        </a:rPr>
                        <a:t>（2024</a:t>
                      </a:r>
                      <a:r>
                        <a:rPr sz="1200" spc="-100" dirty="0">
                          <a:latin typeface="宋体" panose="02010600030101010101" pitchFamily="2" charset="-122"/>
                          <a:cs typeface="宋体" panose="02010600030101010101" pitchFamily="2" charset="-122"/>
                        </a:rPr>
                        <a:t> 年度</a:t>
                      </a:r>
                      <a:r>
                        <a:rPr sz="1200" spc="-50" dirty="0">
                          <a:latin typeface="宋体" panose="02010600030101010101" pitchFamily="2" charset="-122"/>
                          <a:cs typeface="宋体" panose="02010600030101010101" pitchFamily="2" charset="-122"/>
                        </a:rPr>
                        <a:t>）</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228600">
                <a:tc gridSpan="3">
                  <a:txBody>
                    <a:bodyPr/>
                    <a:lstStyle/>
                    <a:p>
                      <a:pPr marL="8890" algn="ctr">
                        <a:lnSpc>
                          <a:spcPts val="1400"/>
                        </a:lnSpc>
                      </a:pPr>
                      <a:r>
                        <a:rPr sz="1200" spc="-15" dirty="0">
                          <a:latin typeface="宋体" panose="02010600030101010101" pitchFamily="2" charset="-122"/>
                          <a:cs typeface="宋体" panose="02010600030101010101" pitchFamily="2" charset="-122"/>
                        </a:rPr>
                        <a:t>专项名称</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gridSpan="7">
                  <a:txBody>
                    <a:bodyPr/>
                    <a:lstStyle/>
                    <a:p>
                      <a:pPr algn="ctr">
                        <a:lnSpc>
                          <a:spcPts val="1400"/>
                        </a:lnSpc>
                      </a:pPr>
                      <a:r>
                        <a:rPr sz="1200" spc="-10" dirty="0">
                          <a:latin typeface="宋体" panose="02010600030101010101" pitchFamily="2" charset="-122"/>
                          <a:cs typeface="宋体" panose="02010600030101010101" pitchFamily="2" charset="-122"/>
                        </a:rPr>
                        <a:t>村级农民技术员补贴</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228600">
                <a:tc gridSpan="3">
                  <a:txBody>
                    <a:bodyPr/>
                    <a:lstStyle/>
                    <a:p>
                      <a:pPr marL="8890" algn="ctr">
                        <a:lnSpc>
                          <a:spcPts val="1405"/>
                        </a:lnSpc>
                      </a:pPr>
                      <a:r>
                        <a:rPr sz="1200" spc="-15" dirty="0">
                          <a:latin typeface="宋体" panose="02010600030101010101" pitchFamily="2" charset="-122"/>
                          <a:cs typeface="宋体" panose="02010600030101010101" pitchFamily="2" charset="-122"/>
                        </a:rPr>
                        <a:t>主管部门</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gridSpan="2">
                  <a:txBody>
                    <a:bodyPr/>
                    <a:lstStyle/>
                    <a:p>
                      <a:pPr marL="528320">
                        <a:lnSpc>
                          <a:spcPts val="1405"/>
                        </a:lnSpc>
                      </a:pPr>
                      <a:r>
                        <a:rPr sz="1200" spc="-5" dirty="0">
                          <a:latin typeface="宋体" panose="02010600030101010101" pitchFamily="2" charset="-122"/>
                          <a:cs typeface="宋体" panose="02010600030101010101" pitchFamily="2" charset="-122"/>
                        </a:rPr>
                        <a:t>永春县一都镇人民政府</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2">
                  <a:txBody>
                    <a:bodyPr/>
                    <a:lstStyle/>
                    <a:p>
                      <a:pPr marL="18415" algn="ctr">
                        <a:lnSpc>
                          <a:spcPts val="1405"/>
                        </a:lnSpc>
                      </a:pPr>
                      <a:r>
                        <a:rPr sz="1200" spc="-15" dirty="0">
                          <a:latin typeface="宋体" panose="02010600030101010101" pitchFamily="2" charset="-122"/>
                          <a:cs typeface="宋体" panose="02010600030101010101" pitchFamily="2" charset="-122"/>
                        </a:rPr>
                        <a:t>实施单位</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3">
                  <a:txBody>
                    <a:bodyPr/>
                    <a:lstStyle/>
                    <a:p>
                      <a:pPr marL="1176655">
                        <a:lnSpc>
                          <a:spcPts val="1405"/>
                        </a:lnSpc>
                      </a:pPr>
                      <a:r>
                        <a:rPr sz="1200" spc="-5" dirty="0">
                          <a:latin typeface="宋体" panose="02010600030101010101" pitchFamily="2" charset="-122"/>
                          <a:cs typeface="宋体" panose="02010600030101010101" pitchFamily="2" charset="-122"/>
                        </a:rPr>
                        <a:t>永春县一都镇人民政府</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r>
              <a:tr h="228600">
                <a:tc gridSpan="3">
                  <a:txBody>
                    <a:bodyPr/>
                    <a:lstStyle/>
                    <a:p>
                      <a:pPr marL="8890" algn="ctr">
                        <a:lnSpc>
                          <a:spcPts val="1405"/>
                        </a:lnSpc>
                      </a:pPr>
                      <a:r>
                        <a:rPr sz="1200" spc="-15" dirty="0">
                          <a:latin typeface="宋体" panose="02010600030101010101" pitchFamily="2" charset="-122"/>
                          <a:cs typeface="宋体" panose="02010600030101010101" pitchFamily="2" charset="-122"/>
                        </a:rPr>
                        <a:t>项目概况</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c hMerge="1">
                  <a:tcPr marL="0" marR="0" marT="0" marB="0"/>
                </a:tc>
                <a:tc hMerge="1">
                  <a:tcPr marL="0" marR="0" marT="0" marB="0"/>
                </a:tc>
                <a:tc gridSpan="7">
                  <a:txBody>
                    <a:bodyPr/>
                    <a:lstStyle/>
                    <a:p>
                      <a:pPr marL="71120">
                        <a:lnSpc>
                          <a:spcPts val="1405"/>
                        </a:lnSpc>
                      </a:pPr>
                      <a:r>
                        <a:rPr sz="1200" spc="-10" dirty="0">
                          <a:latin typeface="宋体" panose="02010600030101010101" pitchFamily="2" charset="-122"/>
                          <a:cs typeface="宋体" panose="02010600030101010101" pitchFamily="2" charset="-122"/>
                        </a:rPr>
                        <a:t>村级农民技术员补贴</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228600">
                <a:tc gridSpan="3">
                  <a:txBody>
                    <a:bodyPr/>
                    <a:lstStyle/>
                    <a:p>
                      <a:pPr marL="8890" algn="ctr">
                        <a:lnSpc>
                          <a:spcPts val="1405"/>
                        </a:lnSpc>
                      </a:pPr>
                      <a:r>
                        <a:rPr sz="1200" spc="-15" dirty="0">
                          <a:latin typeface="宋体" panose="02010600030101010101" pitchFamily="2" charset="-122"/>
                          <a:cs typeface="宋体" panose="02010600030101010101" pitchFamily="2" charset="-122"/>
                        </a:rPr>
                        <a:t>主要成效</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c hMerge="1">
                  <a:tcPr marL="0" marR="0" marT="0" marB="0"/>
                </a:tc>
                <a:tc hMerge="1">
                  <a:tcPr marL="0" marR="0" marT="0" marB="0"/>
                </a:tc>
                <a:tc gridSpan="7">
                  <a:txBody>
                    <a:bodyPr/>
                    <a:lstStyle/>
                    <a:p>
                      <a:pPr marL="71120">
                        <a:lnSpc>
                          <a:spcPts val="1405"/>
                        </a:lnSpc>
                      </a:pPr>
                      <a:r>
                        <a:rPr sz="1200" spc="-5" dirty="0">
                          <a:latin typeface="宋体" panose="02010600030101010101" pitchFamily="2" charset="-122"/>
                          <a:cs typeface="宋体" panose="02010600030101010101" pitchFamily="2" charset="-122"/>
                        </a:rPr>
                        <a:t>发放村级农民技术员补贴，支持村级工作运转，进一步提升我镇村级工作整体水平。</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228600">
                <a:tc rowSpan="5">
                  <a:txBody>
                    <a:bodyPr/>
                    <a:lstStyle/>
                    <a:p>
                      <a:pPr>
                        <a:lnSpc>
                          <a:spcPct val="100000"/>
                        </a:lnSpc>
                      </a:pPr>
                      <a:endParaRPr sz="1200">
                        <a:latin typeface="Times New Roman" panose="02020603050405020304"/>
                        <a:cs typeface="Times New Roman" panose="02020603050405020304"/>
                      </a:endParaRPr>
                    </a:p>
                    <a:p>
                      <a:pPr>
                        <a:lnSpc>
                          <a:spcPct val="100000"/>
                        </a:lnSpc>
                        <a:spcBef>
                          <a:spcPts val="730"/>
                        </a:spcBef>
                      </a:pPr>
                      <a:endParaRPr sz="1200">
                        <a:latin typeface="Times New Roman" panose="02020603050405020304"/>
                        <a:cs typeface="Times New Roman" panose="02020603050405020304"/>
                      </a:endParaRPr>
                    </a:p>
                    <a:p>
                      <a:pPr marL="109220">
                        <a:lnSpc>
                          <a:spcPct val="100000"/>
                        </a:lnSpc>
                      </a:pPr>
                      <a:r>
                        <a:rPr sz="1200" spc="-10" dirty="0">
                          <a:latin typeface="宋体" panose="02010600030101010101" pitchFamily="2" charset="-122"/>
                          <a:cs typeface="宋体" panose="02010600030101010101" pitchFamily="2" charset="-122"/>
                        </a:rPr>
                        <a:t>项目资金(万元)</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L="261620">
                        <a:lnSpc>
                          <a:spcPts val="1405"/>
                        </a:lnSpc>
                      </a:pPr>
                      <a:r>
                        <a:rPr sz="1200" spc="-10" dirty="0">
                          <a:latin typeface="宋体" panose="02010600030101010101" pitchFamily="2" charset="-122"/>
                          <a:cs typeface="宋体" panose="02010600030101010101" pitchFamily="2" charset="-122"/>
                        </a:rPr>
                        <a:t>年初预算数</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10" dirty="0">
                          <a:latin typeface="宋体" panose="02010600030101010101" pitchFamily="2" charset="-122"/>
                          <a:cs typeface="宋体" panose="02010600030101010101" pitchFamily="2" charset="-122"/>
                        </a:rPr>
                        <a:t>全年预算数</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8890" algn="ctr">
                        <a:lnSpc>
                          <a:spcPts val="1405"/>
                        </a:lnSpc>
                      </a:pPr>
                      <a:r>
                        <a:rPr sz="1200" spc="-10" dirty="0">
                          <a:latin typeface="宋体" panose="02010600030101010101" pitchFamily="2" charset="-122"/>
                          <a:cs typeface="宋体" panose="02010600030101010101" pitchFamily="2" charset="-122"/>
                        </a:rPr>
                        <a:t>全年执行数</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25" dirty="0">
                          <a:latin typeface="宋体" panose="02010600030101010101" pitchFamily="2" charset="-122"/>
                          <a:cs typeface="宋体" panose="02010600030101010101" pitchFamily="2" charset="-122"/>
                        </a:rPr>
                        <a:t>分值</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ts val="1405"/>
                        </a:lnSpc>
                      </a:pPr>
                      <a:r>
                        <a:rPr sz="1200" dirty="0">
                          <a:latin typeface="宋体" panose="02010600030101010101" pitchFamily="2" charset="-122"/>
                          <a:cs typeface="宋体" panose="02010600030101010101" pitchFamily="2" charset="-122"/>
                        </a:rPr>
                        <a:t>执行率</a:t>
                      </a:r>
                      <a:r>
                        <a:rPr sz="1200" spc="-25" dirty="0">
                          <a:latin typeface="宋体" panose="02010600030101010101" pitchFamily="2" charset="-122"/>
                          <a:cs typeface="宋体" panose="02010600030101010101" pitchFamily="2" charset="-122"/>
                        </a:rPr>
                        <a:t>（%）</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5"/>
                        </a:lnSpc>
                      </a:pPr>
                      <a:r>
                        <a:rPr sz="1200" spc="-25" dirty="0">
                          <a:latin typeface="宋体" panose="02010600030101010101" pitchFamily="2" charset="-122"/>
                          <a:cs typeface="宋体" panose="02010600030101010101" pitchFamily="2" charset="-122"/>
                        </a:rPr>
                        <a:t>得分</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19075">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71120">
                        <a:lnSpc>
                          <a:spcPts val="1405"/>
                        </a:lnSpc>
                      </a:pPr>
                      <a:r>
                        <a:rPr sz="1200" spc="-10" dirty="0">
                          <a:latin typeface="宋体" panose="02010600030101010101" pitchFamily="2" charset="-122"/>
                          <a:cs typeface="宋体" panose="02010600030101010101" pitchFamily="2" charset="-122"/>
                        </a:rPr>
                        <a:t>年度资金总额</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5"/>
                        </a:lnSpc>
                      </a:pPr>
                      <a:r>
                        <a:rPr sz="1200" spc="-20" dirty="0">
                          <a:latin typeface="宋体" panose="02010600030101010101" pitchFamily="2" charset="-122"/>
                          <a:cs typeface="宋体" panose="02010600030101010101" pitchFamily="2" charset="-122"/>
                        </a:rPr>
                        <a:t>4.68</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20" dirty="0">
                          <a:latin typeface="宋体" panose="02010600030101010101" pitchFamily="2" charset="-122"/>
                          <a:cs typeface="宋体" panose="02010600030101010101" pitchFamily="2" charset="-122"/>
                        </a:rPr>
                        <a:t>4.68</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9525" algn="ctr">
                        <a:lnSpc>
                          <a:spcPts val="1405"/>
                        </a:lnSpc>
                      </a:pPr>
                      <a:r>
                        <a:rPr sz="1200" spc="-20" dirty="0">
                          <a:latin typeface="宋体" panose="02010600030101010101" pitchFamily="2" charset="-122"/>
                          <a:cs typeface="宋体" panose="02010600030101010101" pitchFamily="2" charset="-122"/>
                        </a:rPr>
                        <a:t>4.68</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ts val="1405"/>
                        </a:lnSpc>
                      </a:pPr>
                      <a:r>
                        <a:rPr sz="1200" spc="-10" dirty="0">
                          <a:latin typeface="宋体" panose="02010600030101010101" pitchFamily="2" charset="-122"/>
                          <a:cs typeface="宋体" panose="02010600030101010101" pitchFamily="2" charset="-122"/>
                        </a:rPr>
                        <a:t>100.00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5"/>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71120">
                        <a:lnSpc>
                          <a:spcPts val="1405"/>
                        </a:lnSpc>
                      </a:pPr>
                      <a:r>
                        <a:rPr sz="1200" spc="-10" dirty="0">
                          <a:latin typeface="宋体" panose="02010600030101010101" pitchFamily="2" charset="-122"/>
                          <a:cs typeface="宋体" panose="02010600030101010101" pitchFamily="2" charset="-122"/>
                        </a:rPr>
                        <a:t>其中：当年财政拨款</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5"/>
                        </a:lnSpc>
                      </a:pPr>
                      <a:r>
                        <a:rPr sz="1200" spc="-20" dirty="0">
                          <a:latin typeface="宋体" panose="02010600030101010101" pitchFamily="2" charset="-122"/>
                          <a:cs typeface="宋体" panose="02010600030101010101" pitchFamily="2" charset="-122"/>
                        </a:rPr>
                        <a:t>4.68</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20" dirty="0">
                          <a:latin typeface="宋体" panose="02010600030101010101" pitchFamily="2" charset="-122"/>
                          <a:cs typeface="宋体" panose="02010600030101010101" pitchFamily="2" charset="-122"/>
                        </a:rPr>
                        <a:t>4.68</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9525" algn="ctr">
                        <a:lnSpc>
                          <a:spcPts val="1405"/>
                        </a:lnSpc>
                      </a:pPr>
                      <a:r>
                        <a:rPr sz="1200" spc="-20" dirty="0">
                          <a:latin typeface="宋体" panose="02010600030101010101" pitchFamily="2" charset="-122"/>
                          <a:cs typeface="宋体" panose="02010600030101010101" pitchFamily="2" charset="-122"/>
                        </a:rPr>
                        <a:t>4.68</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8890" algn="ctr">
                        <a:lnSpc>
                          <a:spcPts val="1310"/>
                        </a:lnSpc>
                      </a:pPr>
                      <a:r>
                        <a:rPr sz="1100" spc="-50" dirty="0">
                          <a:latin typeface="宋体" panose="02010600030101010101" pitchFamily="2" charset="-122"/>
                          <a:cs typeface="宋体" panose="02010600030101010101" pitchFamily="2" charset="-122"/>
                        </a:rPr>
                        <a:t>—</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ts val="1405"/>
                        </a:lnSpc>
                      </a:pPr>
                      <a:r>
                        <a:rPr sz="1200" spc="-10" dirty="0">
                          <a:latin typeface="宋体" panose="02010600030101010101" pitchFamily="2" charset="-122"/>
                          <a:cs typeface="宋体" panose="02010600030101010101" pitchFamily="2" charset="-122"/>
                        </a:rPr>
                        <a:t>100.00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71120">
                        <a:lnSpc>
                          <a:spcPts val="1400"/>
                        </a:lnSpc>
                      </a:pPr>
                      <a:r>
                        <a:rPr sz="1200" spc="-15" dirty="0">
                          <a:latin typeface="宋体" panose="02010600030101010101" pitchFamily="2" charset="-122"/>
                          <a:cs typeface="宋体" panose="02010600030101010101" pitchFamily="2" charset="-122"/>
                        </a:rPr>
                        <a:t>其他资金</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9525"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0"/>
                        </a:lnSpc>
                      </a:pPr>
                      <a:r>
                        <a:rPr sz="1200" spc="-50" dirty="0">
                          <a:latin typeface="宋体" panose="02010600030101010101" pitchFamily="2" charset="-122"/>
                          <a:cs typeface="宋体" panose="02010600030101010101" pitchFamily="2" charset="-122"/>
                        </a:rPr>
                        <a:t>—</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71120">
                        <a:lnSpc>
                          <a:spcPts val="1400"/>
                        </a:lnSpc>
                      </a:pPr>
                      <a:r>
                        <a:rPr sz="1200" spc="-10" dirty="0">
                          <a:latin typeface="宋体" panose="02010600030101010101" pitchFamily="2" charset="-122"/>
                          <a:cs typeface="宋体" panose="02010600030101010101" pitchFamily="2" charset="-122"/>
                        </a:rPr>
                        <a:t>上年结转资金</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9525"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0"/>
                        </a:lnSpc>
                      </a:pPr>
                      <a:r>
                        <a:rPr sz="1200" spc="-50" dirty="0">
                          <a:latin typeface="宋体" panose="02010600030101010101" pitchFamily="2" charset="-122"/>
                          <a:cs typeface="宋体" panose="02010600030101010101" pitchFamily="2" charset="-122"/>
                        </a:rPr>
                        <a:t>—</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rowSpan="2">
                  <a:txBody>
                    <a:bodyPr/>
                    <a:lstStyle/>
                    <a:p>
                      <a:pPr>
                        <a:lnSpc>
                          <a:spcPct val="100000"/>
                        </a:lnSpc>
                        <a:spcBef>
                          <a:spcPts val="385"/>
                        </a:spcBef>
                      </a:pPr>
                      <a:endParaRPr sz="1200">
                        <a:latin typeface="Times New Roman" panose="02020603050405020304"/>
                        <a:cs typeface="Times New Roman" panose="02020603050405020304"/>
                      </a:endParaRPr>
                    </a:p>
                    <a:p>
                      <a:pPr marL="185420">
                        <a:lnSpc>
                          <a:spcPct val="100000"/>
                        </a:lnSpc>
                      </a:pPr>
                      <a:r>
                        <a:rPr sz="1200" spc="-10" dirty="0">
                          <a:latin typeface="宋体" panose="02010600030101010101" pitchFamily="2" charset="-122"/>
                          <a:cs typeface="宋体" panose="02010600030101010101" pitchFamily="2" charset="-122"/>
                        </a:rPr>
                        <a:t>年度总体目标</a:t>
                      </a:r>
                      <a:endParaRPr sz="1200">
                        <a:latin typeface="宋体" panose="02010600030101010101" pitchFamily="2" charset="-122"/>
                        <a:cs typeface="宋体" panose="02010600030101010101" pitchFamily="2" charset="-122"/>
                      </a:endParaRPr>
                    </a:p>
                  </a:txBody>
                  <a:tcPr marL="0" marR="0" marT="4889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4">
                  <a:txBody>
                    <a:bodyPr/>
                    <a:lstStyle/>
                    <a:p>
                      <a:pPr algn="ctr">
                        <a:lnSpc>
                          <a:spcPts val="1405"/>
                        </a:lnSpc>
                      </a:pPr>
                      <a:r>
                        <a:rPr sz="1200" spc="-15" dirty="0">
                          <a:latin typeface="宋体" panose="02010600030101010101" pitchFamily="2" charset="-122"/>
                          <a:cs typeface="宋体" panose="02010600030101010101" pitchFamily="2" charset="-122"/>
                        </a:rPr>
                        <a:t>预期目标</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gridSpan="5">
                  <a:txBody>
                    <a:bodyPr/>
                    <a:lstStyle/>
                    <a:p>
                      <a:pPr marL="17780" algn="ctr">
                        <a:lnSpc>
                          <a:spcPts val="1405"/>
                        </a:lnSpc>
                      </a:pPr>
                      <a:r>
                        <a:rPr sz="1200" spc="-10" dirty="0">
                          <a:latin typeface="宋体" panose="02010600030101010101" pitchFamily="2" charset="-122"/>
                          <a:cs typeface="宋体" panose="02010600030101010101" pitchFamily="2" charset="-122"/>
                        </a:rPr>
                        <a:t>实际完成情况</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r>
              <a:tr h="457200">
                <a:tc vMerge="1">
                  <a:tcPr marL="0" marR="0" marT="4889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4">
                  <a:txBody>
                    <a:bodyPr/>
                    <a:lstStyle/>
                    <a:p>
                      <a:pPr marL="71120">
                        <a:lnSpc>
                          <a:spcPts val="1405"/>
                        </a:lnSpc>
                      </a:pPr>
                      <a:r>
                        <a:rPr sz="1200" spc="-20" dirty="0">
                          <a:latin typeface="宋体" panose="02010600030101010101" pitchFamily="2" charset="-122"/>
                          <a:cs typeface="宋体" panose="02010600030101010101" pitchFamily="2" charset="-122"/>
                        </a:rPr>
                        <a:t>发放村级农民技术员补贴，支持村级工作运转，进一步提升我镇村级工作整</a:t>
                      </a:r>
                      <a:endParaRPr sz="1200">
                        <a:latin typeface="宋体" panose="02010600030101010101" pitchFamily="2" charset="-122"/>
                        <a:cs typeface="宋体" panose="02010600030101010101" pitchFamily="2" charset="-122"/>
                      </a:endParaRPr>
                    </a:p>
                    <a:p>
                      <a:pPr marL="71120">
                        <a:lnSpc>
                          <a:spcPct val="100000"/>
                        </a:lnSpc>
                        <a:spcBef>
                          <a:spcPts val="360"/>
                        </a:spcBef>
                      </a:pPr>
                      <a:r>
                        <a:rPr sz="1200" spc="-15" dirty="0">
                          <a:latin typeface="宋体" panose="02010600030101010101" pitchFamily="2" charset="-122"/>
                          <a:cs typeface="宋体" panose="02010600030101010101" pitchFamily="2" charset="-122"/>
                        </a:rPr>
                        <a:t>体水平。</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gridSpan="5">
                  <a:txBody>
                    <a:bodyPr/>
                    <a:lstStyle/>
                    <a:p>
                      <a:pPr marL="80645">
                        <a:lnSpc>
                          <a:spcPct val="100000"/>
                        </a:lnSpc>
                        <a:spcBef>
                          <a:spcPts val="865"/>
                        </a:spcBef>
                      </a:pPr>
                      <a:r>
                        <a:rPr sz="1200" spc="-5" dirty="0">
                          <a:latin typeface="宋体" panose="02010600030101010101" pitchFamily="2" charset="-122"/>
                          <a:cs typeface="宋体" panose="02010600030101010101" pitchFamily="2" charset="-122"/>
                        </a:rPr>
                        <a:t>发放村级农民技术员补贴，支持村级工作运转，进一步提升我镇村级工作整体水平。</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r>
              <a:tr h="447675">
                <a:tc rowSpan="8">
                  <a:txBody>
                    <a:bodyPr/>
                    <a:lstStyle/>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spcBef>
                          <a:spcPts val="315"/>
                        </a:spcBef>
                      </a:pPr>
                      <a:endParaRPr sz="1200">
                        <a:latin typeface="Times New Roman" panose="02020603050405020304"/>
                        <a:cs typeface="Times New Roman" panose="02020603050405020304"/>
                      </a:endParaRPr>
                    </a:p>
                    <a:p>
                      <a:pPr marL="537845">
                        <a:lnSpc>
                          <a:spcPct val="100000"/>
                        </a:lnSpc>
                      </a:pPr>
                      <a:r>
                        <a:rPr sz="1200" spc="-10" dirty="0">
                          <a:latin typeface="宋体" panose="02010600030101010101" pitchFamily="2" charset="-122"/>
                          <a:cs typeface="宋体" panose="02010600030101010101" pitchFamily="2" charset="-122"/>
                        </a:rPr>
                        <a:t>绩效 指标</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865"/>
                        </a:spcBef>
                      </a:pPr>
                      <a:r>
                        <a:rPr sz="1200" spc="-15" dirty="0">
                          <a:latin typeface="宋体" panose="02010600030101010101" pitchFamily="2" charset="-122"/>
                          <a:cs typeface="宋体" panose="02010600030101010101" pitchFamily="2" charset="-122"/>
                        </a:rPr>
                        <a:t>一级指标</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865"/>
                        </a:spcBef>
                      </a:pPr>
                      <a:r>
                        <a:rPr sz="1200" spc="-15" dirty="0">
                          <a:latin typeface="宋体" panose="02010600030101010101" pitchFamily="2" charset="-122"/>
                          <a:cs typeface="宋体" panose="02010600030101010101" pitchFamily="2" charset="-122"/>
                        </a:rPr>
                        <a:t>二级指标</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337820">
                        <a:lnSpc>
                          <a:spcPct val="100000"/>
                        </a:lnSpc>
                        <a:spcBef>
                          <a:spcPts val="865"/>
                        </a:spcBef>
                      </a:pPr>
                      <a:r>
                        <a:rPr sz="1200" spc="-15" dirty="0">
                          <a:latin typeface="宋体" panose="02010600030101010101" pitchFamily="2" charset="-122"/>
                          <a:cs typeface="宋体" panose="02010600030101010101" pitchFamily="2" charset="-122"/>
                        </a:rPr>
                        <a:t>三级指标</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ct val="100000"/>
                        </a:lnSpc>
                        <a:spcBef>
                          <a:spcPts val="865"/>
                        </a:spcBef>
                      </a:pPr>
                      <a:r>
                        <a:rPr sz="1200" spc="-10" dirty="0">
                          <a:latin typeface="宋体" panose="02010600030101010101" pitchFamily="2" charset="-122"/>
                          <a:cs typeface="宋体" panose="02010600030101010101" pitchFamily="2" charset="-122"/>
                        </a:rPr>
                        <a:t>年度指标值</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ct val="100000"/>
                        </a:lnSpc>
                        <a:spcBef>
                          <a:spcPts val="865"/>
                        </a:spcBef>
                      </a:pPr>
                      <a:r>
                        <a:rPr sz="1200" spc="-10" dirty="0">
                          <a:latin typeface="宋体" panose="02010600030101010101" pitchFamily="2" charset="-122"/>
                          <a:cs typeface="宋体" panose="02010600030101010101" pitchFamily="2" charset="-122"/>
                        </a:rPr>
                        <a:t>实际完成值</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865"/>
                        </a:spcBef>
                      </a:pPr>
                      <a:r>
                        <a:rPr sz="1200" spc="-15" dirty="0">
                          <a:latin typeface="宋体" panose="02010600030101010101" pitchFamily="2" charset="-122"/>
                          <a:cs typeface="宋体" panose="02010600030101010101" pitchFamily="2" charset="-122"/>
                        </a:rPr>
                        <a:t>指标分值</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865"/>
                        </a:spcBef>
                      </a:pPr>
                      <a:r>
                        <a:rPr sz="1200" spc="-15" dirty="0">
                          <a:latin typeface="宋体" panose="02010600030101010101" pitchFamily="2" charset="-122"/>
                          <a:cs typeface="宋体" panose="02010600030101010101" pitchFamily="2" charset="-122"/>
                        </a:rPr>
                        <a:t>自评得分</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10" dirty="0">
                          <a:latin typeface="宋体" panose="02010600030101010101" pitchFamily="2" charset="-122"/>
                          <a:cs typeface="宋体" panose="02010600030101010101" pitchFamily="2" charset="-122"/>
                        </a:rPr>
                        <a:t>偏差原因分析及</a:t>
                      </a:r>
                      <a:endParaRPr sz="1200">
                        <a:latin typeface="宋体" panose="02010600030101010101" pitchFamily="2" charset="-122"/>
                        <a:cs typeface="宋体" panose="02010600030101010101" pitchFamily="2" charset="-122"/>
                      </a:endParaRPr>
                    </a:p>
                    <a:p>
                      <a:pPr algn="ctr">
                        <a:lnSpc>
                          <a:spcPct val="100000"/>
                        </a:lnSpc>
                        <a:spcBef>
                          <a:spcPts val="360"/>
                        </a:spcBef>
                      </a:pPr>
                      <a:r>
                        <a:rPr sz="1200" spc="-15" dirty="0">
                          <a:latin typeface="宋体" panose="02010600030101010101" pitchFamily="2" charset="-122"/>
                          <a:cs typeface="宋体" panose="02010600030101010101" pitchFamily="2" charset="-122"/>
                        </a:rPr>
                        <a:t>改进措施</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4191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rowSpan="3">
                  <a:txBody>
                    <a:bodyPr/>
                    <a:lstStyle/>
                    <a:p>
                      <a:pPr>
                        <a:lnSpc>
                          <a:spcPct val="100000"/>
                        </a:lnSpc>
                      </a:pPr>
                      <a:endParaRPr sz="1100">
                        <a:latin typeface="Times New Roman" panose="02020603050405020304"/>
                        <a:cs typeface="Times New Roman" panose="02020603050405020304"/>
                      </a:endParaRPr>
                    </a:p>
                    <a:p>
                      <a:pPr>
                        <a:lnSpc>
                          <a:spcPct val="100000"/>
                        </a:lnSpc>
                        <a:spcBef>
                          <a:spcPts val="10"/>
                        </a:spcBef>
                      </a:pPr>
                      <a:endParaRPr sz="1100">
                        <a:latin typeface="Times New Roman" panose="02020603050405020304"/>
                        <a:cs typeface="Times New Roman" panose="02020603050405020304"/>
                      </a:endParaRPr>
                    </a:p>
                    <a:p>
                      <a:pPr marL="652145">
                        <a:lnSpc>
                          <a:spcPct val="100000"/>
                        </a:lnSpc>
                      </a:pPr>
                      <a:r>
                        <a:rPr sz="1100" spc="-15" dirty="0">
                          <a:latin typeface="宋体" panose="02010600030101010101" pitchFamily="2" charset="-122"/>
                          <a:cs typeface="宋体" panose="02010600030101010101" pitchFamily="2" charset="-122"/>
                        </a:rPr>
                        <a:t>产出指标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40"/>
                        </a:spcBef>
                      </a:pPr>
                      <a:r>
                        <a:rPr sz="1100" spc="-15" dirty="0">
                          <a:latin typeface="宋体" panose="02010600030101010101" pitchFamily="2" charset="-122"/>
                          <a:cs typeface="宋体" panose="02010600030101010101" pitchFamily="2" charset="-122"/>
                        </a:rPr>
                        <a:t>数量指标</a:t>
                      </a:r>
                      <a:endParaRPr sz="1100">
                        <a:latin typeface="宋体" panose="02010600030101010101" pitchFamily="2" charset="-122"/>
                        <a:cs typeface="宋体" panose="02010600030101010101" pitchFamily="2" charset="-122"/>
                      </a:endParaRPr>
                    </a:p>
                  </a:txBody>
                  <a:tcPr marL="0" marR="0" marT="939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235"/>
                        </a:lnSpc>
                      </a:pPr>
                      <a:r>
                        <a:rPr sz="1100" spc="-10" dirty="0">
                          <a:latin typeface="宋体" panose="02010600030101010101" pitchFamily="2" charset="-122"/>
                          <a:cs typeface="宋体" panose="02010600030101010101" pitchFamily="2" charset="-122"/>
                        </a:rPr>
                        <a:t>村级农民技术员人</a:t>
                      </a:r>
                      <a:endParaRPr sz="1100">
                        <a:latin typeface="宋体" panose="02010600030101010101" pitchFamily="2" charset="-122"/>
                        <a:cs typeface="宋体" panose="02010600030101010101" pitchFamily="2" charset="-122"/>
                      </a:endParaRPr>
                    </a:p>
                    <a:p>
                      <a:pPr marR="53975" algn="r">
                        <a:lnSpc>
                          <a:spcPct val="100000"/>
                        </a:lnSpc>
                        <a:spcBef>
                          <a:spcPts val="330"/>
                        </a:spcBef>
                      </a:pPr>
                      <a:r>
                        <a:rPr sz="1100" spc="-50" dirty="0">
                          <a:latin typeface="宋体" panose="02010600030101010101" pitchFamily="2" charset="-122"/>
                          <a:cs typeface="宋体" panose="02010600030101010101" pitchFamily="2" charset="-122"/>
                        </a:rPr>
                        <a:t>数</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ct val="100000"/>
                        </a:lnSpc>
                        <a:spcBef>
                          <a:spcPts val="715"/>
                        </a:spcBef>
                      </a:pPr>
                      <a:r>
                        <a:rPr sz="1200" dirty="0">
                          <a:latin typeface="宋体" panose="02010600030101010101" pitchFamily="2" charset="-122"/>
                          <a:cs typeface="宋体" panose="02010600030101010101" pitchFamily="2" charset="-122"/>
                        </a:rPr>
                        <a:t>=18</a:t>
                      </a:r>
                      <a:r>
                        <a:rPr sz="1200" spc="-175" dirty="0">
                          <a:latin typeface="宋体" panose="02010600030101010101" pitchFamily="2" charset="-122"/>
                          <a:cs typeface="宋体" panose="02010600030101010101" pitchFamily="2" charset="-122"/>
                        </a:rPr>
                        <a:t> 人</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ct val="100000"/>
                        </a:lnSpc>
                        <a:spcBef>
                          <a:spcPts val="715"/>
                        </a:spcBef>
                      </a:pPr>
                      <a:r>
                        <a:rPr sz="1200" spc="-25" dirty="0">
                          <a:latin typeface="宋体" panose="02010600030101010101" pitchFamily="2" charset="-122"/>
                          <a:cs typeface="宋体" panose="02010600030101010101" pitchFamily="2" charset="-122"/>
                        </a:rPr>
                        <a:t>18</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715"/>
                        </a:spcBef>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15"/>
                        </a:spcBef>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05"/>
                        </a:lnSpc>
                      </a:pPr>
                      <a:r>
                        <a:rPr sz="1100" spc="-15" dirty="0">
                          <a:latin typeface="宋体" panose="02010600030101010101" pitchFamily="2" charset="-122"/>
                          <a:cs typeface="宋体" panose="02010600030101010101" pitchFamily="2" charset="-122"/>
                        </a:rPr>
                        <a:t>质量指标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05"/>
                        </a:lnSpc>
                      </a:pPr>
                      <a:r>
                        <a:rPr sz="1100" spc="-10" dirty="0">
                          <a:latin typeface="宋体" panose="02010600030101010101" pitchFamily="2" charset="-122"/>
                          <a:cs typeface="宋体" panose="02010600030101010101" pitchFamily="2" charset="-122"/>
                        </a:rPr>
                        <a:t>应发尽发率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ts val="1400"/>
                        </a:lnSpc>
                      </a:pPr>
                      <a:r>
                        <a:rPr sz="1200" spc="-10" dirty="0">
                          <a:latin typeface="宋体" panose="02010600030101010101" pitchFamily="2" charset="-122"/>
                          <a:cs typeface="宋体" panose="02010600030101010101" pitchFamily="2" charset="-122"/>
                        </a:rPr>
                        <a:t>=100%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ts val="1400"/>
                        </a:lnSpc>
                      </a:pPr>
                      <a:r>
                        <a:rPr sz="1200" spc="-25" dirty="0">
                          <a:latin typeface="宋体" panose="02010600030101010101" pitchFamily="2" charset="-122"/>
                          <a:cs typeface="宋体" panose="02010600030101010101" pitchFamily="2" charset="-122"/>
                        </a:rPr>
                        <a:t>100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ts val="1400"/>
                        </a:lnSpc>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400"/>
                        </a:lnSpc>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5" dirty="0">
                          <a:latin typeface="宋体" panose="02010600030101010101" pitchFamily="2" charset="-122"/>
                          <a:cs typeface="宋体" panose="02010600030101010101" pitchFamily="2" charset="-122"/>
                        </a:rPr>
                        <a:t>时效指标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0" dirty="0">
                          <a:latin typeface="宋体" panose="02010600030101010101" pitchFamily="2" charset="-122"/>
                          <a:cs typeface="宋体" panose="02010600030101010101" pitchFamily="2" charset="-122"/>
                        </a:rPr>
                        <a:t>资金拨付时效</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ts val="1405"/>
                        </a:lnSpc>
                      </a:pPr>
                      <a:r>
                        <a:rPr sz="1200" spc="-20" dirty="0">
                          <a:latin typeface="宋体" panose="02010600030101010101" pitchFamily="2" charset="-122"/>
                          <a:cs typeface="宋体" panose="02010600030101010101" pitchFamily="2" charset="-122"/>
                        </a:rPr>
                        <a:t>≥95%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ts val="1405"/>
                        </a:lnSpc>
                      </a:pPr>
                      <a:r>
                        <a:rPr sz="1200" spc="-25" dirty="0">
                          <a:latin typeface="宋体" panose="02010600030101010101" pitchFamily="2" charset="-122"/>
                          <a:cs typeface="宋体" panose="02010600030101010101" pitchFamily="2" charset="-122"/>
                        </a:rPr>
                        <a:t>95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ts val="1405"/>
                        </a:lnSpc>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405"/>
                        </a:lnSpc>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05"/>
                        </a:lnSpc>
                      </a:pPr>
                      <a:r>
                        <a:rPr sz="1100" spc="-15" dirty="0">
                          <a:latin typeface="宋体" panose="02010600030101010101" pitchFamily="2" charset="-122"/>
                          <a:cs typeface="宋体" panose="02010600030101010101" pitchFamily="2" charset="-122"/>
                        </a:rPr>
                        <a:t>成本指标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05"/>
                        </a:lnSpc>
                      </a:pPr>
                      <a:r>
                        <a:rPr sz="1100" spc="-10" dirty="0">
                          <a:latin typeface="宋体" panose="02010600030101010101" pitchFamily="2" charset="-122"/>
                          <a:cs typeface="宋体" panose="02010600030101010101" pitchFamily="2" charset="-122"/>
                        </a:rPr>
                        <a:t>经济成本指标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05"/>
                        </a:lnSpc>
                      </a:pPr>
                      <a:r>
                        <a:rPr sz="1100" spc="-10" dirty="0">
                          <a:latin typeface="宋体" panose="02010600030101010101" pitchFamily="2" charset="-122"/>
                          <a:cs typeface="宋体" panose="02010600030101010101" pitchFamily="2" charset="-122"/>
                        </a:rPr>
                        <a:t>成本控制率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ts val="1400"/>
                        </a:lnSpc>
                      </a:pPr>
                      <a:r>
                        <a:rPr sz="1200" spc="-10" dirty="0">
                          <a:latin typeface="宋体" panose="02010600030101010101" pitchFamily="2" charset="-122"/>
                          <a:cs typeface="宋体" panose="02010600030101010101" pitchFamily="2" charset="-122"/>
                        </a:rPr>
                        <a:t>=100%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ts val="1400"/>
                        </a:lnSpc>
                      </a:pPr>
                      <a:r>
                        <a:rPr sz="1200" spc="-25" dirty="0">
                          <a:latin typeface="宋体" panose="02010600030101010101" pitchFamily="2" charset="-122"/>
                          <a:cs typeface="宋体" panose="02010600030101010101" pitchFamily="2" charset="-122"/>
                        </a:rPr>
                        <a:t>100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ts val="1400"/>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400"/>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rowSpan="2">
                  <a:txBody>
                    <a:bodyPr/>
                    <a:lstStyle/>
                    <a:p>
                      <a:pPr marL="652145">
                        <a:lnSpc>
                          <a:spcPct val="100000"/>
                        </a:lnSpc>
                        <a:spcBef>
                          <a:spcPts val="890"/>
                        </a:spcBef>
                      </a:pPr>
                      <a:r>
                        <a:rPr sz="1100" spc="-15" dirty="0">
                          <a:latin typeface="宋体" panose="02010600030101010101" pitchFamily="2" charset="-122"/>
                          <a:cs typeface="宋体" panose="02010600030101010101" pitchFamily="2" charset="-122"/>
                        </a:rPr>
                        <a:t>效益指标</a:t>
                      </a:r>
                      <a:endParaRPr sz="1100">
                        <a:latin typeface="宋体" panose="02010600030101010101" pitchFamily="2" charset="-122"/>
                        <a:cs typeface="宋体" panose="02010600030101010101" pitchFamily="2" charset="-122"/>
                      </a:endParaRPr>
                    </a:p>
                  </a:txBody>
                  <a:tcPr marL="0" marR="0" marT="11303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0" dirty="0">
                          <a:latin typeface="宋体" panose="02010600030101010101" pitchFamily="2" charset="-122"/>
                          <a:cs typeface="宋体" panose="02010600030101010101" pitchFamily="2" charset="-122"/>
                        </a:rPr>
                        <a:t>社会效益指标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0" dirty="0">
                          <a:latin typeface="宋体" panose="02010600030101010101" pitchFamily="2" charset="-122"/>
                          <a:cs typeface="宋体" panose="02010600030101010101" pitchFamily="2" charset="-122"/>
                        </a:rPr>
                        <a:t>工作规范化</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ts val="1405"/>
                        </a:lnSpc>
                        <a:tabLst>
                          <a:tab pos="609600" algn="l"/>
                        </a:tabLst>
                      </a:pPr>
                      <a:r>
                        <a:rPr sz="1200" spc="-25" dirty="0">
                          <a:latin typeface="宋体" panose="02010600030101010101" pitchFamily="2" charset="-122"/>
                          <a:cs typeface="宋体" panose="02010600030101010101" pitchFamily="2" charset="-122"/>
                        </a:rPr>
                        <a:t>≥95</a:t>
                      </a:r>
                      <a:r>
                        <a:rPr sz="1200" dirty="0">
                          <a:latin typeface="宋体" panose="02010600030101010101" pitchFamily="2" charset="-122"/>
                          <a:cs typeface="宋体" panose="02010600030101010101" pitchFamily="2" charset="-122"/>
                        </a:rPr>
                        <a:t>	</a:t>
                      </a:r>
                      <a:r>
                        <a:rPr sz="1200" spc="-50" dirty="0">
                          <a:latin typeface="宋体" panose="02010600030101010101" pitchFamily="2" charset="-122"/>
                          <a:cs typeface="宋体" panose="02010600030101010101" pitchFamily="2" charset="-122"/>
                        </a:rPr>
                        <a:t>%</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ts val="1405"/>
                        </a:lnSpc>
                      </a:pPr>
                      <a:r>
                        <a:rPr sz="1200" spc="-25" dirty="0">
                          <a:latin typeface="宋体" panose="02010600030101010101" pitchFamily="2" charset="-122"/>
                          <a:cs typeface="宋体" panose="02010600030101010101" pitchFamily="2" charset="-122"/>
                        </a:rPr>
                        <a:t>95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ts val="1405"/>
                        </a:lnSpc>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405"/>
                        </a:lnSpc>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19075">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vMerge="1">
                  <a:tcPr marL="0" marR="0" marT="11303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05"/>
                        </a:lnSpc>
                      </a:pPr>
                      <a:r>
                        <a:rPr sz="1100" spc="-10" dirty="0">
                          <a:latin typeface="宋体" panose="02010600030101010101" pitchFamily="2" charset="-122"/>
                          <a:cs typeface="宋体" panose="02010600030101010101" pitchFamily="2" charset="-122"/>
                        </a:rPr>
                        <a:t>生态效益指标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05"/>
                        </a:lnSpc>
                      </a:pPr>
                      <a:r>
                        <a:rPr sz="1100" spc="-10" dirty="0">
                          <a:latin typeface="宋体" panose="02010600030101010101" pitchFamily="2" charset="-122"/>
                          <a:cs typeface="宋体" panose="02010600030101010101" pitchFamily="2" charset="-122"/>
                        </a:rPr>
                        <a:t>资金良性高效使用</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ts val="1400"/>
                        </a:lnSpc>
                        <a:tabLst>
                          <a:tab pos="609600" algn="l"/>
                        </a:tabLst>
                      </a:pPr>
                      <a:r>
                        <a:rPr sz="1200" spc="-25" dirty="0">
                          <a:latin typeface="宋体" panose="02010600030101010101" pitchFamily="2" charset="-122"/>
                          <a:cs typeface="宋体" panose="02010600030101010101" pitchFamily="2" charset="-122"/>
                        </a:rPr>
                        <a:t>≥95</a:t>
                      </a:r>
                      <a:r>
                        <a:rPr sz="1200" dirty="0">
                          <a:latin typeface="宋体" panose="02010600030101010101" pitchFamily="2" charset="-122"/>
                          <a:cs typeface="宋体" panose="02010600030101010101" pitchFamily="2" charset="-122"/>
                        </a:rPr>
                        <a:t>	</a:t>
                      </a:r>
                      <a:r>
                        <a:rPr sz="1200" spc="-50" dirty="0">
                          <a:latin typeface="宋体" panose="02010600030101010101" pitchFamily="2" charset="-122"/>
                          <a:cs typeface="宋体" panose="02010600030101010101" pitchFamily="2" charset="-122"/>
                        </a:rPr>
                        <a:t>%</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ts val="1400"/>
                        </a:lnSpc>
                      </a:pPr>
                      <a:r>
                        <a:rPr sz="1200" spc="-25" dirty="0">
                          <a:latin typeface="宋体" panose="02010600030101010101" pitchFamily="2" charset="-122"/>
                          <a:cs typeface="宋体" panose="02010600030101010101" pitchFamily="2" charset="-122"/>
                        </a:rPr>
                        <a:t>95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ts val="1400"/>
                        </a:lnSpc>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400"/>
                        </a:lnSpc>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4191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35"/>
                        </a:spcBef>
                      </a:pPr>
                      <a:r>
                        <a:rPr sz="1100" spc="-10" dirty="0">
                          <a:latin typeface="宋体" panose="02010600030101010101" pitchFamily="2" charset="-122"/>
                          <a:cs typeface="宋体" panose="02010600030101010101" pitchFamily="2" charset="-122"/>
                        </a:rPr>
                        <a:t>满意度指标</a:t>
                      </a:r>
                      <a:endParaRPr sz="1100">
                        <a:latin typeface="宋体" panose="02010600030101010101" pitchFamily="2" charset="-122"/>
                        <a:cs typeface="宋体" panose="02010600030101010101" pitchFamily="2" charset="-122"/>
                      </a:endParaRPr>
                    </a:p>
                  </a:txBody>
                  <a:tcPr marL="0" marR="0" marT="933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5245" algn="r">
                        <a:lnSpc>
                          <a:spcPts val="1235"/>
                        </a:lnSpc>
                      </a:pPr>
                      <a:r>
                        <a:rPr sz="1100" spc="-10" dirty="0">
                          <a:latin typeface="宋体" panose="02010600030101010101" pitchFamily="2" charset="-122"/>
                          <a:cs typeface="宋体" panose="02010600030101010101" pitchFamily="2" charset="-122"/>
                        </a:rPr>
                        <a:t>服务对象满意度指</a:t>
                      </a:r>
                      <a:endParaRPr sz="1100">
                        <a:latin typeface="宋体" panose="02010600030101010101" pitchFamily="2" charset="-122"/>
                        <a:cs typeface="宋体" panose="02010600030101010101" pitchFamily="2" charset="-122"/>
                      </a:endParaRPr>
                    </a:p>
                    <a:p>
                      <a:pPr marR="53975" algn="r">
                        <a:lnSpc>
                          <a:spcPct val="100000"/>
                        </a:lnSpc>
                        <a:spcBef>
                          <a:spcPts val="330"/>
                        </a:spcBef>
                      </a:pPr>
                      <a:r>
                        <a:rPr sz="1100" spc="-50" dirty="0">
                          <a:latin typeface="宋体" panose="02010600030101010101" pitchFamily="2" charset="-122"/>
                          <a:cs typeface="宋体" panose="02010600030101010101" pitchFamily="2" charset="-122"/>
                        </a:rPr>
                        <a:t>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35"/>
                        </a:spcBef>
                      </a:pPr>
                      <a:r>
                        <a:rPr sz="1100" spc="-10" dirty="0">
                          <a:latin typeface="宋体" panose="02010600030101010101" pitchFamily="2" charset="-122"/>
                          <a:cs typeface="宋体" panose="02010600030101010101" pitchFamily="2" charset="-122"/>
                        </a:rPr>
                        <a:t>服务群众满意度</a:t>
                      </a:r>
                      <a:endParaRPr sz="1100">
                        <a:latin typeface="宋体" panose="02010600030101010101" pitchFamily="2" charset="-122"/>
                        <a:cs typeface="宋体" panose="02010600030101010101" pitchFamily="2" charset="-122"/>
                      </a:endParaRPr>
                    </a:p>
                  </a:txBody>
                  <a:tcPr marL="0" marR="0" marT="933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ct val="100000"/>
                        </a:lnSpc>
                        <a:spcBef>
                          <a:spcPts val="710"/>
                        </a:spcBef>
                        <a:tabLst>
                          <a:tab pos="609600" algn="l"/>
                        </a:tabLst>
                      </a:pPr>
                      <a:r>
                        <a:rPr sz="1200" spc="-25" dirty="0">
                          <a:latin typeface="宋体" panose="02010600030101010101" pitchFamily="2" charset="-122"/>
                          <a:cs typeface="宋体" panose="02010600030101010101" pitchFamily="2" charset="-122"/>
                        </a:rPr>
                        <a:t>≥95</a:t>
                      </a:r>
                      <a:r>
                        <a:rPr sz="1200" dirty="0">
                          <a:latin typeface="宋体" panose="02010600030101010101" pitchFamily="2" charset="-122"/>
                          <a:cs typeface="宋体" panose="02010600030101010101" pitchFamily="2" charset="-122"/>
                        </a:rPr>
                        <a:t>	</a:t>
                      </a:r>
                      <a:r>
                        <a:rPr sz="1200" spc="-50" dirty="0">
                          <a:latin typeface="宋体" panose="02010600030101010101" pitchFamily="2" charset="-122"/>
                          <a:cs typeface="宋体" panose="02010600030101010101" pitchFamily="2" charset="-122"/>
                        </a:rPr>
                        <a:t>%</a:t>
                      </a:r>
                      <a:endParaRPr sz="1200">
                        <a:latin typeface="宋体" panose="02010600030101010101" pitchFamily="2" charset="-122"/>
                        <a:cs typeface="宋体" panose="02010600030101010101" pitchFamily="2" charset="-122"/>
                      </a:endParaRPr>
                    </a:p>
                  </a:txBody>
                  <a:tcPr marL="0" marR="0" marT="901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ct val="100000"/>
                        </a:lnSpc>
                        <a:spcBef>
                          <a:spcPts val="710"/>
                        </a:spcBef>
                      </a:pPr>
                      <a:r>
                        <a:rPr sz="1200" spc="-25" dirty="0">
                          <a:latin typeface="宋体" panose="02010600030101010101" pitchFamily="2" charset="-122"/>
                          <a:cs typeface="宋体" panose="02010600030101010101" pitchFamily="2" charset="-122"/>
                        </a:rPr>
                        <a:t>95</a:t>
                      </a:r>
                      <a:endParaRPr sz="1200">
                        <a:latin typeface="宋体" panose="02010600030101010101" pitchFamily="2" charset="-122"/>
                        <a:cs typeface="宋体" panose="02010600030101010101" pitchFamily="2" charset="-122"/>
                      </a:endParaRPr>
                    </a:p>
                  </a:txBody>
                  <a:tcPr marL="0" marR="0" marT="901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710"/>
                        </a:spcBef>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901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10"/>
                        </a:spcBef>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901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gridSpan="7">
                  <a:txBody>
                    <a:bodyPr/>
                    <a:lstStyle/>
                    <a:p>
                      <a:pPr algn="ctr">
                        <a:lnSpc>
                          <a:spcPts val="1400"/>
                        </a:lnSpc>
                      </a:pPr>
                      <a:r>
                        <a:rPr sz="1200" dirty="0">
                          <a:latin typeface="宋体" panose="02010600030101010101" pitchFamily="2" charset="-122"/>
                          <a:cs typeface="宋体" panose="02010600030101010101" pitchFamily="2" charset="-122"/>
                        </a:rPr>
                        <a:t>总分值、评价总分 </a:t>
                      </a:r>
                      <a:r>
                        <a:rPr sz="1200" spc="-25" dirty="0">
                          <a:latin typeface="宋体" panose="02010600030101010101" pitchFamily="2" charset="-122"/>
                          <a:cs typeface="宋体" panose="02010600030101010101" pitchFamily="2" charset="-122"/>
                        </a:rPr>
                        <a:t>(S)</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gridSpan="3">
                  <a:txBody>
                    <a:bodyPr/>
                    <a:lstStyle/>
                    <a:p>
                      <a:pPr marL="8890" algn="ctr">
                        <a:lnSpc>
                          <a:spcPts val="1400"/>
                        </a:lnSpc>
                      </a:pPr>
                      <a:r>
                        <a:rPr sz="1200" spc="-25" dirty="0">
                          <a:latin typeface="宋体" panose="02010600030101010101" pitchFamily="2" charset="-122"/>
                          <a:cs typeface="宋体" panose="02010600030101010101" pitchFamily="2" charset="-122"/>
                        </a:rPr>
                        <a:t>100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r>
              <a:tr h="228600">
                <a:tc gridSpan="2">
                  <a:txBody>
                    <a:bodyPr/>
                    <a:lstStyle/>
                    <a:p>
                      <a:pPr marL="8890" algn="ctr">
                        <a:lnSpc>
                          <a:spcPts val="1405"/>
                        </a:lnSpc>
                      </a:pPr>
                      <a:r>
                        <a:rPr sz="1200" spc="-15" dirty="0">
                          <a:latin typeface="宋体" panose="02010600030101010101" pitchFamily="2" charset="-122"/>
                          <a:cs typeface="宋体" panose="02010600030101010101" pitchFamily="2" charset="-122"/>
                        </a:rPr>
                        <a:t>评价等级</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8">
                  <a:txBody>
                    <a:bodyPr/>
                    <a:lstStyle/>
                    <a:p>
                      <a:pPr marL="18415" algn="ctr">
                        <a:lnSpc>
                          <a:spcPts val="1405"/>
                        </a:lnSpc>
                      </a:pPr>
                      <a:r>
                        <a:rPr sz="1200" dirty="0">
                          <a:latin typeface="宋体" panose="02010600030101010101" pitchFamily="2" charset="-122"/>
                          <a:cs typeface="宋体" panose="02010600030101010101" pitchFamily="2" charset="-122"/>
                        </a:rPr>
                        <a:t>优</a:t>
                      </a:r>
                      <a:r>
                        <a:rPr sz="1200" spc="-10" dirty="0">
                          <a:latin typeface="宋体" panose="02010600030101010101" pitchFamily="2" charset="-122"/>
                          <a:cs typeface="宋体" panose="02010600030101010101" pitchFamily="2" charset="-122"/>
                        </a:rPr>
                        <a:t>（S≧90）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409575">
                <a:tc gridSpan="2">
                  <a:txBody>
                    <a:bodyPr/>
                    <a:lstStyle/>
                    <a:p>
                      <a:pPr marR="44450" algn="r">
                        <a:lnSpc>
                          <a:spcPts val="1230"/>
                        </a:lnSpc>
                      </a:pPr>
                      <a:r>
                        <a:rPr sz="1100" dirty="0">
                          <a:latin typeface="宋体" panose="02010600030101010101" pitchFamily="2" charset="-122"/>
                          <a:cs typeface="宋体" panose="02010600030101010101" pitchFamily="2" charset="-122"/>
                        </a:rPr>
                        <a:t>问题与建议（</a:t>
                      </a:r>
                      <a:r>
                        <a:rPr sz="1100" spc="-25" dirty="0">
                          <a:latin typeface="宋体" panose="02010600030101010101" pitchFamily="2" charset="-122"/>
                          <a:cs typeface="宋体" panose="02010600030101010101" pitchFamily="2" charset="-122"/>
                        </a:rPr>
                        <a:t>每条问题和建议不少于 30</a:t>
                      </a:r>
                      <a:endParaRPr sz="1100">
                        <a:latin typeface="宋体" panose="02010600030101010101" pitchFamily="2" charset="-122"/>
                        <a:cs typeface="宋体" panose="02010600030101010101" pitchFamily="2" charset="-122"/>
                      </a:endParaRPr>
                    </a:p>
                    <a:p>
                      <a:pPr marR="54610" algn="r">
                        <a:lnSpc>
                          <a:spcPct val="100000"/>
                        </a:lnSpc>
                        <a:spcBef>
                          <a:spcPts val="330"/>
                        </a:spcBef>
                      </a:pPr>
                      <a:r>
                        <a:rPr sz="1100" dirty="0">
                          <a:latin typeface="宋体" panose="02010600030101010101" pitchFamily="2" charset="-122"/>
                          <a:cs typeface="宋体" panose="02010600030101010101" pitchFamily="2" charset="-122"/>
                        </a:rPr>
                        <a:t>个字</a:t>
                      </a:r>
                      <a:r>
                        <a:rPr sz="1100" spc="-50" dirty="0">
                          <a:latin typeface="宋体" panose="02010600030101010101" pitchFamily="2" charset="-122"/>
                          <a:cs typeface="宋体" panose="02010600030101010101" pitchFamily="2" charset="-122"/>
                        </a:rPr>
                        <a:t>）</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2">
                  <a:txBody>
                    <a:bodyPr/>
                    <a:lstStyle/>
                    <a:p>
                      <a:pPr marL="18415" algn="ctr">
                        <a:lnSpc>
                          <a:spcPct val="100000"/>
                        </a:lnSpc>
                        <a:spcBef>
                          <a:spcPts val="740"/>
                        </a:spcBef>
                      </a:pPr>
                      <a:r>
                        <a:rPr sz="1100" spc="-15" dirty="0">
                          <a:latin typeface="宋体" panose="02010600030101010101" pitchFamily="2" charset="-122"/>
                          <a:cs typeface="宋体" panose="02010600030101010101" pitchFamily="2" charset="-122"/>
                        </a:rPr>
                        <a:t>问题类型</a:t>
                      </a:r>
                      <a:endParaRPr sz="1100">
                        <a:latin typeface="宋体" panose="02010600030101010101" pitchFamily="2" charset="-122"/>
                        <a:cs typeface="宋体" panose="02010600030101010101" pitchFamily="2" charset="-122"/>
                      </a:endParaRPr>
                    </a:p>
                  </a:txBody>
                  <a:tcPr marL="0" marR="0" marT="939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3">
                  <a:txBody>
                    <a:bodyPr/>
                    <a:lstStyle/>
                    <a:p>
                      <a:pPr marL="8890" algn="ctr">
                        <a:lnSpc>
                          <a:spcPct val="100000"/>
                        </a:lnSpc>
                        <a:spcBef>
                          <a:spcPts val="740"/>
                        </a:spcBef>
                      </a:pPr>
                      <a:r>
                        <a:rPr sz="1100" spc="-15" dirty="0">
                          <a:latin typeface="宋体" panose="02010600030101010101" pitchFamily="2" charset="-122"/>
                          <a:cs typeface="宋体" panose="02010600030101010101" pitchFamily="2" charset="-122"/>
                        </a:rPr>
                        <a:t>存在问题</a:t>
                      </a:r>
                      <a:endParaRPr sz="1100">
                        <a:latin typeface="宋体" panose="02010600030101010101" pitchFamily="2" charset="-122"/>
                        <a:cs typeface="宋体" panose="02010600030101010101" pitchFamily="2" charset="-122"/>
                      </a:endParaRPr>
                    </a:p>
                  </a:txBody>
                  <a:tcPr marL="0" marR="0" marT="939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gridSpan="3">
                  <a:txBody>
                    <a:bodyPr/>
                    <a:lstStyle/>
                    <a:p>
                      <a:pPr marL="8890" algn="ctr">
                        <a:lnSpc>
                          <a:spcPct val="100000"/>
                        </a:lnSpc>
                        <a:spcBef>
                          <a:spcPts val="740"/>
                        </a:spcBef>
                      </a:pPr>
                      <a:r>
                        <a:rPr sz="1100" spc="-15" dirty="0">
                          <a:latin typeface="宋体" panose="02010600030101010101" pitchFamily="2" charset="-122"/>
                          <a:cs typeface="宋体" panose="02010600030101010101" pitchFamily="2" charset="-122"/>
                        </a:rPr>
                        <a:t>改进建议</a:t>
                      </a:r>
                      <a:endParaRPr sz="1100">
                        <a:latin typeface="宋体" panose="02010600030101010101" pitchFamily="2" charset="-122"/>
                        <a:cs typeface="宋体" panose="02010600030101010101" pitchFamily="2" charset="-122"/>
                      </a:endParaRPr>
                    </a:p>
                  </a:txBody>
                  <a:tcPr marL="0" marR="0" marT="939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r>
            </a:tbl>
          </a:graphicData>
        </a:graphic>
      </p:graphicFrame>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a:spLocks noGrp="1"/>
          </p:cNvSpPr>
          <p:nvPr>
            <p:ph type="sldNum" sz="quarter" idx="7"/>
          </p:nvPr>
        </p:nvSpPr>
        <p:spPr>
          <a:prstGeom prst="rect">
            <a:avLst/>
          </a:prstGeom>
        </p:spPr>
        <p:txBody>
          <a:bodyPr vert="horz" wrap="square" lIns="0" tIns="0" rIns="0" bIns="0" rtlCol="0">
            <a:spAutoFit/>
          </a:bodyPr>
          <a:lstStyle/>
          <a:p>
            <a:pPr marL="38100">
              <a:lnSpc>
                <a:spcPts val="955"/>
              </a:lnSpc>
            </a:pPr>
            <a:r>
              <a:rPr spc="-25" dirty="0"/>
              <a:t>52</a:t>
            </a:r>
            <a:endParaRPr spc="-25" dirty="0"/>
          </a:p>
        </p:txBody>
      </p:sp>
      <p:graphicFrame>
        <p:nvGraphicFramePr>
          <p:cNvPr id="2" name="object 2"/>
          <p:cNvGraphicFramePr>
            <a:graphicFrameLocks noGrp="1"/>
          </p:cNvGraphicFramePr>
          <p:nvPr/>
        </p:nvGraphicFramePr>
        <p:xfrm>
          <a:off x="1067435" y="1105916"/>
          <a:ext cx="12981305" cy="6391275"/>
        </p:xfrm>
        <a:graphic>
          <a:graphicData uri="http://schemas.openxmlformats.org/drawingml/2006/table">
            <a:tbl>
              <a:tblPr firstRow="1" bandRow="1">
                <a:tableStyleId>{2D5ABB26-0587-4C30-8999-92F81FD0307C}</a:tableStyleId>
              </a:tblPr>
              <a:tblGrid>
                <a:gridCol w="1287145"/>
                <a:gridCol w="1286509"/>
                <a:gridCol w="1296035"/>
                <a:gridCol w="1286510"/>
                <a:gridCol w="1287145"/>
                <a:gridCol w="1296034"/>
                <a:gridCol w="1287145"/>
                <a:gridCol w="1286509"/>
                <a:gridCol w="1296670"/>
                <a:gridCol w="1286509"/>
              </a:tblGrid>
              <a:tr h="333375">
                <a:tc gridSpan="10">
                  <a:txBody>
                    <a:bodyPr/>
                    <a:lstStyle/>
                    <a:p>
                      <a:pPr marL="8255" algn="ctr">
                        <a:lnSpc>
                          <a:spcPts val="2050"/>
                        </a:lnSpc>
                      </a:pPr>
                      <a:r>
                        <a:rPr sz="1800" b="1" spc="60" dirty="0">
                          <a:latin typeface="Microsoft JhengHei" panose="020B0604030504040204" charset="-120"/>
                          <a:cs typeface="Microsoft JhengHei" panose="020B0604030504040204" charset="-120"/>
                        </a:rPr>
                        <a:t>专项资金绩效自评表</a:t>
                      </a:r>
                      <a:endParaRPr sz="1800">
                        <a:latin typeface="Microsoft JhengHei" panose="020B0604030504040204" charset="-120"/>
                        <a:cs typeface="Microsoft JhengHei" panose="020B0604030504040204" charset="-120"/>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228600">
                <a:tc gridSpan="10">
                  <a:txBody>
                    <a:bodyPr/>
                    <a:lstStyle/>
                    <a:p>
                      <a:pPr algn="ctr">
                        <a:lnSpc>
                          <a:spcPts val="1400"/>
                        </a:lnSpc>
                      </a:pPr>
                      <a:r>
                        <a:rPr sz="1200" dirty="0">
                          <a:latin typeface="宋体" panose="02010600030101010101" pitchFamily="2" charset="-122"/>
                          <a:cs typeface="宋体" panose="02010600030101010101" pitchFamily="2" charset="-122"/>
                        </a:rPr>
                        <a:t>（2024</a:t>
                      </a:r>
                      <a:r>
                        <a:rPr sz="1200" spc="-100" dirty="0">
                          <a:latin typeface="宋体" panose="02010600030101010101" pitchFamily="2" charset="-122"/>
                          <a:cs typeface="宋体" panose="02010600030101010101" pitchFamily="2" charset="-122"/>
                        </a:rPr>
                        <a:t> 年度</a:t>
                      </a:r>
                      <a:r>
                        <a:rPr sz="1200" spc="-50" dirty="0">
                          <a:latin typeface="宋体" panose="02010600030101010101" pitchFamily="2" charset="-122"/>
                          <a:cs typeface="宋体" panose="02010600030101010101" pitchFamily="2" charset="-122"/>
                        </a:rPr>
                        <a:t>）</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228600">
                <a:tc gridSpan="3">
                  <a:txBody>
                    <a:bodyPr/>
                    <a:lstStyle/>
                    <a:p>
                      <a:pPr marL="8890" algn="ctr">
                        <a:lnSpc>
                          <a:spcPts val="1400"/>
                        </a:lnSpc>
                      </a:pPr>
                      <a:r>
                        <a:rPr sz="1200" spc="-15" dirty="0">
                          <a:latin typeface="宋体" panose="02010600030101010101" pitchFamily="2" charset="-122"/>
                          <a:cs typeface="宋体" panose="02010600030101010101" pitchFamily="2" charset="-122"/>
                        </a:rPr>
                        <a:t>专项名称</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gridSpan="7">
                  <a:txBody>
                    <a:bodyPr/>
                    <a:lstStyle/>
                    <a:p>
                      <a:pPr algn="ctr">
                        <a:lnSpc>
                          <a:spcPts val="1400"/>
                        </a:lnSpc>
                      </a:pPr>
                      <a:r>
                        <a:rPr sz="1200" spc="-10" dirty="0">
                          <a:latin typeface="宋体" panose="02010600030101010101" pitchFamily="2" charset="-122"/>
                          <a:cs typeface="宋体" panose="02010600030101010101" pitchFamily="2" charset="-122"/>
                        </a:rPr>
                        <a:t>在职村干部补贴</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228600">
                <a:tc gridSpan="3">
                  <a:txBody>
                    <a:bodyPr/>
                    <a:lstStyle/>
                    <a:p>
                      <a:pPr marL="8890" algn="ctr">
                        <a:lnSpc>
                          <a:spcPts val="1405"/>
                        </a:lnSpc>
                      </a:pPr>
                      <a:r>
                        <a:rPr sz="1200" spc="-15" dirty="0">
                          <a:latin typeface="宋体" panose="02010600030101010101" pitchFamily="2" charset="-122"/>
                          <a:cs typeface="宋体" panose="02010600030101010101" pitchFamily="2" charset="-122"/>
                        </a:rPr>
                        <a:t>主管部门</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gridSpan="2">
                  <a:txBody>
                    <a:bodyPr/>
                    <a:lstStyle/>
                    <a:p>
                      <a:pPr marL="528320">
                        <a:lnSpc>
                          <a:spcPts val="1405"/>
                        </a:lnSpc>
                      </a:pPr>
                      <a:r>
                        <a:rPr sz="1200" spc="-5" dirty="0">
                          <a:latin typeface="宋体" panose="02010600030101010101" pitchFamily="2" charset="-122"/>
                          <a:cs typeface="宋体" panose="02010600030101010101" pitchFamily="2" charset="-122"/>
                        </a:rPr>
                        <a:t>永春县一都镇人民政府</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2">
                  <a:txBody>
                    <a:bodyPr/>
                    <a:lstStyle/>
                    <a:p>
                      <a:pPr marL="18415" algn="ctr">
                        <a:lnSpc>
                          <a:spcPts val="1405"/>
                        </a:lnSpc>
                      </a:pPr>
                      <a:r>
                        <a:rPr sz="1200" spc="-15" dirty="0">
                          <a:latin typeface="宋体" panose="02010600030101010101" pitchFamily="2" charset="-122"/>
                          <a:cs typeface="宋体" panose="02010600030101010101" pitchFamily="2" charset="-122"/>
                        </a:rPr>
                        <a:t>实施单位</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3">
                  <a:txBody>
                    <a:bodyPr/>
                    <a:lstStyle/>
                    <a:p>
                      <a:pPr marL="1176655">
                        <a:lnSpc>
                          <a:spcPts val="1405"/>
                        </a:lnSpc>
                      </a:pPr>
                      <a:r>
                        <a:rPr sz="1200" spc="-5" dirty="0">
                          <a:latin typeface="宋体" panose="02010600030101010101" pitchFamily="2" charset="-122"/>
                          <a:cs typeface="宋体" panose="02010600030101010101" pitchFamily="2" charset="-122"/>
                        </a:rPr>
                        <a:t>永春县一都镇人民政府</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r>
              <a:tr h="228600">
                <a:tc gridSpan="3">
                  <a:txBody>
                    <a:bodyPr/>
                    <a:lstStyle/>
                    <a:p>
                      <a:pPr marL="8890" algn="ctr">
                        <a:lnSpc>
                          <a:spcPts val="1405"/>
                        </a:lnSpc>
                      </a:pPr>
                      <a:r>
                        <a:rPr sz="1200" spc="-15" dirty="0">
                          <a:latin typeface="宋体" panose="02010600030101010101" pitchFamily="2" charset="-122"/>
                          <a:cs typeface="宋体" panose="02010600030101010101" pitchFamily="2" charset="-122"/>
                        </a:rPr>
                        <a:t>项目概况</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c hMerge="1">
                  <a:tcPr marL="0" marR="0" marT="0" marB="0"/>
                </a:tc>
                <a:tc hMerge="1">
                  <a:tcPr marL="0" marR="0" marT="0" marB="0"/>
                </a:tc>
                <a:tc gridSpan="7">
                  <a:txBody>
                    <a:bodyPr/>
                    <a:lstStyle/>
                    <a:p>
                      <a:pPr marL="71120">
                        <a:lnSpc>
                          <a:spcPts val="1405"/>
                        </a:lnSpc>
                      </a:pPr>
                      <a:r>
                        <a:rPr sz="1200" spc="-5" dirty="0">
                          <a:latin typeface="宋体" panose="02010600030101010101" pitchFamily="2" charset="-122"/>
                          <a:cs typeface="宋体" panose="02010600030101010101" pitchFamily="2" charset="-122"/>
                        </a:rPr>
                        <a:t>发放在职村干部补贴，支持村级工作运转，进一步提升我镇村级工作整体水平。</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228600">
                <a:tc gridSpan="3">
                  <a:txBody>
                    <a:bodyPr/>
                    <a:lstStyle/>
                    <a:p>
                      <a:pPr marL="8890" algn="ctr">
                        <a:lnSpc>
                          <a:spcPts val="1405"/>
                        </a:lnSpc>
                      </a:pPr>
                      <a:r>
                        <a:rPr sz="1200" spc="-15" dirty="0">
                          <a:latin typeface="宋体" panose="02010600030101010101" pitchFamily="2" charset="-122"/>
                          <a:cs typeface="宋体" panose="02010600030101010101" pitchFamily="2" charset="-122"/>
                        </a:rPr>
                        <a:t>主要成效</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c hMerge="1">
                  <a:tcPr marL="0" marR="0" marT="0" marB="0"/>
                </a:tc>
                <a:tc hMerge="1">
                  <a:tcPr marL="0" marR="0" marT="0" marB="0"/>
                </a:tc>
                <a:tc gridSpan="7">
                  <a:txBody>
                    <a:bodyPr/>
                    <a:lstStyle/>
                    <a:p>
                      <a:pPr marL="71120">
                        <a:lnSpc>
                          <a:spcPts val="1405"/>
                        </a:lnSpc>
                      </a:pPr>
                      <a:r>
                        <a:rPr sz="1200" spc="-5" dirty="0">
                          <a:latin typeface="宋体" panose="02010600030101010101" pitchFamily="2" charset="-122"/>
                          <a:cs typeface="宋体" panose="02010600030101010101" pitchFamily="2" charset="-122"/>
                        </a:rPr>
                        <a:t>发放在职村干部补贴，支持村级工作运转，进一步提升我镇村级工作整体水平。</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228600">
                <a:tc rowSpan="5">
                  <a:txBody>
                    <a:bodyPr/>
                    <a:lstStyle/>
                    <a:p>
                      <a:pPr>
                        <a:lnSpc>
                          <a:spcPct val="100000"/>
                        </a:lnSpc>
                      </a:pPr>
                      <a:endParaRPr sz="1200">
                        <a:latin typeface="Times New Roman" panose="02020603050405020304"/>
                        <a:cs typeface="Times New Roman" panose="02020603050405020304"/>
                      </a:endParaRPr>
                    </a:p>
                    <a:p>
                      <a:pPr>
                        <a:lnSpc>
                          <a:spcPct val="100000"/>
                        </a:lnSpc>
                        <a:spcBef>
                          <a:spcPts val="730"/>
                        </a:spcBef>
                      </a:pPr>
                      <a:endParaRPr sz="1200">
                        <a:latin typeface="Times New Roman" panose="02020603050405020304"/>
                        <a:cs typeface="Times New Roman" panose="02020603050405020304"/>
                      </a:endParaRPr>
                    </a:p>
                    <a:p>
                      <a:pPr marL="109220">
                        <a:lnSpc>
                          <a:spcPct val="100000"/>
                        </a:lnSpc>
                      </a:pPr>
                      <a:r>
                        <a:rPr sz="1200" spc="-10" dirty="0">
                          <a:latin typeface="宋体" panose="02010600030101010101" pitchFamily="2" charset="-122"/>
                          <a:cs typeface="宋体" panose="02010600030101010101" pitchFamily="2" charset="-122"/>
                        </a:rPr>
                        <a:t>项目资金(万元)</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L="261620">
                        <a:lnSpc>
                          <a:spcPts val="1405"/>
                        </a:lnSpc>
                      </a:pPr>
                      <a:r>
                        <a:rPr sz="1200" spc="-10" dirty="0">
                          <a:latin typeface="宋体" panose="02010600030101010101" pitchFamily="2" charset="-122"/>
                          <a:cs typeface="宋体" panose="02010600030101010101" pitchFamily="2" charset="-122"/>
                        </a:rPr>
                        <a:t>年初预算数</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10" dirty="0">
                          <a:latin typeface="宋体" panose="02010600030101010101" pitchFamily="2" charset="-122"/>
                          <a:cs typeface="宋体" panose="02010600030101010101" pitchFamily="2" charset="-122"/>
                        </a:rPr>
                        <a:t>全年预算数</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8890" algn="ctr">
                        <a:lnSpc>
                          <a:spcPts val="1405"/>
                        </a:lnSpc>
                      </a:pPr>
                      <a:r>
                        <a:rPr sz="1200" spc="-10" dirty="0">
                          <a:latin typeface="宋体" panose="02010600030101010101" pitchFamily="2" charset="-122"/>
                          <a:cs typeface="宋体" panose="02010600030101010101" pitchFamily="2" charset="-122"/>
                        </a:rPr>
                        <a:t>全年执行数</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25" dirty="0">
                          <a:latin typeface="宋体" panose="02010600030101010101" pitchFamily="2" charset="-122"/>
                          <a:cs typeface="宋体" panose="02010600030101010101" pitchFamily="2" charset="-122"/>
                        </a:rPr>
                        <a:t>分值</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ts val="1405"/>
                        </a:lnSpc>
                      </a:pPr>
                      <a:r>
                        <a:rPr sz="1200" dirty="0">
                          <a:latin typeface="宋体" panose="02010600030101010101" pitchFamily="2" charset="-122"/>
                          <a:cs typeface="宋体" panose="02010600030101010101" pitchFamily="2" charset="-122"/>
                        </a:rPr>
                        <a:t>执行率</a:t>
                      </a:r>
                      <a:r>
                        <a:rPr sz="1200" spc="-25" dirty="0">
                          <a:latin typeface="宋体" panose="02010600030101010101" pitchFamily="2" charset="-122"/>
                          <a:cs typeface="宋体" panose="02010600030101010101" pitchFamily="2" charset="-122"/>
                        </a:rPr>
                        <a:t>（%）</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5"/>
                        </a:lnSpc>
                      </a:pPr>
                      <a:r>
                        <a:rPr sz="1200" spc="-25" dirty="0">
                          <a:latin typeface="宋体" panose="02010600030101010101" pitchFamily="2" charset="-122"/>
                          <a:cs typeface="宋体" panose="02010600030101010101" pitchFamily="2" charset="-122"/>
                        </a:rPr>
                        <a:t>得分</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19075">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71120">
                        <a:lnSpc>
                          <a:spcPts val="1405"/>
                        </a:lnSpc>
                      </a:pPr>
                      <a:r>
                        <a:rPr sz="1200" spc="-10" dirty="0">
                          <a:latin typeface="宋体" panose="02010600030101010101" pitchFamily="2" charset="-122"/>
                          <a:cs typeface="宋体" panose="02010600030101010101" pitchFamily="2" charset="-122"/>
                        </a:rPr>
                        <a:t>年度资金总额</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5"/>
                        </a:lnSpc>
                      </a:pPr>
                      <a:r>
                        <a:rPr sz="1200" spc="-10" dirty="0">
                          <a:latin typeface="宋体" panose="02010600030101010101" pitchFamily="2" charset="-122"/>
                          <a:cs typeface="宋体" panose="02010600030101010101" pitchFamily="2" charset="-122"/>
                        </a:rPr>
                        <a:t>87.96</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10" dirty="0">
                          <a:latin typeface="宋体" panose="02010600030101010101" pitchFamily="2" charset="-122"/>
                          <a:cs typeface="宋体" panose="02010600030101010101" pitchFamily="2" charset="-122"/>
                        </a:rPr>
                        <a:t>87.96</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9525" algn="ctr">
                        <a:lnSpc>
                          <a:spcPts val="1405"/>
                        </a:lnSpc>
                      </a:pPr>
                      <a:r>
                        <a:rPr sz="1200" spc="-10" dirty="0">
                          <a:latin typeface="宋体" panose="02010600030101010101" pitchFamily="2" charset="-122"/>
                          <a:cs typeface="宋体" panose="02010600030101010101" pitchFamily="2" charset="-122"/>
                        </a:rPr>
                        <a:t>87.96</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ts val="1405"/>
                        </a:lnSpc>
                      </a:pPr>
                      <a:r>
                        <a:rPr sz="1200" spc="-10" dirty="0">
                          <a:latin typeface="宋体" panose="02010600030101010101" pitchFamily="2" charset="-122"/>
                          <a:cs typeface="宋体" panose="02010600030101010101" pitchFamily="2" charset="-122"/>
                        </a:rPr>
                        <a:t>100.00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5"/>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71120">
                        <a:lnSpc>
                          <a:spcPts val="1405"/>
                        </a:lnSpc>
                      </a:pPr>
                      <a:r>
                        <a:rPr sz="1200" spc="-10" dirty="0">
                          <a:latin typeface="宋体" panose="02010600030101010101" pitchFamily="2" charset="-122"/>
                          <a:cs typeface="宋体" panose="02010600030101010101" pitchFamily="2" charset="-122"/>
                        </a:rPr>
                        <a:t>其中：当年财政拨款</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5"/>
                        </a:lnSpc>
                      </a:pPr>
                      <a:r>
                        <a:rPr sz="1200" spc="-10" dirty="0">
                          <a:latin typeface="宋体" panose="02010600030101010101" pitchFamily="2" charset="-122"/>
                          <a:cs typeface="宋体" panose="02010600030101010101" pitchFamily="2" charset="-122"/>
                        </a:rPr>
                        <a:t>87.96</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10" dirty="0">
                          <a:latin typeface="宋体" panose="02010600030101010101" pitchFamily="2" charset="-122"/>
                          <a:cs typeface="宋体" panose="02010600030101010101" pitchFamily="2" charset="-122"/>
                        </a:rPr>
                        <a:t>87.96</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9525" algn="ctr">
                        <a:lnSpc>
                          <a:spcPts val="1405"/>
                        </a:lnSpc>
                      </a:pPr>
                      <a:r>
                        <a:rPr sz="1200" spc="-10" dirty="0">
                          <a:latin typeface="宋体" panose="02010600030101010101" pitchFamily="2" charset="-122"/>
                          <a:cs typeface="宋体" panose="02010600030101010101" pitchFamily="2" charset="-122"/>
                        </a:rPr>
                        <a:t>87.96</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8890" algn="ctr">
                        <a:lnSpc>
                          <a:spcPts val="1310"/>
                        </a:lnSpc>
                      </a:pPr>
                      <a:r>
                        <a:rPr sz="1100" spc="-50" dirty="0">
                          <a:latin typeface="宋体" panose="02010600030101010101" pitchFamily="2" charset="-122"/>
                          <a:cs typeface="宋体" panose="02010600030101010101" pitchFamily="2" charset="-122"/>
                        </a:rPr>
                        <a:t>—</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ts val="1405"/>
                        </a:lnSpc>
                      </a:pPr>
                      <a:r>
                        <a:rPr sz="1200" spc="-10" dirty="0">
                          <a:latin typeface="宋体" panose="02010600030101010101" pitchFamily="2" charset="-122"/>
                          <a:cs typeface="宋体" panose="02010600030101010101" pitchFamily="2" charset="-122"/>
                        </a:rPr>
                        <a:t>100.00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71120">
                        <a:lnSpc>
                          <a:spcPts val="1400"/>
                        </a:lnSpc>
                      </a:pPr>
                      <a:r>
                        <a:rPr sz="1200" spc="-15" dirty="0">
                          <a:latin typeface="宋体" panose="02010600030101010101" pitchFamily="2" charset="-122"/>
                          <a:cs typeface="宋体" panose="02010600030101010101" pitchFamily="2" charset="-122"/>
                        </a:rPr>
                        <a:t>其他资金</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9525"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0"/>
                        </a:lnSpc>
                      </a:pPr>
                      <a:r>
                        <a:rPr sz="1200" spc="-50" dirty="0">
                          <a:latin typeface="宋体" panose="02010600030101010101" pitchFamily="2" charset="-122"/>
                          <a:cs typeface="宋体" panose="02010600030101010101" pitchFamily="2" charset="-122"/>
                        </a:rPr>
                        <a:t>—</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71120">
                        <a:lnSpc>
                          <a:spcPts val="1400"/>
                        </a:lnSpc>
                      </a:pPr>
                      <a:r>
                        <a:rPr sz="1200" spc="-10" dirty="0">
                          <a:latin typeface="宋体" panose="02010600030101010101" pitchFamily="2" charset="-122"/>
                          <a:cs typeface="宋体" panose="02010600030101010101" pitchFamily="2" charset="-122"/>
                        </a:rPr>
                        <a:t>上年结转资金</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9525"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0"/>
                        </a:lnSpc>
                      </a:pPr>
                      <a:r>
                        <a:rPr sz="1200" spc="-50" dirty="0">
                          <a:latin typeface="宋体" panose="02010600030101010101" pitchFamily="2" charset="-122"/>
                          <a:cs typeface="宋体" panose="02010600030101010101" pitchFamily="2" charset="-122"/>
                        </a:rPr>
                        <a:t>—</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rowSpan="2">
                  <a:txBody>
                    <a:bodyPr/>
                    <a:lstStyle/>
                    <a:p>
                      <a:pPr>
                        <a:lnSpc>
                          <a:spcPct val="100000"/>
                        </a:lnSpc>
                        <a:spcBef>
                          <a:spcPts val="385"/>
                        </a:spcBef>
                      </a:pPr>
                      <a:endParaRPr sz="1200">
                        <a:latin typeface="Times New Roman" panose="02020603050405020304"/>
                        <a:cs typeface="Times New Roman" panose="02020603050405020304"/>
                      </a:endParaRPr>
                    </a:p>
                    <a:p>
                      <a:pPr marL="185420">
                        <a:lnSpc>
                          <a:spcPct val="100000"/>
                        </a:lnSpc>
                      </a:pPr>
                      <a:r>
                        <a:rPr sz="1200" spc="-10" dirty="0">
                          <a:latin typeface="宋体" panose="02010600030101010101" pitchFamily="2" charset="-122"/>
                          <a:cs typeface="宋体" panose="02010600030101010101" pitchFamily="2" charset="-122"/>
                        </a:rPr>
                        <a:t>年度总体目标</a:t>
                      </a:r>
                      <a:endParaRPr sz="1200">
                        <a:latin typeface="宋体" panose="02010600030101010101" pitchFamily="2" charset="-122"/>
                        <a:cs typeface="宋体" panose="02010600030101010101" pitchFamily="2" charset="-122"/>
                      </a:endParaRPr>
                    </a:p>
                  </a:txBody>
                  <a:tcPr marL="0" marR="0" marT="4889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4">
                  <a:txBody>
                    <a:bodyPr/>
                    <a:lstStyle/>
                    <a:p>
                      <a:pPr algn="ctr">
                        <a:lnSpc>
                          <a:spcPts val="1405"/>
                        </a:lnSpc>
                      </a:pPr>
                      <a:r>
                        <a:rPr sz="1200" spc="-15" dirty="0">
                          <a:latin typeface="宋体" panose="02010600030101010101" pitchFamily="2" charset="-122"/>
                          <a:cs typeface="宋体" panose="02010600030101010101" pitchFamily="2" charset="-122"/>
                        </a:rPr>
                        <a:t>预期目标</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gridSpan="5">
                  <a:txBody>
                    <a:bodyPr/>
                    <a:lstStyle/>
                    <a:p>
                      <a:pPr marL="17780" algn="ctr">
                        <a:lnSpc>
                          <a:spcPts val="1405"/>
                        </a:lnSpc>
                      </a:pPr>
                      <a:r>
                        <a:rPr sz="1200" spc="-10" dirty="0">
                          <a:latin typeface="宋体" panose="02010600030101010101" pitchFamily="2" charset="-122"/>
                          <a:cs typeface="宋体" panose="02010600030101010101" pitchFamily="2" charset="-122"/>
                        </a:rPr>
                        <a:t>实际完成情况</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r>
              <a:tr h="457200">
                <a:tc vMerge="1">
                  <a:tcPr marL="0" marR="0" marT="4889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4">
                  <a:txBody>
                    <a:bodyPr/>
                    <a:lstStyle/>
                    <a:p>
                      <a:pPr marL="71120">
                        <a:lnSpc>
                          <a:spcPts val="1405"/>
                        </a:lnSpc>
                      </a:pPr>
                      <a:r>
                        <a:rPr sz="1200" spc="-20" dirty="0">
                          <a:latin typeface="宋体" panose="02010600030101010101" pitchFamily="2" charset="-122"/>
                          <a:cs typeface="宋体" panose="02010600030101010101" pitchFamily="2" charset="-122"/>
                        </a:rPr>
                        <a:t>发放在职村干部补贴，支持村级工作运转，进一步提升我镇村级工作整体水</a:t>
                      </a:r>
                      <a:endParaRPr sz="1200">
                        <a:latin typeface="宋体" panose="02010600030101010101" pitchFamily="2" charset="-122"/>
                        <a:cs typeface="宋体" panose="02010600030101010101" pitchFamily="2" charset="-122"/>
                      </a:endParaRPr>
                    </a:p>
                    <a:p>
                      <a:pPr marL="71120">
                        <a:lnSpc>
                          <a:spcPct val="100000"/>
                        </a:lnSpc>
                        <a:spcBef>
                          <a:spcPts val="360"/>
                        </a:spcBef>
                      </a:pPr>
                      <a:r>
                        <a:rPr sz="1200" spc="-25" dirty="0">
                          <a:latin typeface="宋体" panose="02010600030101010101" pitchFamily="2" charset="-122"/>
                          <a:cs typeface="宋体" panose="02010600030101010101" pitchFamily="2" charset="-122"/>
                        </a:rPr>
                        <a:t>平。</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gridSpan="5">
                  <a:txBody>
                    <a:bodyPr/>
                    <a:lstStyle/>
                    <a:p>
                      <a:pPr marL="80645">
                        <a:lnSpc>
                          <a:spcPct val="100000"/>
                        </a:lnSpc>
                        <a:spcBef>
                          <a:spcPts val="865"/>
                        </a:spcBef>
                      </a:pPr>
                      <a:r>
                        <a:rPr sz="1200" spc="-5" dirty="0">
                          <a:latin typeface="宋体" panose="02010600030101010101" pitchFamily="2" charset="-122"/>
                          <a:cs typeface="宋体" panose="02010600030101010101" pitchFamily="2" charset="-122"/>
                        </a:rPr>
                        <a:t>发放在职村干部补贴，支持村级工作运转，进一步提升我镇村级工作整体水平。</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r>
              <a:tr h="447675">
                <a:tc rowSpan="8">
                  <a:txBody>
                    <a:bodyPr/>
                    <a:lstStyle/>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spcBef>
                          <a:spcPts val="945"/>
                        </a:spcBef>
                      </a:pPr>
                      <a:endParaRPr sz="1200">
                        <a:latin typeface="Times New Roman" panose="02020603050405020304"/>
                        <a:cs typeface="Times New Roman" panose="02020603050405020304"/>
                      </a:endParaRPr>
                    </a:p>
                    <a:p>
                      <a:pPr marL="537845">
                        <a:lnSpc>
                          <a:spcPct val="100000"/>
                        </a:lnSpc>
                      </a:pPr>
                      <a:r>
                        <a:rPr sz="1200" spc="-10" dirty="0">
                          <a:latin typeface="宋体" panose="02010600030101010101" pitchFamily="2" charset="-122"/>
                          <a:cs typeface="宋体" panose="02010600030101010101" pitchFamily="2" charset="-122"/>
                        </a:rPr>
                        <a:t>绩效 指标</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865"/>
                        </a:spcBef>
                      </a:pPr>
                      <a:r>
                        <a:rPr sz="1200" spc="-15" dirty="0">
                          <a:latin typeface="宋体" panose="02010600030101010101" pitchFamily="2" charset="-122"/>
                          <a:cs typeface="宋体" panose="02010600030101010101" pitchFamily="2" charset="-122"/>
                        </a:rPr>
                        <a:t>一级指标</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865"/>
                        </a:spcBef>
                      </a:pPr>
                      <a:r>
                        <a:rPr sz="1200" spc="-15" dirty="0">
                          <a:latin typeface="宋体" panose="02010600030101010101" pitchFamily="2" charset="-122"/>
                          <a:cs typeface="宋体" panose="02010600030101010101" pitchFamily="2" charset="-122"/>
                        </a:rPr>
                        <a:t>二级指标</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337820">
                        <a:lnSpc>
                          <a:spcPct val="100000"/>
                        </a:lnSpc>
                        <a:spcBef>
                          <a:spcPts val="865"/>
                        </a:spcBef>
                      </a:pPr>
                      <a:r>
                        <a:rPr sz="1200" spc="-15" dirty="0">
                          <a:latin typeface="宋体" panose="02010600030101010101" pitchFamily="2" charset="-122"/>
                          <a:cs typeface="宋体" panose="02010600030101010101" pitchFamily="2" charset="-122"/>
                        </a:rPr>
                        <a:t>三级指标</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ct val="100000"/>
                        </a:lnSpc>
                        <a:spcBef>
                          <a:spcPts val="865"/>
                        </a:spcBef>
                      </a:pPr>
                      <a:r>
                        <a:rPr sz="1200" spc="-10" dirty="0">
                          <a:latin typeface="宋体" panose="02010600030101010101" pitchFamily="2" charset="-122"/>
                          <a:cs typeface="宋体" panose="02010600030101010101" pitchFamily="2" charset="-122"/>
                        </a:rPr>
                        <a:t>年度指标值</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ct val="100000"/>
                        </a:lnSpc>
                        <a:spcBef>
                          <a:spcPts val="865"/>
                        </a:spcBef>
                      </a:pPr>
                      <a:r>
                        <a:rPr sz="1200" spc="-10" dirty="0">
                          <a:latin typeface="宋体" panose="02010600030101010101" pitchFamily="2" charset="-122"/>
                          <a:cs typeface="宋体" panose="02010600030101010101" pitchFamily="2" charset="-122"/>
                        </a:rPr>
                        <a:t>实际完成值</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865"/>
                        </a:spcBef>
                      </a:pPr>
                      <a:r>
                        <a:rPr sz="1200" spc="-15" dirty="0">
                          <a:latin typeface="宋体" panose="02010600030101010101" pitchFamily="2" charset="-122"/>
                          <a:cs typeface="宋体" panose="02010600030101010101" pitchFamily="2" charset="-122"/>
                        </a:rPr>
                        <a:t>指标分值</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865"/>
                        </a:spcBef>
                      </a:pPr>
                      <a:r>
                        <a:rPr sz="1200" spc="-15" dirty="0">
                          <a:latin typeface="宋体" panose="02010600030101010101" pitchFamily="2" charset="-122"/>
                          <a:cs typeface="宋体" panose="02010600030101010101" pitchFamily="2" charset="-122"/>
                        </a:rPr>
                        <a:t>自评得分</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10" dirty="0">
                          <a:latin typeface="宋体" panose="02010600030101010101" pitchFamily="2" charset="-122"/>
                          <a:cs typeface="宋体" panose="02010600030101010101" pitchFamily="2" charset="-122"/>
                        </a:rPr>
                        <a:t>偏差原因分析及</a:t>
                      </a:r>
                      <a:endParaRPr sz="1200">
                        <a:latin typeface="宋体" panose="02010600030101010101" pitchFamily="2" charset="-122"/>
                        <a:cs typeface="宋体" panose="02010600030101010101" pitchFamily="2" charset="-122"/>
                      </a:endParaRPr>
                    </a:p>
                    <a:p>
                      <a:pPr algn="ctr">
                        <a:lnSpc>
                          <a:spcPct val="100000"/>
                        </a:lnSpc>
                        <a:spcBef>
                          <a:spcPts val="360"/>
                        </a:spcBef>
                      </a:pPr>
                      <a:r>
                        <a:rPr sz="1200" spc="-15" dirty="0">
                          <a:latin typeface="宋体" panose="02010600030101010101" pitchFamily="2" charset="-122"/>
                          <a:cs typeface="宋体" panose="02010600030101010101" pitchFamily="2" charset="-122"/>
                        </a:rPr>
                        <a:t>改进措施</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rowSpan="3">
                  <a:txBody>
                    <a:bodyPr/>
                    <a:lstStyle/>
                    <a:p>
                      <a:pPr>
                        <a:lnSpc>
                          <a:spcPct val="100000"/>
                        </a:lnSpc>
                        <a:spcBef>
                          <a:spcPts val="520"/>
                        </a:spcBef>
                      </a:pPr>
                      <a:endParaRPr sz="1100">
                        <a:latin typeface="Times New Roman" panose="02020603050405020304"/>
                        <a:cs typeface="Times New Roman" panose="02020603050405020304"/>
                      </a:endParaRPr>
                    </a:p>
                    <a:p>
                      <a:pPr marL="652145">
                        <a:lnSpc>
                          <a:spcPct val="100000"/>
                        </a:lnSpc>
                        <a:spcBef>
                          <a:spcPts val="5"/>
                        </a:spcBef>
                      </a:pPr>
                      <a:r>
                        <a:rPr sz="1100" spc="-15" dirty="0">
                          <a:latin typeface="宋体" panose="02010600030101010101" pitchFamily="2" charset="-122"/>
                          <a:cs typeface="宋体" panose="02010600030101010101" pitchFamily="2" charset="-122"/>
                        </a:rPr>
                        <a:t>产出指标</a:t>
                      </a:r>
                      <a:endParaRPr sz="1100">
                        <a:latin typeface="宋体" panose="02010600030101010101" pitchFamily="2" charset="-122"/>
                        <a:cs typeface="宋体" panose="02010600030101010101" pitchFamily="2" charset="-122"/>
                      </a:endParaRPr>
                    </a:p>
                  </a:txBody>
                  <a:tcPr marL="0" marR="0" marT="6604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5" dirty="0">
                          <a:latin typeface="宋体" panose="02010600030101010101" pitchFamily="2" charset="-122"/>
                          <a:cs typeface="宋体" panose="02010600030101010101" pitchFamily="2" charset="-122"/>
                        </a:rPr>
                        <a:t>数量指标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0" dirty="0">
                          <a:latin typeface="宋体" panose="02010600030101010101" pitchFamily="2" charset="-122"/>
                          <a:cs typeface="宋体" panose="02010600030101010101" pitchFamily="2" charset="-122"/>
                        </a:rPr>
                        <a:t>保障运转村数</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ts val="1405"/>
                        </a:lnSpc>
                      </a:pPr>
                      <a:r>
                        <a:rPr sz="1200" dirty="0">
                          <a:latin typeface="宋体" panose="02010600030101010101" pitchFamily="2" charset="-122"/>
                          <a:cs typeface="宋体" panose="02010600030101010101" pitchFamily="2" charset="-122"/>
                        </a:rPr>
                        <a:t>=14</a:t>
                      </a:r>
                      <a:r>
                        <a:rPr sz="1200" spc="-175" dirty="0">
                          <a:latin typeface="宋体" panose="02010600030101010101" pitchFamily="2" charset="-122"/>
                          <a:cs typeface="宋体" panose="02010600030101010101" pitchFamily="2" charset="-122"/>
                        </a:rPr>
                        <a:t> 个</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ts val="1405"/>
                        </a:lnSpc>
                      </a:pPr>
                      <a:r>
                        <a:rPr sz="1200" spc="-25" dirty="0">
                          <a:latin typeface="宋体" panose="02010600030101010101" pitchFamily="2" charset="-122"/>
                          <a:cs typeface="宋体" panose="02010600030101010101" pitchFamily="2" charset="-122"/>
                        </a:rPr>
                        <a:t>14</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ts val="1405"/>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405"/>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vMerge="1">
                  <a:tcPr marL="0" marR="0" marT="6604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5" dirty="0">
                          <a:latin typeface="宋体" panose="02010600030101010101" pitchFamily="2" charset="-122"/>
                          <a:cs typeface="宋体" panose="02010600030101010101" pitchFamily="2" charset="-122"/>
                        </a:rPr>
                        <a:t>质量指标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0" dirty="0">
                          <a:latin typeface="宋体" panose="02010600030101010101" pitchFamily="2" charset="-122"/>
                          <a:cs typeface="宋体" panose="02010600030101010101" pitchFamily="2" charset="-122"/>
                        </a:rPr>
                        <a:t>符合支出标准</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ts val="1405"/>
                        </a:lnSpc>
                      </a:pPr>
                      <a:r>
                        <a:rPr sz="1200" spc="-20" dirty="0">
                          <a:latin typeface="宋体" panose="02010600030101010101" pitchFamily="2" charset="-122"/>
                          <a:cs typeface="宋体" panose="02010600030101010101" pitchFamily="2" charset="-122"/>
                        </a:rPr>
                        <a:t>≥95%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ts val="1405"/>
                        </a:lnSpc>
                      </a:pPr>
                      <a:r>
                        <a:rPr sz="1200" spc="-25" dirty="0">
                          <a:latin typeface="宋体" panose="02010600030101010101" pitchFamily="2" charset="-122"/>
                          <a:cs typeface="宋体" panose="02010600030101010101" pitchFamily="2" charset="-122"/>
                        </a:rPr>
                        <a:t>95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ts val="1405"/>
                        </a:lnSpc>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405"/>
                        </a:lnSpc>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vMerge="1">
                  <a:tcPr marL="0" marR="0" marT="6604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05"/>
                        </a:lnSpc>
                      </a:pPr>
                      <a:r>
                        <a:rPr sz="1100" spc="-15" dirty="0">
                          <a:latin typeface="宋体" panose="02010600030101010101" pitchFamily="2" charset="-122"/>
                          <a:cs typeface="宋体" panose="02010600030101010101" pitchFamily="2" charset="-122"/>
                        </a:rPr>
                        <a:t>时效指标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05"/>
                        </a:lnSpc>
                      </a:pPr>
                      <a:r>
                        <a:rPr sz="1100" spc="-10" dirty="0">
                          <a:latin typeface="宋体" panose="02010600030101010101" pitchFamily="2" charset="-122"/>
                          <a:cs typeface="宋体" panose="02010600030101010101" pitchFamily="2" charset="-122"/>
                        </a:rPr>
                        <a:t>资金拨付时效</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ts val="1400"/>
                        </a:lnSpc>
                      </a:pPr>
                      <a:r>
                        <a:rPr sz="1200" spc="-20" dirty="0">
                          <a:latin typeface="宋体" panose="02010600030101010101" pitchFamily="2" charset="-122"/>
                          <a:cs typeface="宋体" panose="02010600030101010101" pitchFamily="2" charset="-122"/>
                        </a:rPr>
                        <a:t>≥95%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ts val="1400"/>
                        </a:lnSpc>
                      </a:pPr>
                      <a:r>
                        <a:rPr sz="1200" spc="-25" dirty="0">
                          <a:latin typeface="宋体" panose="02010600030101010101" pitchFamily="2" charset="-122"/>
                          <a:cs typeface="宋体" panose="02010600030101010101" pitchFamily="2" charset="-122"/>
                        </a:rPr>
                        <a:t>95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ts val="1400"/>
                        </a:lnSpc>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400"/>
                        </a:lnSpc>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5" dirty="0">
                          <a:latin typeface="宋体" panose="02010600030101010101" pitchFamily="2" charset="-122"/>
                          <a:cs typeface="宋体" panose="02010600030101010101" pitchFamily="2" charset="-122"/>
                        </a:rPr>
                        <a:t>成本指标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0" dirty="0">
                          <a:latin typeface="宋体" panose="02010600030101010101" pitchFamily="2" charset="-122"/>
                          <a:cs typeface="宋体" panose="02010600030101010101" pitchFamily="2" charset="-122"/>
                        </a:rPr>
                        <a:t>经济成本指标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0" dirty="0">
                          <a:latin typeface="宋体" panose="02010600030101010101" pitchFamily="2" charset="-122"/>
                          <a:cs typeface="宋体" panose="02010600030101010101" pitchFamily="2" charset="-122"/>
                        </a:rPr>
                        <a:t>成本控制率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ts val="1405"/>
                        </a:lnSpc>
                      </a:pPr>
                      <a:r>
                        <a:rPr sz="1200" spc="-10" dirty="0">
                          <a:latin typeface="宋体" panose="02010600030101010101" pitchFamily="2" charset="-122"/>
                          <a:cs typeface="宋体" panose="02010600030101010101" pitchFamily="2" charset="-122"/>
                        </a:rPr>
                        <a:t>=100%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ts val="1405"/>
                        </a:lnSpc>
                      </a:pPr>
                      <a:r>
                        <a:rPr sz="1200" spc="-25" dirty="0">
                          <a:latin typeface="宋体" panose="02010600030101010101" pitchFamily="2" charset="-122"/>
                          <a:cs typeface="宋体" panose="02010600030101010101" pitchFamily="2" charset="-122"/>
                        </a:rPr>
                        <a:t>100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ts val="1405"/>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405"/>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rowSpan="2">
                  <a:txBody>
                    <a:bodyPr/>
                    <a:lstStyle/>
                    <a:p>
                      <a:pPr marL="652145">
                        <a:lnSpc>
                          <a:spcPct val="100000"/>
                        </a:lnSpc>
                        <a:spcBef>
                          <a:spcPts val="890"/>
                        </a:spcBef>
                      </a:pPr>
                      <a:r>
                        <a:rPr sz="1100" spc="-15" dirty="0">
                          <a:latin typeface="宋体" panose="02010600030101010101" pitchFamily="2" charset="-122"/>
                          <a:cs typeface="宋体" panose="02010600030101010101" pitchFamily="2" charset="-122"/>
                        </a:rPr>
                        <a:t>效益指标</a:t>
                      </a:r>
                      <a:endParaRPr sz="1100">
                        <a:latin typeface="宋体" panose="02010600030101010101" pitchFamily="2" charset="-122"/>
                        <a:cs typeface="宋体" panose="02010600030101010101" pitchFamily="2" charset="-122"/>
                      </a:endParaRPr>
                    </a:p>
                  </a:txBody>
                  <a:tcPr marL="0" marR="0" marT="11303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05"/>
                        </a:lnSpc>
                      </a:pPr>
                      <a:r>
                        <a:rPr sz="1100" spc="-10" dirty="0">
                          <a:latin typeface="宋体" panose="02010600030101010101" pitchFamily="2" charset="-122"/>
                          <a:cs typeface="宋体" panose="02010600030101010101" pitchFamily="2" charset="-122"/>
                        </a:rPr>
                        <a:t>社会效益指标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05"/>
                        </a:lnSpc>
                      </a:pPr>
                      <a:r>
                        <a:rPr sz="1100" spc="-10" dirty="0">
                          <a:latin typeface="宋体" panose="02010600030101010101" pitchFamily="2" charset="-122"/>
                          <a:cs typeface="宋体" panose="02010600030101010101" pitchFamily="2" charset="-122"/>
                        </a:rPr>
                        <a:t>工作规范化</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ts val="1400"/>
                        </a:lnSpc>
                      </a:pPr>
                      <a:r>
                        <a:rPr sz="1200" spc="-20" dirty="0">
                          <a:latin typeface="宋体" panose="02010600030101010101" pitchFamily="2" charset="-122"/>
                          <a:cs typeface="宋体" panose="02010600030101010101" pitchFamily="2" charset="-122"/>
                        </a:rPr>
                        <a:t>≥95%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ts val="1400"/>
                        </a:lnSpc>
                      </a:pPr>
                      <a:r>
                        <a:rPr sz="1200" spc="-25" dirty="0">
                          <a:latin typeface="宋体" panose="02010600030101010101" pitchFamily="2" charset="-122"/>
                          <a:cs typeface="宋体" panose="02010600030101010101" pitchFamily="2" charset="-122"/>
                        </a:rPr>
                        <a:t>95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ts val="1400"/>
                        </a:lnSpc>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400"/>
                        </a:lnSpc>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vMerge="1">
                  <a:tcPr marL="0" marR="0" marT="11303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05"/>
                        </a:lnSpc>
                      </a:pPr>
                      <a:r>
                        <a:rPr sz="1100" spc="-10" dirty="0">
                          <a:latin typeface="宋体" panose="02010600030101010101" pitchFamily="2" charset="-122"/>
                          <a:cs typeface="宋体" panose="02010600030101010101" pitchFamily="2" charset="-122"/>
                        </a:rPr>
                        <a:t>生态效益指标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05"/>
                        </a:lnSpc>
                      </a:pPr>
                      <a:r>
                        <a:rPr sz="1100" spc="-10" dirty="0">
                          <a:latin typeface="宋体" panose="02010600030101010101" pitchFamily="2" charset="-122"/>
                          <a:cs typeface="宋体" panose="02010600030101010101" pitchFamily="2" charset="-122"/>
                        </a:rPr>
                        <a:t>资金良性高效使用</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ts val="1400"/>
                        </a:lnSpc>
                      </a:pPr>
                      <a:r>
                        <a:rPr sz="1200" spc="-20" dirty="0">
                          <a:latin typeface="宋体" panose="02010600030101010101" pitchFamily="2" charset="-122"/>
                          <a:cs typeface="宋体" panose="02010600030101010101" pitchFamily="2" charset="-122"/>
                        </a:rPr>
                        <a:t>≥95%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ts val="1400"/>
                        </a:lnSpc>
                      </a:pPr>
                      <a:r>
                        <a:rPr sz="1200" spc="-25" dirty="0">
                          <a:latin typeface="宋体" panose="02010600030101010101" pitchFamily="2" charset="-122"/>
                          <a:cs typeface="宋体" panose="02010600030101010101" pitchFamily="2" charset="-122"/>
                        </a:rPr>
                        <a:t>95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ts val="1400"/>
                        </a:lnSpc>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400"/>
                        </a:lnSpc>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409575">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40"/>
                        </a:spcBef>
                      </a:pPr>
                      <a:r>
                        <a:rPr sz="1100" spc="-10" dirty="0">
                          <a:latin typeface="宋体" panose="02010600030101010101" pitchFamily="2" charset="-122"/>
                          <a:cs typeface="宋体" panose="02010600030101010101" pitchFamily="2" charset="-122"/>
                        </a:rPr>
                        <a:t>满意度指标</a:t>
                      </a:r>
                      <a:endParaRPr sz="1100">
                        <a:latin typeface="宋体" panose="02010600030101010101" pitchFamily="2" charset="-122"/>
                        <a:cs typeface="宋体" panose="02010600030101010101" pitchFamily="2" charset="-122"/>
                      </a:endParaRPr>
                    </a:p>
                  </a:txBody>
                  <a:tcPr marL="0" marR="0" marT="939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5245" algn="r">
                        <a:lnSpc>
                          <a:spcPts val="1235"/>
                        </a:lnSpc>
                      </a:pPr>
                      <a:r>
                        <a:rPr sz="1100" spc="-10" dirty="0">
                          <a:latin typeface="宋体" panose="02010600030101010101" pitchFamily="2" charset="-122"/>
                          <a:cs typeface="宋体" panose="02010600030101010101" pitchFamily="2" charset="-122"/>
                        </a:rPr>
                        <a:t>服务对象满意度指</a:t>
                      </a:r>
                      <a:endParaRPr sz="1100">
                        <a:latin typeface="宋体" panose="02010600030101010101" pitchFamily="2" charset="-122"/>
                        <a:cs typeface="宋体" panose="02010600030101010101" pitchFamily="2" charset="-122"/>
                      </a:endParaRPr>
                    </a:p>
                    <a:p>
                      <a:pPr marR="53975" algn="r">
                        <a:lnSpc>
                          <a:spcPct val="100000"/>
                        </a:lnSpc>
                        <a:spcBef>
                          <a:spcPts val="255"/>
                        </a:spcBef>
                      </a:pPr>
                      <a:r>
                        <a:rPr sz="1100" spc="-50" dirty="0">
                          <a:latin typeface="宋体" panose="02010600030101010101" pitchFamily="2" charset="-122"/>
                          <a:cs typeface="宋体" panose="02010600030101010101" pitchFamily="2" charset="-122"/>
                        </a:rPr>
                        <a:t>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40"/>
                        </a:spcBef>
                      </a:pPr>
                      <a:r>
                        <a:rPr sz="1100" spc="-10" dirty="0">
                          <a:latin typeface="宋体" panose="02010600030101010101" pitchFamily="2" charset="-122"/>
                          <a:cs typeface="宋体" panose="02010600030101010101" pitchFamily="2" charset="-122"/>
                        </a:rPr>
                        <a:t>服务群众满意度</a:t>
                      </a:r>
                      <a:endParaRPr sz="1100">
                        <a:latin typeface="宋体" panose="02010600030101010101" pitchFamily="2" charset="-122"/>
                        <a:cs typeface="宋体" panose="02010600030101010101" pitchFamily="2" charset="-122"/>
                      </a:endParaRPr>
                    </a:p>
                  </a:txBody>
                  <a:tcPr marL="0" marR="0" marT="939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ct val="100000"/>
                        </a:lnSpc>
                        <a:spcBef>
                          <a:spcPts val="715"/>
                        </a:spcBef>
                      </a:pPr>
                      <a:r>
                        <a:rPr sz="1200" spc="-20" dirty="0">
                          <a:latin typeface="宋体" panose="02010600030101010101" pitchFamily="2" charset="-122"/>
                          <a:cs typeface="宋体" panose="02010600030101010101" pitchFamily="2" charset="-122"/>
                        </a:rPr>
                        <a:t>≥95%</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ct val="100000"/>
                        </a:lnSpc>
                        <a:spcBef>
                          <a:spcPts val="715"/>
                        </a:spcBef>
                      </a:pPr>
                      <a:r>
                        <a:rPr sz="1200" spc="-25" dirty="0">
                          <a:latin typeface="宋体" panose="02010600030101010101" pitchFamily="2" charset="-122"/>
                          <a:cs typeface="宋体" panose="02010600030101010101" pitchFamily="2" charset="-122"/>
                        </a:rPr>
                        <a:t>95</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715"/>
                        </a:spcBef>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15"/>
                        </a:spcBef>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gridSpan="7">
                  <a:txBody>
                    <a:bodyPr/>
                    <a:lstStyle/>
                    <a:p>
                      <a:pPr algn="ctr">
                        <a:lnSpc>
                          <a:spcPts val="1405"/>
                        </a:lnSpc>
                      </a:pPr>
                      <a:r>
                        <a:rPr sz="1200" dirty="0">
                          <a:latin typeface="宋体" panose="02010600030101010101" pitchFamily="2" charset="-122"/>
                          <a:cs typeface="宋体" panose="02010600030101010101" pitchFamily="2" charset="-122"/>
                        </a:rPr>
                        <a:t>总分值、评价总分 </a:t>
                      </a:r>
                      <a:r>
                        <a:rPr sz="1200" spc="-25" dirty="0">
                          <a:latin typeface="宋体" panose="02010600030101010101" pitchFamily="2" charset="-122"/>
                          <a:cs typeface="宋体" panose="02010600030101010101" pitchFamily="2" charset="-122"/>
                        </a:rPr>
                        <a:t>(S)</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gridSpan="3">
                  <a:txBody>
                    <a:bodyPr/>
                    <a:lstStyle/>
                    <a:p>
                      <a:pPr marL="8890" algn="ctr">
                        <a:lnSpc>
                          <a:spcPts val="1405"/>
                        </a:lnSpc>
                      </a:pPr>
                      <a:r>
                        <a:rPr sz="1200" spc="-25" dirty="0">
                          <a:latin typeface="宋体" panose="02010600030101010101" pitchFamily="2" charset="-122"/>
                          <a:cs typeface="宋体" panose="02010600030101010101" pitchFamily="2" charset="-122"/>
                        </a:rPr>
                        <a:t>100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r>
              <a:tr h="228600">
                <a:tc gridSpan="2">
                  <a:txBody>
                    <a:bodyPr/>
                    <a:lstStyle/>
                    <a:p>
                      <a:pPr marL="8890" algn="ctr">
                        <a:lnSpc>
                          <a:spcPts val="1400"/>
                        </a:lnSpc>
                      </a:pPr>
                      <a:r>
                        <a:rPr sz="1200" spc="-15" dirty="0">
                          <a:latin typeface="宋体" panose="02010600030101010101" pitchFamily="2" charset="-122"/>
                          <a:cs typeface="宋体" panose="02010600030101010101" pitchFamily="2" charset="-122"/>
                        </a:rPr>
                        <a:t>评价等级</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8">
                  <a:txBody>
                    <a:bodyPr/>
                    <a:lstStyle/>
                    <a:p>
                      <a:pPr marL="18415" algn="ctr">
                        <a:lnSpc>
                          <a:spcPts val="1400"/>
                        </a:lnSpc>
                      </a:pPr>
                      <a:r>
                        <a:rPr sz="1200" dirty="0">
                          <a:latin typeface="宋体" panose="02010600030101010101" pitchFamily="2" charset="-122"/>
                          <a:cs typeface="宋体" panose="02010600030101010101" pitchFamily="2" charset="-122"/>
                        </a:rPr>
                        <a:t>优</a:t>
                      </a:r>
                      <a:r>
                        <a:rPr sz="1200" spc="-10" dirty="0">
                          <a:latin typeface="宋体" panose="02010600030101010101" pitchFamily="2" charset="-122"/>
                          <a:cs typeface="宋体" panose="02010600030101010101" pitchFamily="2" charset="-122"/>
                        </a:rPr>
                        <a:t>（S≧90）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409575">
                <a:tc gridSpan="2">
                  <a:txBody>
                    <a:bodyPr/>
                    <a:lstStyle/>
                    <a:p>
                      <a:pPr marR="44450" algn="r">
                        <a:lnSpc>
                          <a:spcPts val="1230"/>
                        </a:lnSpc>
                      </a:pPr>
                      <a:r>
                        <a:rPr sz="1100" dirty="0">
                          <a:latin typeface="宋体" panose="02010600030101010101" pitchFamily="2" charset="-122"/>
                          <a:cs typeface="宋体" panose="02010600030101010101" pitchFamily="2" charset="-122"/>
                        </a:rPr>
                        <a:t>问题与建议（</a:t>
                      </a:r>
                      <a:r>
                        <a:rPr sz="1100" spc="-25" dirty="0">
                          <a:latin typeface="宋体" panose="02010600030101010101" pitchFamily="2" charset="-122"/>
                          <a:cs typeface="宋体" panose="02010600030101010101" pitchFamily="2" charset="-122"/>
                        </a:rPr>
                        <a:t>每条问题和建议不少于 30</a:t>
                      </a:r>
                      <a:endParaRPr sz="1100">
                        <a:latin typeface="宋体" panose="02010600030101010101" pitchFamily="2" charset="-122"/>
                        <a:cs typeface="宋体" panose="02010600030101010101" pitchFamily="2" charset="-122"/>
                      </a:endParaRPr>
                    </a:p>
                    <a:p>
                      <a:pPr marR="54610" algn="r">
                        <a:lnSpc>
                          <a:spcPct val="100000"/>
                        </a:lnSpc>
                        <a:spcBef>
                          <a:spcPts val="330"/>
                        </a:spcBef>
                      </a:pPr>
                      <a:r>
                        <a:rPr sz="1100" dirty="0">
                          <a:latin typeface="宋体" panose="02010600030101010101" pitchFamily="2" charset="-122"/>
                          <a:cs typeface="宋体" panose="02010600030101010101" pitchFamily="2" charset="-122"/>
                        </a:rPr>
                        <a:t>个字</a:t>
                      </a:r>
                      <a:r>
                        <a:rPr sz="1100" spc="-50" dirty="0">
                          <a:latin typeface="宋体" panose="02010600030101010101" pitchFamily="2" charset="-122"/>
                          <a:cs typeface="宋体" panose="02010600030101010101" pitchFamily="2" charset="-122"/>
                        </a:rPr>
                        <a:t>）</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2">
                  <a:txBody>
                    <a:bodyPr/>
                    <a:lstStyle/>
                    <a:p>
                      <a:pPr marL="18415" algn="ctr">
                        <a:lnSpc>
                          <a:spcPct val="100000"/>
                        </a:lnSpc>
                        <a:spcBef>
                          <a:spcPts val="735"/>
                        </a:spcBef>
                      </a:pPr>
                      <a:r>
                        <a:rPr sz="1100" spc="-15" dirty="0">
                          <a:latin typeface="宋体" panose="02010600030101010101" pitchFamily="2" charset="-122"/>
                          <a:cs typeface="宋体" panose="02010600030101010101" pitchFamily="2" charset="-122"/>
                        </a:rPr>
                        <a:t>问题类型</a:t>
                      </a:r>
                      <a:endParaRPr sz="1100">
                        <a:latin typeface="宋体" panose="02010600030101010101" pitchFamily="2" charset="-122"/>
                        <a:cs typeface="宋体" panose="02010600030101010101" pitchFamily="2" charset="-122"/>
                      </a:endParaRPr>
                    </a:p>
                  </a:txBody>
                  <a:tcPr marL="0" marR="0" marT="933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3">
                  <a:txBody>
                    <a:bodyPr/>
                    <a:lstStyle/>
                    <a:p>
                      <a:pPr marL="8890" algn="ctr">
                        <a:lnSpc>
                          <a:spcPct val="100000"/>
                        </a:lnSpc>
                        <a:spcBef>
                          <a:spcPts val="735"/>
                        </a:spcBef>
                      </a:pPr>
                      <a:r>
                        <a:rPr sz="1100" spc="-15" dirty="0">
                          <a:latin typeface="宋体" panose="02010600030101010101" pitchFamily="2" charset="-122"/>
                          <a:cs typeface="宋体" panose="02010600030101010101" pitchFamily="2" charset="-122"/>
                        </a:rPr>
                        <a:t>存在问题</a:t>
                      </a:r>
                      <a:endParaRPr sz="1100">
                        <a:latin typeface="宋体" panose="02010600030101010101" pitchFamily="2" charset="-122"/>
                        <a:cs typeface="宋体" panose="02010600030101010101" pitchFamily="2" charset="-122"/>
                      </a:endParaRPr>
                    </a:p>
                  </a:txBody>
                  <a:tcPr marL="0" marR="0" marT="933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gridSpan="3">
                  <a:txBody>
                    <a:bodyPr/>
                    <a:lstStyle/>
                    <a:p>
                      <a:pPr marL="8890" algn="ctr">
                        <a:lnSpc>
                          <a:spcPct val="100000"/>
                        </a:lnSpc>
                        <a:spcBef>
                          <a:spcPts val="735"/>
                        </a:spcBef>
                      </a:pPr>
                      <a:r>
                        <a:rPr sz="1100" spc="-15" dirty="0">
                          <a:latin typeface="宋体" panose="02010600030101010101" pitchFamily="2" charset="-122"/>
                          <a:cs typeface="宋体" panose="02010600030101010101" pitchFamily="2" charset="-122"/>
                        </a:rPr>
                        <a:t>改进建议</a:t>
                      </a:r>
                      <a:endParaRPr sz="1100">
                        <a:latin typeface="宋体" panose="02010600030101010101" pitchFamily="2" charset="-122"/>
                        <a:cs typeface="宋体" panose="02010600030101010101" pitchFamily="2" charset="-122"/>
                      </a:endParaRPr>
                    </a:p>
                  </a:txBody>
                  <a:tcPr marL="0" marR="0" marT="933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r>
            </a:tbl>
          </a:graphicData>
        </a:graphic>
      </p:graphicFrame>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a:spLocks noGrp="1"/>
          </p:cNvSpPr>
          <p:nvPr>
            <p:ph type="sldNum" sz="quarter" idx="7"/>
          </p:nvPr>
        </p:nvSpPr>
        <p:spPr>
          <a:prstGeom prst="rect">
            <a:avLst/>
          </a:prstGeom>
        </p:spPr>
        <p:txBody>
          <a:bodyPr vert="horz" wrap="square" lIns="0" tIns="0" rIns="0" bIns="0" rtlCol="0">
            <a:spAutoFit/>
          </a:bodyPr>
          <a:lstStyle/>
          <a:p>
            <a:pPr marL="38100">
              <a:lnSpc>
                <a:spcPts val="955"/>
              </a:lnSpc>
            </a:pPr>
            <a:r>
              <a:rPr spc="-25" dirty="0"/>
              <a:t>53</a:t>
            </a:r>
            <a:endParaRPr spc="-25" dirty="0"/>
          </a:p>
        </p:txBody>
      </p:sp>
      <p:graphicFrame>
        <p:nvGraphicFramePr>
          <p:cNvPr id="2" name="object 2"/>
          <p:cNvGraphicFramePr>
            <a:graphicFrameLocks noGrp="1"/>
          </p:cNvGraphicFramePr>
          <p:nvPr/>
        </p:nvGraphicFramePr>
        <p:xfrm>
          <a:off x="1067435" y="1105916"/>
          <a:ext cx="12981305" cy="6543675"/>
        </p:xfrm>
        <a:graphic>
          <a:graphicData uri="http://schemas.openxmlformats.org/drawingml/2006/table">
            <a:tbl>
              <a:tblPr firstRow="1" bandRow="1">
                <a:tableStyleId>{2D5ABB26-0587-4C30-8999-92F81FD0307C}</a:tableStyleId>
              </a:tblPr>
              <a:tblGrid>
                <a:gridCol w="1287145"/>
                <a:gridCol w="1286509"/>
                <a:gridCol w="1296035"/>
                <a:gridCol w="1286510"/>
                <a:gridCol w="1287145"/>
                <a:gridCol w="1296034"/>
                <a:gridCol w="1287145"/>
                <a:gridCol w="1286509"/>
                <a:gridCol w="1296670"/>
                <a:gridCol w="1286509"/>
              </a:tblGrid>
              <a:tr h="333375">
                <a:tc gridSpan="10">
                  <a:txBody>
                    <a:bodyPr/>
                    <a:lstStyle/>
                    <a:p>
                      <a:pPr marL="8255" algn="ctr">
                        <a:lnSpc>
                          <a:spcPts val="2050"/>
                        </a:lnSpc>
                      </a:pPr>
                      <a:r>
                        <a:rPr sz="1800" b="1" spc="60" dirty="0">
                          <a:latin typeface="Microsoft JhengHei" panose="020B0604030504040204" charset="-120"/>
                          <a:cs typeface="Microsoft JhengHei" panose="020B0604030504040204" charset="-120"/>
                        </a:rPr>
                        <a:t>专项资金绩效自评表</a:t>
                      </a:r>
                      <a:endParaRPr sz="1800">
                        <a:latin typeface="Microsoft JhengHei" panose="020B0604030504040204" charset="-120"/>
                        <a:cs typeface="Microsoft JhengHei" panose="020B0604030504040204" charset="-120"/>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228600">
                <a:tc gridSpan="10">
                  <a:txBody>
                    <a:bodyPr/>
                    <a:lstStyle/>
                    <a:p>
                      <a:pPr algn="ctr">
                        <a:lnSpc>
                          <a:spcPts val="1400"/>
                        </a:lnSpc>
                      </a:pPr>
                      <a:r>
                        <a:rPr sz="1200" dirty="0">
                          <a:latin typeface="宋体" panose="02010600030101010101" pitchFamily="2" charset="-122"/>
                          <a:cs typeface="宋体" panose="02010600030101010101" pitchFamily="2" charset="-122"/>
                        </a:rPr>
                        <a:t>（2024</a:t>
                      </a:r>
                      <a:r>
                        <a:rPr sz="1200" spc="-100" dirty="0">
                          <a:latin typeface="宋体" panose="02010600030101010101" pitchFamily="2" charset="-122"/>
                          <a:cs typeface="宋体" panose="02010600030101010101" pitchFamily="2" charset="-122"/>
                        </a:rPr>
                        <a:t> 年度</a:t>
                      </a:r>
                      <a:r>
                        <a:rPr sz="1200" spc="-50" dirty="0">
                          <a:latin typeface="宋体" panose="02010600030101010101" pitchFamily="2" charset="-122"/>
                          <a:cs typeface="宋体" panose="02010600030101010101" pitchFamily="2" charset="-122"/>
                        </a:rPr>
                        <a:t>）</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228600">
                <a:tc gridSpan="3">
                  <a:txBody>
                    <a:bodyPr/>
                    <a:lstStyle/>
                    <a:p>
                      <a:pPr marL="8890" algn="ctr">
                        <a:lnSpc>
                          <a:spcPts val="1400"/>
                        </a:lnSpc>
                      </a:pPr>
                      <a:r>
                        <a:rPr sz="1200" spc="-15" dirty="0">
                          <a:latin typeface="宋体" panose="02010600030101010101" pitchFamily="2" charset="-122"/>
                          <a:cs typeface="宋体" panose="02010600030101010101" pitchFamily="2" charset="-122"/>
                        </a:rPr>
                        <a:t>专项名称</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gridSpan="7">
                  <a:txBody>
                    <a:bodyPr/>
                    <a:lstStyle/>
                    <a:p>
                      <a:pPr algn="ctr">
                        <a:lnSpc>
                          <a:spcPts val="1400"/>
                        </a:lnSpc>
                      </a:pPr>
                      <a:r>
                        <a:rPr sz="1200" dirty="0">
                          <a:latin typeface="宋体" panose="02010600030101010101" pitchFamily="2" charset="-122"/>
                          <a:cs typeface="宋体" panose="02010600030101010101" pitchFamily="2" charset="-122"/>
                        </a:rPr>
                        <a:t>2023</a:t>
                      </a:r>
                      <a:r>
                        <a:rPr sz="1200" spc="-45" dirty="0">
                          <a:latin typeface="宋体" panose="02010600030101010101" pitchFamily="2" charset="-122"/>
                          <a:cs typeface="宋体" panose="02010600030101010101" pitchFamily="2" charset="-122"/>
                        </a:rPr>
                        <a:t> 年产业振兴示范村补助资金</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228600">
                <a:tc gridSpan="3">
                  <a:txBody>
                    <a:bodyPr/>
                    <a:lstStyle/>
                    <a:p>
                      <a:pPr marL="8890" algn="ctr">
                        <a:lnSpc>
                          <a:spcPts val="1405"/>
                        </a:lnSpc>
                      </a:pPr>
                      <a:r>
                        <a:rPr sz="1200" spc="-15" dirty="0">
                          <a:latin typeface="宋体" panose="02010600030101010101" pitchFamily="2" charset="-122"/>
                          <a:cs typeface="宋体" panose="02010600030101010101" pitchFamily="2" charset="-122"/>
                        </a:rPr>
                        <a:t>主管部门</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gridSpan="2">
                  <a:txBody>
                    <a:bodyPr/>
                    <a:lstStyle/>
                    <a:p>
                      <a:pPr marL="528320">
                        <a:lnSpc>
                          <a:spcPts val="1405"/>
                        </a:lnSpc>
                      </a:pPr>
                      <a:r>
                        <a:rPr sz="1200" spc="-5" dirty="0">
                          <a:latin typeface="宋体" panose="02010600030101010101" pitchFamily="2" charset="-122"/>
                          <a:cs typeface="宋体" panose="02010600030101010101" pitchFamily="2" charset="-122"/>
                        </a:rPr>
                        <a:t>永春县一都镇人民政府</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2">
                  <a:txBody>
                    <a:bodyPr/>
                    <a:lstStyle/>
                    <a:p>
                      <a:pPr marL="18415" algn="ctr">
                        <a:lnSpc>
                          <a:spcPts val="1405"/>
                        </a:lnSpc>
                      </a:pPr>
                      <a:r>
                        <a:rPr sz="1200" spc="-15" dirty="0">
                          <a:latin typeface="宋体" panose="02010600030101010101" pitchFamily="2" charset="-122"/>
                          <a:cs typeface="宋体" panose="02010600030101010101" pitchFamily="2" charset="-122"/>
                        </a:rPr>
                        <a:t>实施单位</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3">
                  <a:txBody>
                    <a:bodyPr/>
                    <a:lstStyle/>
                    <a:p>
                      <a:pPr marL="1176655">
                        <a:lnSpc>
                          <a:spcPts val="1405"/>
                        </a:lnSpc>
                      </a:pPr>
                      <a:r>
                        <a:rPr sz="1200" spc="-5" dirty="0">
                          <a:latin typeface="宋体" panose="02010600030101010101" pitchFamily="2" charset="-122"/>
                          <a:cs typeface="宋体" panose="02010600030101010101" pitchFamily="2" charset="-122"/>
                        </a:rPr>
                        <a:t>永春县一都镇人民政府</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r>
              <a:tr h="228600">
                <a:tc gridSpan="3">
                  <a:txBody>
                    <a:bodyPr/>
                    <a:lstStyle/>
                    <a:p>
                      <a:pPr marL="8890" algn="ctr">
                        <a:lnSpc>
                          <a:spcPts val="1405"/>
                        </a:lnSpc>
                      </a:pPr>
                      <a:r>
                        <a:rPr sz="1200" spc="-15" dirty="0">
                          <a:latin typeface="宋体" panose="02010600030101010101" pitchFamily="2" charset="-122"/>
                          <a:cs typeface="宋体" panose="02010600030101010101" pitchFamily="2" charset="-122"/>
                        </a:rPr>
                        <a:t>项目概况</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c hMerge="1">
                  <a:tcPr marL="0" marR="0" marT="0" marB="0"/>
                </a:tc>
                <a:tc hMerge="1">
                  <a:tcPr marL="0" marR="0" marT="0" marB="0"/>
                </a:tc>
                <a:tc gridSpan="7">
                  <a:txBody>
                    <a:bodyPr/>
                    <a:lstStyle/>
                    <a:p>
                      <a:pPr marL="71120">
                        <a:lnSpc>
                          <a:spcPts val="1405"/>
                        </a:lnSpc>
                      </a:pPr>
                      <a:r>
                        <a:rPr sz="1200" dirty="0">
                          <a:latin typeface="宋体" panose="02010600030101010101" pitchFamily="2" charset="-122"/>
                          <a:cs typeface="宋体" panose="02010600030101010101" pitchFamily="2" charset="-122"/>
                        </a:rPr>
                        <a:t>2023</a:t>
                      </a:r>
                      <a:r>
                        <a:rPr sz="1200" spc="-40" dirty="0">
                          <a:latin typeface="宋体" panose="02010600030101010101" pitchFamily="2" charset="-122"/>
                          <a:cs typeface="宋体" panose="02010600030101010101" pitchFamily="2" charset="-122"/>
                        </a:rPr>
                        <a:t> 年产业振兴示范村补助资金</a:t>
                      </a:r>
                      <a:r>
                        <a:rPr sz="1200" dirty="0">
                          <a:latin typeface="宋体" panose="02010600030101010101" pitchFamily="2" charset="-122"/>
                          <a:cs typeface="宋体" panose="02010600030101010101" pitchFamily="2" charset="-122"/>
                        </a:rPr>
                        <a:t>（一都镇吴殊村</a:t>
                      </a:r>
                      <a:r>
                        <a:rPr sz="1200" spc="-50" dirty="0">
                          <a:latin typeface="宋体" panose="02010600030101010101" pitchFamily="2" charset="-122"/>
                          <a:cs typeface="宋体" panose="02010600030101010101" pitchFamily="2" charset="-122"/>
                        </a:rPr>
                        <a:t>）</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228600">
                <a:tc gridSpan="3">
                  <a:txBody>
                    <a:bodyPr/>
                    <a:lstStyle/>
                    <a:p>
                      <a:pPr marL="8890" algn="ctr">
                        <a:lnSpc>
                          <a:spcPts val="1405"/>
                        </a:lnSpc>
                      </a:pPr>
                      <a:r>
                        <a:rPr sz="1200" spc="-15" dirty="0">
                          <a:latin typeface="宋体" panose="02010600030101010101" pitchFamily="2" charset="-122"/>
                          <a:cs typeface="宋体" panose="02010600030101010101" pitchFamily="2" charset="-122"/>
                        </a:rPr>
                        <a:t>主要成效</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c hMerge="1">
                  <a:tcPr marL="0" marR="0" marT="0" marB="0"/>
                </a:tc>
                <a:tc hMerge="1">
                  <a:tcPr marL="0" marR="0" marT="0" marB="0"/>
                </a:tc>
                <a:tc gridSpan="7">
                  <a:txBody>
                    <a:bodyPr/>
                    <a:lstStyle/>
                    <a:p>
                      <a:pPr marL="71120">
                        <a:lnSpc>
                          <a:spcPts val="1405"/>
                        </a:lnSpc>
                      </a:pPr>
                      <a:r>
                        <a:rPr sz="1200" spc="-5" dirty="0">
                          <a:latin typeface="宋体" panose="02010600030101010101" pitchFamily="2" charset="-122"/>
                          <a:cs typeface="宋体" panose="02010600030101010101" pitchFamily="2" charset="-122"/>
                        </a:rPr>
                        <a:t>着力推进乡村产业振兴， 推动村集体经济收入和农民收入稳定增长。</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228600">
                <a:tc rowSpan="5">
                  <a:txBody>
                    <a:bodyPr/>
                    <a:lstStyle/>
                    <a:p>
                      <a:pPr>
                        <a:lnSpc>
                          <a:spcPct val="100000"/>
                        </a:lnSpc>
                      </a:pPr>
                      <a:endParaRPr sz="1200">
                        <a:latin typeface="Times New Roman" panose="02020603050405020304"/>
                        <a:cs typeface="Times New Roman" panose="02020603050405020304"/>
                      </a:endParaRPr>
                    </a:p>
                    <a:p>
                      <a:pPr>
                        <a:lnSpc>
                          <a:spcPct val="100000"/>
                        </a:lnSpc>
                        <a:spcBef>
                          <a:spcPts val="730"/>
                        </a:spcBef>
                      </a:pPr>
                      <a:endParaRPr sz="1200">
                        <a:latin typeface="Times New Roman" panose="02020603050405020304"/>
                        <a:cs typeface="Times New Roman" panose="02020603050405020304"/>
                      </a:endParaRPr>
                    </a:p>
                    <a:p>
                      <a:pPr marL="109220">
                        <a:lnSpc>
                          <a:spcPct val="100000"/>
                        </a:lnSpc>
                      </a:pPr>
                      <a:r>
                        <a:rPr sz="1200" spc="-10" dirty="0">
                          <a:latin typeface="宋体" panose="02010600030101010101" pitchFamily="2" charset="-122"/>
                          <a:cs typeface="宋体" panose="02010600030101010101" pitchFamily="2" charset="-122"/>
                        </a:rPr>
                        <a:t>项目资金(万元)</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L="261620">
                        <a:lnSpc>
                          <a:spcPts val="1405"/>
                        </a:lnSpc>
                      </a:pPr>
                      <a:r>
                        <a:rPr sz="1200" spc="-10" dirty="0">
                          <a:latin typeface="宋体" panose="02010600030101010101" pitchFamily="2" charset="-122"/>
                          <a:cs typeface="宋体" panose="02010600030101010101" pitchFamily="2" charset="-122"/>
                        </a:rPr>
                        <a:t>年初预算数</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10" dirty="0">
                          <a:latin typeface="宋体" panose="02010600030101010101" pitchFamily="2" charset="-122"/>
                          <a:cs typeface="宋体" panose="02010600030101010101" pitchFamily="2" charset="-122"/>
                        </a:rPr>
                        <a:t>全年预算数</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8890" algn="ctr">
                        <a:lnSpc>
                          <a:spcPts val="1405"/>
                        </a:lnSpc>
                      </a:pPr>
                      <a:r>
                        <a:rPr sz="1200" spc="-10" dirty="0">
                          <a:latin typeface="宋体" panose="02010600030101010101" pitchFamily="2" charset="-122"/>
                          <a:cs typeface="宋体" panose="02010600030101010101" pitchFamily="2" charset="-122"/>
                        </a:rPr>
                        <a:t>全年执行数</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25" dirty="0">
                          <a:latin typeface="宋体" panose="02010600030101010101" pitchFamily="2" charset="-122"/>
                          <a:cs typeface="宋体" panose="02010600030101010101" pitchFamily="2" charset="-122"/>
                        </a:rPr>
                        <a:t>分值</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ts val="1405"/>
                        </a:lnSpc>
                      </a:pPr>
                      <a:r>
                        <a:rPr sz="1200" dirty="0">
                          <a:latin typeface="宋体" panose="02010600030101010101" pitchFamily="2" charset="-122"/>
                          <a:cs typeface="宋体" panose="02010600030101010101" pitchFamily="2" charset="-122"/>
                        </a:rPr>
                        <a:t>执行率</a:t>
                      </a:r>
                      <a:r>
                        <a:rPr sz="1200" spc="-25" dirty="0">
                          <a:latin typeface="宋体" panose="02010600030101010101" pitchFamily="2" charset="-122"/>
                          <a:cs typeface="宋体" panose="02010600030101010101" pitchFamily="2" charset="-122"/>
                        </a:rPr>
                        <a:t>（%）</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5"/>
                        </a:lnSpc>
                      </a:pPr>
                      <a:r>
                        <a:rPr sz="1200" spc="-25" dirty="0">
                          <a:latin typeface="宋体" panose="02010600030101010101" pitchFamily="2" charset="-122"/>
                          <a:cs typeface="宋体" panose="02010600030101010101" pitchFamily="2" charset="-122"/>
                        </a:rPr>
                        <a:t>得分</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19075">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71120">
                        <a:lnSpc>
                          <a:spcPts val="1405"/>
                        </a:lnSpc>
                      </a:pPr>
                      <a:r>
                        <a:rPr sz="1200" spc="-10" dirty="0">
                          <a:latin typeface="宋体" panose="02010600030101010101" pitchFamily="2" charset="-122"/>
                          <a:cs typeface="宋体" panose="02010600030101010101" pitchFamily="2" charset="-122"/>
                        </a:rPr>
                        <a:t>年度资金总额</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L="414020">
                        <a:lnSpc>
                          <a:spcPts val="1405"/>
                        </a:lnSpc>
                      </a:pPr>
                      <a:r>
                        <a:rPr sz="1200" spc="-10" dirty="0">
                          <a:latin typeface="宋体" panose="02010600030101010101" pitchFamily="2" charset="-122"/>
                          <a:cs typeface="宋体" panose="02010600030101010101" pitchFamily="2" charset="-122"/>
                        </a:rPr>
                        <a:t>150.00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10" dirty="0">
                          <a:latin typeface="宋体" panose="02010600030101010101" pitchFamily="2" charset="-122"/>
                          <a:cs typeface="宋体" panose="02010600030101010101" pitchFamily="2" charset="-122"/>
                        </a:rPr>
                        <a:t>150.00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9525" algn="ctr">
                        <a:lnSpc>
                          <a:spcPts val="1405"/>
                        </a:lnSpc>
                      </a:pPr>
                      <a:r>
                        <a:rPr sz="1200" spc="-10" dirty="0">
                          <a:latin typeface="宋体" panose="02010600030101010101" pitchFamily="2" charset="-122"/>
                          <a:cs typeface="宋体" panose="02010600030101010101" pitchFamily="2" charset="-122"/>
                        </a:rPr>
                        <a:t>150.00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ts val="1405"/>
                        </a:lnSpc>
                      </a:pPr>
                      <a:r>
                        <a:rPr sz="1200" spc="-10" dirty="0">
                          <a:latin typeface="宋体" panose="02010600030101010101" pitchFamily="2" charset="-122"/>
                          <a:cs typeface="宋体" panose="02010600030101010101" pitchFamily="2" charset="-122"/>
                        </a:rPr>
                        <a:t>100.00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5"/>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71120">
                        <a:lnSpc>
                          <a:spcPts val="1405"/>
                        </a:lnSpc>
                      </a:pPr>
                      <a:r>
                        <a:rPr sz="1200" spc="-10" dirty="0">
                          <a:latin typeface="宋体" panose="02010600030101010101" pitchFamily="2" charset="-122"/>
                          <a:cs typeface="宋体" panose="02010600030101010101" pitchFamily="2" charset="-122"/>
                        </a:rPr>
                        <a:t>其中：当年财政拨款</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L="414020">
                        <a:lnSpc>
                          <a:spcPts val="1405"/>
                        </a:lnSpc>
                      </a:pPr>
                      <a:r>
                        <a:rPr sz="1200" spc="-10" dirty="0">
                          <a:latin typeface="宋体" panose="02010600030101010101" pitchFamily="2" charset="-122"/>
                          <a:cs typeface="宋体" panose="02010600030101010101" pitchFamily="2" charset="-122"/>
                        </a:rPr>
                        <a:t>150.00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10" dirty="0">
                          <a:latin typeface="宋体" panose="02010600030101010101" pitchFamily="2" charset="-122"/>
                          <a:cs typeface="宋体" panose="02010600030101010101" pitchFamily="2" charset="-122"/>
                        </a:rPr>
                        <a:t>150.00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9525" algn="ctr">
                        <a:lnSpc>
                          <a:spcPts val="1405"/>
                        </a:lnSpc>
                      </a:pPr>
                      <a:r>
                        <a:rPr sz="1200" spc="-10" dirty="0">
                          <a:latin typeface="宋体" panose="02010600030101010101" pitchFamily="2" charset="-122"/>
                          <a:cs typeface="宋体" panose="02010600030101010101" pitchFamily="2" charset="-122"/>
                        </a:rPr>
                        <a:t>150.00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8890" algn="ctr">
                        <a:lnSpc>
                          <a:spcPts val="1310"/>
                        </a:lnSpc>
                      </a:pPr>
                      <a:r>
                        <a:rPr sz="1100" spc="-50" dirty="0">
                          <a:latin typeface="宋体" panose="02010600030101010101" pitchFamily="2" charset="-122"/>
                          <a:cs typeface="宋体" panose="02010600030101010101" pitchFamily="2" charset="-122"/>
                        </a:rPr>
                        <a:t>—</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ts val="1405"/>
                        </a:lnSpc>
                      </a:pPr>
                      <a:r>
                        <a:rPr sz="1200" spc="-10" dirty="0">
                          <a:latin typeface="宋体" panose="02010600030101010101" pitchFamily="2" charset="-122"/>
                          <a:cs typeface="宋体" panose="02010600030101010101" pitchFamily="2" charset="-122"/>
                        </a:rPr>
                        <a:t>100.00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71120">
                        <a:lnSpc>
                          <a:spcPts val="1400"/>
                        </a:lnSpc>
                      </a:pPr>
                      <a:r>
                        <a:rPr sz="1200" spc="-15" dirty="0">
                          <a:latin typeface="宋体" panose="02010600030101010101" pitchFamily="2" charset="-122"/>
                          <a:cs typeface="宋体" panose="02010600030101010101" pitchFamily="2" charset="-122"/>
                        </a:rPr>
                        <a:t>其他资金</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9525"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0"/>
                        </a:lnSpc>
                      </a:pPr>
                      <a:r>
                        <a:rPr sz="1200" spc="-50" dirty="0">
                          <a:latin typeface="宋体" panose="02010600030101010101" pitchFamily="2" charset="-122"/>
                          <a:cs typeface="宋体" panose="02010600030101010101" pitchFamily="2" charset="-122"/>
                        </a:rPr>
                        <a:t>—</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71120">
                        <a:lnSpc>
                          <a:spcPts val="1400"/>
                        </a:lnSpc>
                      </a:pPr>
                      <a:r>
                        <a:rPr sz="1200" spc="-10" dirty="0">
                          <a:latin typeface="宋体" panose="02010600030101010101" pitchFamily="2" charset="-122"/>
                          <a:cs typeface="宋体" panose="02010600030101010101" pitchFamily="2" charset="-122"/>
                        </a:rPr>
                        <a:t>上年结转资金</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9525"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0"/>
                        </a:lnSpc>
                      </a:pPr>
                      <a:r>
                        <a:rPr sz="1200" spc="-50" dirty="0">
                          <a:latin typeface="宋体" panose="02010600030101010101" pitchFamily="2" charset="-122"/>
                          <a:cs typeface="宋体" panose="02010600030101010101" pitchFamily="2" charset="-122"/>
                        </a:rPr>
                        <a:t>—</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rowSpan="2">
                  <a:txBody>
                    <a:bodyPr/>
                    <a:lstStyle/>
                    <a:p>
                      <a:pPr marL="185420">
                        <a:lnSpc>
                          <a:spcPct val="100000"/>
                        </a:lnSpc>
                        <a:spcBef>
                          <a:spcPts val="865"/>
                        </a:spcBef>
                      </a:pPr>
                      <a:r>
                        <a:rPr sz="1200" spc="-10" dirty="0">
                          <a:latin typeface="宋体" panose="02010600030101010101" pitchFamily="2" charset="-122"/>
                          <a:cs typeface="宋体" panose="02010600030101010101" pitchFamily="2" charset="-122"/>
                        </a:rPr>
                        <a:t>年度总体目标</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4">
                  <a:txBody>
                    <a:bodyPr/>
                    <a:lstStyle/>
                    <a:p>
                      <a:pPr algn="ctr">
                        <a:lnSpc>
                          <a:spcPts val="1405"/>
                        </a:lnSpc>
                      </a:pPr>
                      <a:r>
                        <a:rPr sz="1200" spc="-15" dirty="0">
                          <a:latin typeface="宋体" panose="02010600030101010101" pitchFamily="2" charset="-122"/>
                          <a:cs typeface="宋体" panose="02010600030101010101" pitchFamily="2" charset="-122"/>
                        </a:rPr>
                        <a:t>预期目标</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gridSpan="5">
                  <a:txBody>
                    <a:bodyPr/>
                    <a:lstStyle/>
                    <a:p>
                      <a:pPr marL="17780" algn="ctr">
                        <a:lnSpc>
                          <a:spcPts val="1405"/>
                        </a:lnSpc>
                      </a:pPr>
                      <a:r>
                        <a:rPr sz="1200" spc="-10" dirty="0">
                          <a:latin typeface="宋体" panose="02010600030101010101" pitchFamily="2" charset="-122"/>
                          <a:cs typeface="宋体" panose="02010600030101010101" pitchFamily="2" charset="-122"/>
                        </a:rPr>
                        <a:t>实际完成情况</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r>
              <a:tr h="228600">
                <a:tc vMerge="1">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4">
                  <a:txBody>
                    <a:bodyPr/>
                    <a:lstStyle/>
                    <a:p>
                      <a:pPr marL="71120">
                        <a:lnSpc>
                          <a:spcPts val="1405"/>
                        </a:lnSpc>
                      </a:pPr>
                      <a:r>
                        <a:rPr sz="1200" spc="-5" dirty="0">
                          <a:latin typeface="宋体" panose="02010600030101010101" pitchFamily="2" charset="-122"/>
                          <a:cs typeface="宋体" panose="02010600030101010101" pitchFamily="2" charset="-122"/>
                        </a:rPr>
                        <a:t>着力推进乡村产业振兴， 推动村集体经济收入和农民收入稳定增长。</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gridSpan="5">
                  <a:txBody>
                    <a:bodyPr/>
                    <a:lstStyle/>
                    <a:p>
                      <a:pPr marL="80645">
                        <a:lnSpc>
                          <a:spcPts val="1405"/>
                        </a:lnSpc>
                      </a:pPr>
                      <a:r>
                        <a:rPr sz="1200" spc="-5" dirty="0">
                          <a:latin typeface="宋体" panose="02010600030101010101" pitchFamily="2" charset="-122"/>
                          <a:cs typeface="宋体" panose="02010600030101010101" pitchFamily="2" charset="-122"/>
                        </a:rPr>
                        <a:t>着力推进乡村产业振兴， 推动村集体经济收入和农民收入稳定增长。</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r>
              <a:tr h="457200">
                <a:tc rowSpan="8">
                  <a:txBody>
                    <a:bodyPr/>
                    <a:lstStyle/>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spcBef>
                          <a:spcPts val="1065"/>
                        </a:spcBef>
                      </a:pPr>
                      <a:endParaRPr sz="1200">
                        <a:latin typeface="Times New Roman" panose="02020603050405020304"/>
                        <a:cs typeface="Times New Roman" panose="02020603050405020304"/>
                      </a:endParaRPr>
                    </a:p>
                    <a:p>
                      <a:pPr marL="537845">
                        <a:lnSpc>
                          <a:spcPct val="100000"/>
                        </a:lnSpc>
                      </a:pPr>
                      <a:r>
                        <a:rPr sz="1200" spc="-10" dirty="0">
                          <a:latin typeface="宋体" panose="02010600030101010101" pitchFamily="2" charset="-122"/>
                          <a:cs typeface="宋体" panose="02010600030101010101" pitchFamily="2" charset="-122"/>
                        </a:rPr>
                        <a:t>绩效 指标</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860"/>
                        </a:spcBef>
                      </a:pPr>
                      <a:r>
                        <a:rPr sz="1200" spc="-15" dirty="0">
                          <a:latin typeface="宋体" panose="02010600030101010101" pitchFamily="2" charset="-122"/>
                          <a:cs typeface="宋体" panose="02010600030101010101" pitchFamily="2" charset="-122"/>
                        </a:rPr>
                        <a:t>一级指标</a:t>
                      </a:r>
                      <a:endParaRPr sz="1200">
                        <a:latin typeface="宋体" panose="02010600030101010101" pitchFamily="2" charset="-122"/>
                        <a:cs typeface="宋体" panose="02010600030101010101" pitchFamily="2" charset="-122"/>
                      </a:endParaRPr>
                    </a:p>
                  </a:txBody>
                  <a:tcPr marL="0" marR="0" marT="1092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860"/>
                        </a:spcBef>
                      </a:pPr>
                      <a:r>
                        <a:rPr sz="1200" spc="-15" dirty="0">
                          <a:latin typeface="宋体" panose="02010600030101010101" pitchFamily="2" charset="-122"/>
                          <a:cs typeface="宋体" panose="02010600030101010101" pitchFamily="2" charset="-122"/>
                        </a:rPr>
                        <a:t>二级指标</a:t>
                      </a:r>
                      <a:endParaRPr sz="1200">
                        <a:latin typeface="宋体" panose="02010600030101010101" pitchFamily="2" charset="-122"/>
                        <a:cs typeface="宋体" panose="02010600030101010101" pitchFamily="2" charset="-122"/>
                      </a:endParaRPr>
                    </a:p>
                  </a:txBody>
                  <a:tcPr marL="0" marR="0" marT="1092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337820">
                        <a:lnSpc>
                          <a:spcPct val="100000"/>
                        </a:lnSpc>
                        <a:spcBef>
                          <a:spcPts val="860"/>
                        </a:spcBef>
                      </a:pPr>
                      <a:r>
                        <a:rPr sz="1200" spc="-15" dirty="0">
                          <a:latin typeface="宋体" panose="02010600030101010101" pitchFamily="2" charset="-122"/>
                          <a:cs typeface="宋体" panose="02010600030101010101" pitchFamily="2" charset="-122"/>
                        </a:rPr>
                        <a:t>三级指标</a:t>
                      </a:r>
                      <a:endParaRPr sz="1200">
                        <a:latin typeface="宋体" panose="02010600030101010101" pitchFamily="2" charset="-122"/>
                        <a:cs typeface="宋体" panose="02010600030101010101" pitchFamily="2" charset="-122"/>
                      </a:endParaRPr>
                    </a:p>
                  </a:txBody>
                  <a:tcPr marL="0" marR="0" marT="1092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ct val="100000"/>
                        </a:lnSpc>
                        <a:spcBef>
                          <a:spcPts val="860"/>
                        </a:spcBef>
                      </a:pPr>
                      <a:r>
                        <a:rPr sz="1200" spc="-10" dirty="0">
                          <a:latin typeface="宋体" panose="02010600030101010101" pitchFamily="2" charset="-122"/>
                          <a:cs typeface="宋体" panose="02010600030101010101" pitchFamily="2" charset="-122"/>
                        </a:rPr>
                        <a:t>年度指标值</a:t>
                      </a:r>
                      <a:endParaRPr sz="1200">
                        <a:latin typeface="宋体" panose="02010600030101010101" pitchFamily="2" charset="-122"/>
                        <a:cs typeface="宋体" panose="02010600030101010101" pitchFamily="2" charset="-122"/>
                      </a:endParaRPr>
                    </a:p>
                  </a:txBody>
                  <a:tcPr marL="0" marR="0" marT="1092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ct val="100000"/>
                        </a:lnSpc>
                        <a:spcBef>
                          <a:spcPts val="860"/>
                        </a:spcBef>
                      </a:pPr>
                      <a:r>
                        <a:rPr sz="1200" spc="-10" dirty="0">
                          <a:latin typeface="宋体" panose="02010600030101010101" pitchFamily="2" charset="-122"/>
                          <a:cs typeface="宋体" panose="02010600030101010101" pitchFamily="2" charset="-122"/>
                        </a:rPr>
                        <a:t>实际完成值</a:t>
                      </a:r>
                      <a:endParaRPr sz="1200">
                        <a:latin typeface="宋体" panose="02010600030101010101" pitchFamily="2" charset="-122"/>
                        <a:cs typeface="宋体" panose="02010600030101010101" pitchFamily="2" charset="-122"/>
                      </a:endParaRPr>
                    </a:p>
                  </a:txBody>
                  <a:tcPr marL="0" marR="0" marT="1092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860"/>
                        </a:spcBef>
                      </a:pPr>
                      <a:r>
                        <a:rPr sz="1200" spc="-15" dirty="0">
                          <a:latin typeface="宋体" panose="02010600030101010101" pitchFamily="2" charset="-122"/>
                          <a:cs typeface="宋体" panose="02010600030101010101" pitchFamily="2" charset="-122"/>
                        </a:rPr>
                        <a:t>指标分值</a:t>
                      </a:r>
                      <a:endParaRPr sz="1200">
                        <a:latin typeface="宋体" panose="02010600030101010101" pitchFamily="2" charset="-122"/>
                        <a:cs typeface="宋体" panose="02010600030101010101" pitchFamily="2" charset="-122"/>
                      </a:endParaRPr>
                    </a:p>
                  </a:txBody>
                  <a:tcPr marL="0" marR="0" marT="1092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860"/>
                        </a:spcBef>
                      </a:pPr>
                      <a:r>
                        <a:rPr sz="1200" spc="-15" dirty="0">
                          <a:latin typeface="宋体" panose="02010600030101010101" pitchFamily="2" charset="-122"/>
                          <a:cs typeface="宋体" panose="02010600030101010101" pitchFamily="2" charset="-122"/>
                        </a:rPr>
                        <a:t>自评得分</a:t>
                      </a:r>
                      <a:endParaRPr sz="1200">
                        <a:latin typeface="宋体" panose="02010600030101010101" pitchFamily="2" charset="-122"/>
                        <a:cs typeface="宋体" panose="02010600030101010101" pitchFamily="2" charset="-122"/>
                      </a:endParaRPr>
                    </a:p>
                  </a:txBody>
                  <a:tcPr marL="0" marR="0" marT="1092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0"/>
                        </a:lnSpc>
                      </a:pPr>
                      <a:r>
                        <a:rPr sz="1200" spc="-10" dirty="0">
                          <a:latin typeface="宋体" panose="02010600030101010101" pitchFamily="2" charset="-122"/>
                          <a:cs typeface="宋体" panose="02010600030101010101" pitchFamily="2" charset="-122"/>
                        </a:rPr>
                        <a:t>偏差原因分析及</a:t>
                      </a:r>
                      <a:endParaRPr sz="1200">
                        <a:latin typeface="宋体" panose="02010600030101010101" pitchFamily="2" charset="-122"/>
                        <a:cs typeface="宋体" panose="02010600030101010101" pitchFamily="2" charset="-122"/>
                      </a:endParaRPr>
                    </a:p>
                    <a:p>
                      <a:pPr algn="ctr">
                        <a:lnSpc>
                          <a:spcPct val="100000"/>
                        </a:lnSpc>
                        <a:spcBef>
                          <a:spcPts val="360"/>
                        </a:spcBef>
                      </a:pPr>
                      <a:r>
                        <a:rPr sz="1200" spc="-15" dirty="0">
                          <a:latin typeface="宋体" panose="02010600030101010101" pitchFamily="2" charset="-122"/>
                          <a:cs typeface="宋体" panose="02010600030101010101" pitchFamily="2" charset="-122"/>
                        </a:rPr>
                        <a:t>改进措施</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19075">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rowSpan="3">
                  <a:txBody>
                    <a:bodyPr/>
                    <a:lstStyle/>
                    <a:p>
                      <a:pPr>
                        <a:lnSpc>
                          <a:spcPct val="100000"/>
                        </a:lnSpc>
                        <a:spcBef>
                          <a:spcPts val="1195"/>
                        </a:spcBef>
                      </a:pPr>
                      <a:endParaRPr sz="1100">
                        <a:latin typeface="Times New Roman" panose="02020603050405020304"/>
                        <a:cs typeface="Times New Roman" panose="02020603050405020304"/>
                      </a:endParaRPr>
                    </a:p>
                    <a:p>
                      <a:pPr marL="652145">
                        <a:lnSpc>
                          <a:spcPct val="100000"/>
                        </a:lnSpc>
                        <a:spcBef>
                          <a:spcPts val="5"/>
                        </a:spcBef>
                      </a:pPr>
                      <a:r>
                        <a:rPr sz="1100" spc="-15" dirty="0">
                          <a:latin typeface="宋体" panose="02010600030101010101" pitchFamily="2" charset="-122"/>
                          <a:cs typeface="宋体" panose="02010600030101010101" pitchFamily="2" charset="-122"/>
                        </a:rPr>
                        <a:t>产出指标</a:t>
                      </a:r>
                      <a:endParaRPr sz="1100">
                        <a:latin typeface="宋体" panose="02010600030101010101" pitchFamily="2" charset="-122"/>
                        <a:cs typeface="宋体" panose="02010600030101010101" pitchFamily="2" charset="-122"/>
                      </a:endParaRPr>
                    </a:p>
                  </a:txBody>
                  <a:tcPr marL="0" marR="0" marT="15176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05"/>
                        </a:lnSpc>
                      </a:pPr>
                      <a:r>
                        <a:rPr sz="1100" spc="-15" dirty="0">
                          <a:latin typeface="宋体" panose="02010600030101010101" pitchFamily="2" charset="-122"/>
                          <a:cs typeface="宋体" panose="02010600030101010101" pitchFamily="2" charset="-122"/>
                        </a:rPr>
                        <a:t>数量指标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05"/>
                        </a:lnSpc>
                      </a:pPr>
                      <a:r>
                        <a:rPr sz="1100" spc="-15" dirty="0">
                          <a:latin typeface="宋体" panose="02010600030101010101" pitchFamily="2" charset="-122"/>
                          <a:cs typeface="宋体" panose="02010600030101010101" pitchFamily="2" charset="-122"/>
                        </a:rPr>
                        <a:t>项目个数</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ts val="1400"/>
                        </a:lnSpc>
                      </a:pPr>
                      <a:r>
                        <a:rPr sz="1200" dirty="0">
                          <a:latin typeface="宋体" panose="02010600030101010101" pitchFamily="2" charset="-122"/>
                          <a:cs typeface="宋体" panose="02010600030101010101" pitchFamily="2" charset="-122"/>
                        </a:rPr>
                        <a:t>≥1</a:t>
                      </a:r>
                      <a:r>
                        <a:rPr sz="1200" spc="-175" dirty="0">
                          <a:latin typeface="宋体" panose="02010600030101010101" pitchFamily="2" charset="-122"/>
                          <a:cs typeface="宋体" panose="02010600030101010101" pitchFamily="2" charset="-122"/>
                        </a:rPr>
                        <a:t> 个</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ts val="1400"/>
                        </a:lnSpc>
                      </a:pPr>
                      <a:r>
                        <a:rPr sz="1200" spc="-50" dirty="0">
                          <a:latin typeface="宋体" panose="02010600030101010101" pitchFamily="2" charset="-122"/>
                          <a:cs typeface="宋体" panose="02010600030101010101" pitchFamily="2" charset="-122"/>
                        </a:rPr>
                        <a:t>1</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ts val="1400"/>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400"/>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vMerge="1">
                  <a:tcPr marL="0" marR="0" marT="15176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5" dirty="0">
                          <a:latin typeface="宋体" panose="02010600030101010101" pitchFamily="2" charset="-122"/>
                          <a:cs typeface="宋体" panose="02010600030101010101" pitchFamily="2" charset="-122"/>
                        </a:rPr>
                        <a:t>质量指标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0" dirty="0">
                          <a:latin typeface="宋体" panose="02010600030101010101" pitchFamily="2" charset="-122"/>
                          <a:cs typeface="宋体" panose="02010600030101010101" pitchFamily="2" charset="-122"/>
                        </a:rPr>
                        <a:t>项目验收合格率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ts val="1405"/>
                        </a:lnSpc>
                      </a:pPr>
                      <a:r>
                        <a:rPr sz="1200" spc="-10" dirty="0">
                          <a:latin typeface="宋体" panose="02010600030101010101" pitchFamily="2" charset="-122"/>
                          <a:cs typeface="宋体" panose="02010600030101010101" pitchFamily="2" charset="-122"/>
                        </a:rPr>
                        <a:t>≥100%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ts val="1405"/>
                        </a:lnSpc>
                      </a:pPr>
                      <a:r>
                        <a:rPr sz="1200" spc="-25" dirty="0">
                          <a:latin typeface="宋体" panose="02010600030101010101" pitchFamily="2" charset="-122"/>
                          <a:cs typeface="宋体" panose="02010600030101010101" pitchFamily="2" charset="-122"/>
                        </a:rPr>
                        <a:t>100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ts val="1405"/>
                        </a:lnSpc>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405"/>
                        </a:lnSpc>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4191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vMerge="1">
                  <a:tcPr marL="0" marR="0" marT="15176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40"/>
                        </a:spcBef>
                      </a:pPr>
                      <a:r>
                        <a:rPr sz="1100" spc="-15" dirty="0">
                          <a:latin typeface="宋体" panose="02010600030101010101" pitchFamily="2" charset="-122"/>
                          <a:cs typeface="宋体" panose="02010600030101010101" pitchFamily="2" charset="-122"/>
                        </a:rPr>
                        <a:t>时效指标</a:t>
                      </a:r>
                      <a:endParaRPr sz="1100">
                        <a:latin typeface="宋体" panose="02010600030101010101" pitchFamily="2" charset="-122"/>
                        <a:cs typeface="宋体" panose="02010600030101010101" pitchFamily="2" charset="-122"/>
                      </a:endParaRPr>
                    </a:p>
                  </a:txBody>
                  <a:tcPr marL="0" marR="0" marT="939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235"/>
                        </a:lnSpc>
                      </a:pPr>
                      <a:r>
                        <a:rPr sz="1100" spc="-10" dirty="0">
                          <a:latin typeface="宋体" panose="02010600030101010101" pitchFamily="2" charset="-122"/>
                          <a:cs typeface="宋体" panose="02010600030101010101" pitchFamily="2" charset="-122"/>
                        </a:rPr>
                        <a:t>工程项目开工及时</a:t>
                      </a:r>
                      <a:endParaRPr sz="1100">
                        <a:latin typeface="宋体" panose="02010600030101010101" pitchFamily="2" charset="-122"/>
                        <a:cs typeface="宋体" panose="02010600030101010101" pitchFamily="2" charset="-122"/>
                      </a:endParaRPr>
                    </a:p>
                    <a:p>
                      <a:pPr marR="53975" algn="r">
                        <a:lnSpc>
                          <a:spcPct val="100000"/>
                        </a:lnSpc>
                        <a:spcBef>
                          <a:spcPts val="330"/>
                        </a:spcBef>
                      </a:pPr>
                      <a:r>
                        <a:rPr sz="1100" spc="-50" dirty="0">
                          <a:latin typeface="宋体" panose="02010600030101010101" pitchFamily="2" charset="-122"/>
                          <a:cs typeface="宋体" panose="02010600030101010101" pitchFamily="2" charset="-122"/>
                        </a:rPr>
                        <a:t>性</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ct val="100000"/>
                        </a:lnSpc>
                        <a:spcBef>
                          <a:spcPts val="715"/>
                        </a:spcBef>
                      </a:pPr>
                      <a:r>
                        <a:rPr sz="1200" dirty="0">
                          <a:latin typeface="宋体" panose="02010600030101010101" pitchFamily="2" charset="-122"/>
                          <a:cs typeface="宋体" panose="02010600030101010101" pitchFamily="2" charset="-122"/>
                        </a:rPr>
                        <a:t>=0</a:t>
                      </a:r>
                      <a:r>
                        <a:rPr sz="1200" spc="-175" dirty="0">
                          <a:latin typeface="宋体" panose="02010600030101010101" pitchFamily="2" charset="-122"/>
                          <a:cs typeface="宋体" panose="02010600030101010101" pitchFamily="2" charset="-122"/>
                        </a:rPr>
                        <a:t> 月</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ct val="100000"/>
                        </a:lnSpc>
                        <a:spcBef>
                          <a:spcPts val="715"/>
                        </a:spcBef>
                      </a:pPr>
                      <a:r>
                        <a:rPr sz="1200" spc="-50" dirty="0">
                          <a:latin typeface="宋体" panose="02010600030101010101" pitchFamily="2" charset="-122"/>
                          <a:cs typeface="宋体" panose="02010600030101010101" pitchFamily="2" charset="-122"/>
                        </a:rPr>
                        <a:t>0</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715"/>
                        </a:spcBef>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15"/>
                        </a:spcBef>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5" dirty="0">
                          <a:latin typeface="宋体" panose="02010600030101010101" pitchFamily="2" charset="-122"/>
                          <a:cs typeface="宋体" panose="02010600030101010101" pitchFamily="2" charset="-122"/>
                        </a:rPr>
                        <a:t>成本指标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0" dirty="0">
                          <a:latin typeface="宋体" panose="02010600030101010101" pitchFamily="2" charset="-122"/>
                          <a:cs typeface="宋体" panose="02010600030101010101" pitchFamily="2" charset="-122"/>
                        </a:rPr>
                        <a:t>经济成本指标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0" dirty="0">
                          <a:latin typeface="宋体" panose="02010600030101010101" pitchFamily="2" charset="-122"/>
                          <a:cs typeface="宋体" panose="02010600030101010101" pitchFamily="2" charset="-122"/>
                        </a:rPr>
                        <a:t>财政补助投入额</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ts val="1405"/>
                        </a:lnSpc>
                      </a:pPr>
                      <a:r>
                        <a:rPr sz="1200" dirty="0">
                          <a:latin typeface="宋体" panose="02010600030101010101" pitchFamily="2" charset="-122"/>
                          <a:cs typeface="宋体" panose="02010600030101010101" pitchFamily="2" charset="-122"/>
                        </a:rPr>
                        <a:t>≤150</a:t>
                      </a:r>
                      <a:r>
                        <a:rPr sz="1200" spc="-120" dirty="0">
                          <a:latin typeface="宋体" panose="02010600030101010101" pitchFamily="2" charset="-122"/>
                          <a:cs typeface="宋体" panose="02010600030101010101" pitchFamily="2" charset="-122"/>
                        </a:rPr>
                        <a:t> 万元</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ts val="1405"/>
                        </a:lnSpc>
                      </a:pPr>
                      <a:r>
                        <a:rPr sz="1200" spc="-25" dirty="0">
                          <a:latin typeface="宋体" panose="02010600030101010101" pitchFamily="2" charset="-122"/>
                          <a:cs typeface="宋体" panose="02010600030101010101" pitchFamily="2" charset="-122"/>
                        </a:rPr>
                        <a:t>150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ts val="1405"/>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405"/>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4191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rowSpan="2">
                  <a:txBody>
                    <a:bodyPr/>
                    <a:lstStyle/>
                    <a:p>
                      <a:pPr>
                        <a:lnSpc>
                          <a:spcPct val="100000"/>
                        </a:lnSpc>
                        <a:spcBef>
                          <a:spcPts val="370"/>
                        </a:spcBef>
                      </a:pPr>
                      <a:endParaRPr sz="1100">
                        <a:latin typeface="Times New Roman" panose="02020603050405020304"/>
                        <a:cs typeface="Times New Roman" panose="02020603050405020304"/>
                      </a:endParaRPr>
                    </a:p>
                    <a:p>
                      <a:pPr marL="652145">
                        <a:lnSpc>
                          <a:spcPct val="100000"/>
                        </a:lnSpc>
                        <a:spcBef>
                          <a:spcPts val="5"/>
                        </a:spcBef>
                      </a:pPr>
                      <a:r>
                        <a:rPr sz="1100" spc="-15" dirty="0">
                          <a:latin typeface="宋体" panose="02010600030101010101" pitchFamily="2" charset="-122"/>
                          <a:cs typeface="宋体" panose="02010600030101010101" pitchFamily="2" charset="-122"/>
                        </a:rPr>
                        <a:t>效益指标</a:t>
                      </a:r>
                      <a:endParaRPr sz="1100">
                        <a:latin typeface="宋体" panose="02010600030101010101" pitchFamily="2" charset="-122"/>
                        <a:cs typeface="宋体" panose="02010600030101010101" pitchFamily="2" charset="-122"/>
                      </a:endParaRPr>
                    </a:p>
                  </a:txBody>
                  <a:tcPr marL="0" marR="0" marT="4699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35"/>
                        </a:spcBef>
                      </a:pPr>
                      <a:r>
                        <a:rPr sz="1100" spc="-10" dirty="0">
                          <a:latin typeface="宋体" panose="02010600030101010101" pitchFamily="2" charset="-122"/>
                          <a:cs typeface="宋体" panose="02010600030101010101" pitchFamily="2" charset="-122"/>
                        </a:rPr>
                        <a:t>社会效益指标</a:t>
                      </a:r>
                      <a:endParaRPr sz="1100">
                        <a:latin typeface="宋体" panose="02010600030101010101" pitchFamily="2" charset="-122"/>
                        <a:cs typeface="宋体" panose="02010600030101010101" pitchFamily="2" charset="-122"/>
                      </a:endParaRPr>
                    </a:p>
                  </a:txBody>
                  <a:tcPr marL="0" marR="0" marT="933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230"/>
                        </a:lnSpc>
                      </a:pPr>
                      <a:r>
                        <a:rPr sz="1100" spc="-10" dirty="0">
                          <a:latin typeface="宋体" panose="02010600030101010101" pitchFamily="2" charset="-122"/>
                          <a:cs typeface="宋体" panose="02010600030101010101" pitchFamily="2" charset="-122"/>
                        </a:rPr>
                        <a:t>提升地区乡村治理</a:t>
                      </a:r>
                      <a:endParaRPr sz="1100">
                        <a:latin typeface="宋体" panose="02010600030101010101" pitchFamily="2" charset="-122"/>
                        <a:cs typeface="宋体" panose="02010600030101010101" pitchFamily="2" charset="-122"/>
                      </a:endParaRPr>
                    </a:p>
                    <a:p>
                      <a:pPr marR="54610" algn="r">
                        <a:lnSpc>
                          <a:spcPct val="100000"/>
                        </a:lnSpc>
                        <a:spcBef>
                          <a:spcPts val="330"/>
                        </a:spcBef>
                      </a:pPr>
                      <a:r>
                        <a:rPr sz="1100" spc="-25" dirty="0">
                          <a:latin typeface="宋体" panose="02010600030101010101" pitchFamily="2" charset="-122"/>
                          <a:cs typeface="宋体" panose="02010600030101010101" pitchFamily="2" charset="-122"/>
                        </a:rPr>
                        <a:t>能力</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1215390">
                        <a:lnSpc>
                          <a:spcPct val="100000"/>
                        </a:lnSpc>
                        <a:spcBef>
                          <a:spcPts val="710"/>
                        </a:spcBef>
                      </a:pPr>
                      <a:r>
                        <a:rPr sz="1200" spc="-10" dirty="0">
                          <a:latin typeface="宋体" panose="02010600030101010101" pitchFamily="2" charset="-122"/>
                          <a:cs typeface="宋体" panose="02010600030101010101" pitchFamily="2" charset="-122"/>
                        </a:rPr>
                        <a:t>=有所提升有所提升</a:t>
                      </a:r>
                      <a:endParaRPr sz="1200">
                        <a:latin typeface="宋体" panose="02010600030101010101" pitchFamily="2" charset="-122"/>
                        <a:cs typeface="宋体" panose="02010600030101010101" pitchFamily="2" charset="-122"/>
                      </a:endParaRPr>
                    </a:p>
                  </a:txBody>
                  <a:tcPr marL="0" marR="0" marT="901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ct val="100000"/>
                        </a:lnSpc>
                        <a:spcBef>
                          <a:spcPts val="710"/>
                        </a:spcBef>
                      </a:pPr>
                      <a:r>
                        <a:rPr sz="1200" spc="-15" dirty="0">
                          <a:latin typeface="宋体" panose="02010600030101010101" pitchFamily="2" charset="-122"/>
                          <a:cs typeface="宋体" panose="02010600030101010101" pitchFamily="2" charset="-122"/>
                        </a:rPr>
                        <a:t>有所提升</a:t>
                      </a:r>
                      <a:endParaRPr sz="1200">
                        <a:latin typeface="宋体" panose="02010600030101010101" pitchFamily="2" charset="-122"/>
                        <a:cs typeface="宋体" panose="02010600030101010101" pitchFamily="2" charset="-122"/>
                      </a:endParaRPr>
                    </a:p>
                  </a:txBody>
                  <a:tcPr marL="0" marR="0" marT="901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710"/>
                        </a:spcBef>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901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10"/>
                        </a:spcBef>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901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19075">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vMerge="1">
                  <a:tcPr marL="0" marR="0" marT="4699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05"/>
                        </a:lnSpc>
                      </a:pPr>
                      <a:r>
                        <a:rPr sz="1100" spc="-10" dirty="0">
                          <a:latin typeface="宋体" panose="02010600030101010101" pitchFamily="2" charset="-122"/>
                          <a:cs typeface="宋体" panose="02010600030101010101" pitchFamily="2" charset="-122"/>
                        </a:rPr>
                        <a:t>生态效益指标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05"/>
                        </a:lnSpc>
                      </a:pPr>
                      <a:r>
                        <a:rPr sz="1100" spc="-10" dirty="0">
                          <a:latin typeface="宋体" panose="02010600030101010101" pitchFamily="2" charset="-122"/>
                          <a:cs typeface="宋体" panose="02010600030101010101" pitchFamily="2" charset="-122"/>
                        </a:rPr>
                        <a:t>改善农村人居环境</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1215390">
                        <a:lnSpc>
                          <a:spcPts val="1400"/>
                        </a:lnSpc>
                      </a:pPr>
                      <a:r>
                        <a:rPr sz="1200" spc="-10" dirty="0">
                          <a:latin typeface="宋体" panose="02010600030101010101" pitchFamily="2" charset="-122"/>
                          <a:cs typeface="宋体" panose="02010600030101010101" pitchFamily="2" charset="-122"/>
                        </a:rPr>
                        <a:t>=有效改善有效改善</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ts val="1400"/>
                        </a:lnSpc>
                      </a:pPr>
                      <a:r>
                        <a:rPr sz="1200" spc="-15" dirty="0">
                          <a:latin typeface="宋体" panose="02010600030101010101" pitchFamily="2" charset="-122"/>
                          <a:cs typeface="宋体" panose="02010600030101010101" pitchFamily="2" charset="-122"/>
                        </a:rPr>
                        <a:t>有效改善</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ts val="1400"/>
                        </a:lnSpc>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400"/>
                        </a:lnSpc>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4191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35"/>
                        </a:spcBef>
                      </a:pPr>
                      <a:r>
                        <a:rPr sz="1100" spc="-10" dirty="0">
                          <a:latin typeface="宋体" panose="02010600030101010101" pitchFamily="2" charset="-122"/>
                          <a:cs typeface="宋体" panose="02010600030101010101" pitchFamily="2" charset="-122"/>
                        </a:rPr>
                        <a:t>满意度指标</a:t>
                      </a:r>
                      <a:endParaRPr sz="1100">
                        <a:latin typeface="宋体" panose="02010600030101010101" pitchFamily="2" charset="-122"/>
                        <a:cs typeface="宋体" panose="02010600030101010101" pitchFamily="2" charset="-122"/>
                      </a:endParaRPr>
                    </a:p>
                  </a:txBody>
                  <a:tcPr marL="0" marR="0" marT="933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5245" algn="r">
                        <a:lnSpc>
                          <a:spcPts val="1235"/>
                        </a:lnSpc>
                      </a:pPr>
                      <a:r>
                        <a:rPr sz="1100" spc="-10" dirty="0">
                          <a:latin typeface="宋体" panose="02010600030101010101" pitchFamily="2" charset="-122"/>
                          <a:cs typeface="宋体" panose="02010600030101010101" pitchFamily="2" charset="-122"/>
                        </a:rPr>
                        <a:t>服务对象满意度指</a:t>
                      </a:r>
                      <a:endParaRPr sz="1100">
                        <a:latin typeface="宋体" panose="02010600030101010101" pitchFamily="2" charset="-122"/>
                        <a:cs typeface="宋体" panose="02010600030101010101" pitchFamily="2" charset="-122"/>
                      </a:endParaRPr>
                    </a:p>
                    <a:p>
                      <a:pPr marR="53975" algn="r">
                        <a:lnSpc>
                          <a:spcPct val="100000"/>
                        </a:lnSpc>
                        <a:spcBef>
                          <a:spcPts val="330"/>
                        </a:spcBef>
                      </a:pPr>
                      <a:r>
                        <a:rPr sz="1100" spc="-50" dirty="0">
                          <a:latin typeface="宋体" panose="02010600030101010101" pitchFamily="2" charset="-122"/>
                          <a:cs typeface="宋体" panose="02010600030101010101" pitchFamily="2" charset="-122"/>
                        </a:rPr>
                        <a:t>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35"/>
                        </a:spcBef>
                      </a:pPr>
                      <a:r>
                        <a:rPr sz="1100" spc="-10" dirty="0">
                          <a:latin typeface="宋体" panose="02010600030101010101" pitchFamily="2" charset="-122"/>
                          <a:cs typeface="宋体" panose="02010600030101010101" pitchFamily="2" charset="-122"/>
                        </a:rPr>
                        <a:t>项目区农民满意度</a:t>
                      </a:r>
                      <a:endParaRPr sz="1100">
                        <a:latin typeface="宋体" panose="02010600030101010101" pitchFamily="2" charset="-122"/>
                        <a:cs typeface="宋体" panose="02010600030101010101" pitchFamily="2" charset="-122"/>
                      </a:endParaRPr>
                    </a:p>
                  </a:txBody>
                  <a:tcPr marL="0" marR="0" marT="933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ct val="100000"/>
                        </a:lnSpc>
                        <a:spcBef>
                          <a:spcPts val="710"/>
                        </a:spcBef>
                      </a:pPr>
                      <a:r>
                        <a:rPr sz="1200" spc="-20" dirty="0">
                          <a:latin typeface="宋体" panose="02010600030101010101" pitchFamily="2" charset="-122"/>
                          <a:cs typeface="宋体" panose="02010600030101010101" pitchFamily="2" charset="-122"/>
                        </a:rPr>
                        <a:t>≥90%</a:t>
                      </a:r>
                      <a:endParaRPr sz="1200">
                        <a:latin typeface="宋体" panose="02010600030101010101" pitchFamily="2" charset="-122"/>
                        <a:cs typeface="宋体" panose="02010600030101010101" pitchFamily="2" charset="-122"/>
                      </a:endParaRPr>
                    </a:p>
                  </a:txBody>
                  <a:tcPr marL="0" marR="0" marT="901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ct val="100000"/>
                        </a:lnSpc>
                        <a:spcBef>
                          <a:spcPts val="710"/>
                        </a:spcBef>
                      </a:pPr>
                      <a:r>
                        <a:rPr sz="1200" spc="-25" dirty="0">
                          <a:latin typeface="宋体" panose="02010600030101010101" pitchFamily="2" charset="-122"/>
                          <a:cs typeface="宋体" panose="02010600030101010101" pitchFamily="2" charset="-122"/>
                        </a:rPr>
                        <a:t>90</a:t>
                      </a:r>
                      <a:endParaRPr sz="1200">
                        <a:latin typeface="宋体" panose="02010600030101010101" pitchFamily="2" charset="-122"/>
                        <a:cs typeface="宋体" panose="02010600030101010101" pitchFamily="2" charset="-122"/>
                      </a:endParaRPr>
                    </a:p>
                  </a:txBody>
                  <a:tcPr marL="0" marR="0" marT="901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710"/>
                        </a:spcBef>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901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10"/>
                        </a:spcBef>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901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gridSpan="7">
                  <a:txBody>
                    <a:bodyPr/>
                    <a:lstStyle/>
                    <a:p>
                      <a:pPr algn="ctr">
                        <a:lnSpc>
                          <a:spcPts val="1400"/>
                        </a:lnSpc>
                      </a:pPr>
                      <a:r>
                        <a:rPr sz="1200" dirty="0">
                          <a:latin typeface="宋体" panose="02010600030101010101" pitchFamily="2" charset="-122"/>
                          <a:cs typeface="宋体" panose="02010600030101010101" pitchFamily="2" charset="-122"/>
                        </a:rPr>
                        <a:t>总分值、评价总分 </a:t>
                      </a:r>
                      <a:r>
                        <a:rPr sz="1200" spc="-25" dirty="0">
                          <a:latin typeface="宋体" panose="02010600030101010101" pitchFamily="2" charset="-122"/>
                          <a:cs typeface="宋体" panose="02010600030101010101" pitchFamily="2" charset="-122"/>
                        </a:rPr>
                        <a:t>(S)</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gridSpan="3">
                  <a:txBody>
                    <a:bodyPr/>
                    <a:lstStyle/>
                    <a:p>
                      <a:pPr marL="8890" algn="ctr">
                        <a:lnSpc>
                          <a:spcPts val="1400"/>
                        </a:lnSpc>
                      </a:pPr>
                      <a:r>
                        <a:rPr sz="1200" spc="-25" dirty="0">
                          <a:latin typeface="宋体" panose="02010600030101010101" pitchFamily="2" charset="-122"/>
                          <a:cs typeface="宋体" panose="02010600030101010101" pitchFamily="2" charset="-122"/>
                        </a:rPr>
                        <a:t>100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r>
              <a:tr h="228600">
                <a:tc gridSpan="2">
                  <a:txBody>
                    <a:bodyPr/>
                    <a:lstStyle/>
                    <a:p>
                      <a:pPr marL="8890" algn="ctr">
                        <a:lnSpc>
                          <a:spcPts val="1405"/>
                        </a:lnSpc>
                      </a:pPr>
                      <a:r>
                        <a:rPr sz="1200" spc="-15" dirty="0">
                          <a:latin typeface="宋体" panose="02010600030101010101" pitchFamily="2" charset="-122"/>
                          <a:cs typeface="宋体" panose="02010600030101010101" pitchFamily="2" charset="-122"/>
                        </a:rPr>
                        <a:t>评价等级</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8">
                  <a:txBody>
                    <a:bodyPr/>
                    <a:lstStyle/>
                    <a:p>
                      <a:pPr marL="18415" algn="ctr">
                        <a:lnSpc>
                          <a:spcPts val="1405"/>
                        </a:lnSpc>
                      </a:pPr>
                      <a:r>
                        <a:rPr sz="1200" dirty="0">
                          <a:latin typeface="宋体" panose="02010600030101010101" pitchFamily="2" charset="-122"/>
                          <a:cs typeface="宋体" panose="02010600030101010101" pitchFamily="2" charset="-122"/>
                        </a:rPr>
                        <a:t>优</a:t>
                      </a:r>
                      <a:r>
                        <a:rPr sz="1200" spc="-10" dirty="0">
                          <a:latin typeface="宋体" panose="02010600030101010101" pitchFamily="2" charset="-122"/>
                          <a:cs typeface="宋体" panose="02010600030101010101" pitchFamily="2" charset="-122"/>
                        </a:rPr>
                        <a:t>（S≧90）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409575">
                <a:tc gridSpan="2">
                  <a:txBody>
                    <a:bodyPr/>
                    <a:lstStyle/>
                    <a:p>
                      <a:pPr marR="44450" algn="r">
                        <a:lnSpc>
                          <a:spcPts val="1230"/>
                        </a:lnSpc>
                      </a:pPr>
                      <a:r>
                        <a:rPr sz="1100" dirty="0">
                          <a:latin typeface="宋体" panose="02010600030101010101" pitchFamily="2" charset="-122"/>
                          <a:cs typeface="宋体" panose="02010600030101010101" pitchFamily="2" charset="-122"/>
                        </a:rPr>
                        <a:t>问题与建议（</a:t>
                      </a:r>
                      <a:r>
                        <a:rPr sz="1100" spc="-25" dirty="0">
                          <a:latin typeface="宋体" panose="02010600030101010101" pitchFamily="2" charset="-122"/>
                          <a:cs typeface="宋体" panose="02010600030101010101" pitchFamily="2" charset="-122"/>
                        </a:rPr>
                        <a:t>每条问题和建议不少于 30</a:t>
                      </a:r>
                      <a:endParaRPr sz="1100">
                        <a:latin typeface="宋体" panose="02010600030101010101" pitchFamily="2" charset="-122"/>
                        <a:cs typeface="宋体" panose="02010600030101010101" pitchFamily="2" charset="-122"/>
                      </a:endParaRPr>
                    </a:p>
                    <a:p>
                      <a:pPr marR="54610" algn="r">
                        <a:lnSpc>
                          <a:spcPct val="100000"/>
                        </a:lnSpc>
                        <a:spcBef>
                          <a:spcPts val="330"/>
                        </a:spcBef>
                      </a:pPr>
                      <a:r>
                        <a:rPr sz="1100" dirty="0">
                          <a:latin typeface="宋体" panose="02010600030101010101" pitchFamily="2" charset="-122"/>
                          <a:cs typeface="宋体" panose="02010600030101010101" pitchFamily="2" charset="-122"/>
                        </a:rPr>
                        <a:t>个字</a:t>
                      </a:r>
                      <a:r>
                        <a:rPr sz="1100" spc="-50" dirty="0">
                          <a:latin typeface="宋体" panose="02010600030101010101" pitchFamily="2" charset="-122"/>
                          <a:cs typeface="宋体" panose="02010600030101010101" pitchFamily="2" charset="-122"/>
                        </a:rPr>
                        <a:t>）</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2">
                  <a:txBody>
                    <a:bodyPr/>
                    <a:lstStyle/>
                    <a:p>
                      <a:pPr marL="18415" algn="ctr">
                        <a:lnSpc>
                          <a:spcPct val="100000"/>
                        </a:lnSpc>
                        <a:spcBef>
                          <a:spcPts val="740"/>
                        </a:spcBef>
                      </a:pPr>
                      <a:r>
                        <a:rPr sz="1100" spc="-15" dirty="0">
                          <a:latin typeface="宋体" panose="02010600030101010101" pitchFamily="2" charset="-122"/>
                          <a:cs typeface="宋体" panose="02010600030101010101" pitchFamily="2" charset="-122"/>
                        </a:rPr>
                        <a:t>问题类型</a:t>
                      </a:r>
                      <a:endParaRPr sz="1100">
                        <a:latin typeface="宋体" panose="02010600030101010101" pitchFamily="2" charset="-122"/>
                        <a:cs typeface="宋体" panose="02010600030101010101" pitchFamily="2" charset="-122"/>
                      </a:endParaRPr>
                    </a:p>
                  </a:txBody>
                  <a:tcPr marL="0" marR="0" marT="939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3">
                  <a:txBody>
                    <a:bodyPr/>
                    <a:lstStyle/>
                    <a:p>
                      <a:pPr marL="8890" algn="ctr">
                        <a:lnSpc>
                          <a:spcPct val="100000"/>
                        </a:lnSpc>
                        <a:spcBef>
                          <a:spcPts val="740"/>
                        </a:spcBef>
                      </a:pPr>
                      <a:r>
                        <a:rPr sz="1100" spc="-15" dirty="0">
                          <a:latin typeface="宋体" panose="02010600030101010101" pitchFamily="2" charset="-122"/>
                          <a:cs typeface="宋体" panose="02010600030101010101" pitchFamily="2" charset="-122"/>
                        </a:rPr>
                        <a:t>存在问题</a:t>
                      </a:r>
                      <a:endParaRPr sz="1100">
                        <a:latin typeface="宋体" panose="02010600030101010101" pitchFamily="2" charset="-122"/>
                        <a:cs typeface="宋体" panose="02010600030101010101" pitchFamily="2" charset="-122"/>
                      </a:endParaRPr>
                    </a:p>
                  </a:txBody>
                  <a:tcPr marL="0" marR="0" marT="939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gridSpan="3">
                  <a:txBody>
                    <a:bodyPr/>
                    <a:lstStyle/>
                    <a:p>
                      <a:pPr marL="8890" algn="ctr">
                        <a:lnSpc>
                          <a:spcPct val="100000"/>
                        </a:lnSpc>
                        <a:spcBef>
                          <a:spcPts val="740"/>
                        </a:spcBef>
                      </a:pPr>
                      <a:r>
                        <a:rPr sz="1100" spc="-15" dirty="0">
                          <a:latin typeface="宋体" panose="02010600030101010101" pitchFamily="2" charset="-122"/>
                          <a:cs typeface="宋体" panose="02010600030101010101" pitchFamily="2" charset="-122"/>
                        </a:rPr>
                        <a:t>改进建议</a:t>
                      </a:r>
                      <a:endParaRPr sz="1100">
                        <a:latin typeface="宋体" panose="02010600030101010101" pitchFamily="2" charset="-122"/>
                        <a:cs typeface="宋体" panose="02010600030101010101" pitchFamily="2" charset="-122"/>
                      </a:endParaRPr>
                    </a:p>
                  </a:txBody>
                  <a:tcPr marL="0" marR="0" marT="939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r>
            </a:tbl>
          </a:graphicData>
        </a:graphic>
      </p:graphicFrame>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a:spLocks noGrp="1"/>
          </p:cNvSpPr>
          <p:nvPr>
            <p:ph type="sldNum" sz="quarter" idx="7"/>
          </p:nvPr>
        </p:nvSpPr>
        <p:spPr>
          <a:prstGeom prst="rect">
            <a:avLst/>
          </a:prstGeom>
        </p:spPr>
        <p:txBody>
          <a:bodyPr vert="horz" wrap="square" lIns="0" tIns="0" rIns="0" bIns="0" rtlCol="0">
            <a:spAutoFit/>
          </a:bodyPr>
          <a:lstStyle/>
          <a:p>
            <a:pPr marL="38100">
              <a:lnSpc>
                <a:spcPts val="955"/>
              </a:lnSpc>
            </a:pPr>
            <a:r>
              <a:rPr spc="-25" dirty="0"/>
              <a:t>54</a:t>
            </a:r>
            <a:endParaRPr spc="-25" dirty="0"/>
          </a:p>
        </p:txBody>
      </p:sp>
      <p:graphicFrame>
        <p:nvGraphicFramePr>
          <p:cNvPr id="2" name="object 2"/>
          <p:cNvGraphicFramePr>
            <a:graphicFrameLocks noGrp="1"/>
          </p:cNvGraphicFramePr>
          <p:nvPr/>
        </p:nvGraphicFramePr>
        <p:xfrm>
          <a:off x="1067435" y="1105916"/>
          <a:ext cx="12981305" cy="6991350"/>
        </p:xfrm>
        <a:graphic>
          <a:graphicData uri="http://schemas.openxmlformats.org/drawingml/2006/table">
            <a:tbl>
              <a:tblPr firstRow="1" bandRow="1">
                <a:tableStyleId>{2D5ABB26-0587-4C30-8999-92F81FD0307C}</a:tableStyleId>
              </a:tblPr>
              <a:tblGrid>
                <a:gridCol w="1287145"/>
                <a:gridCol w="1286509"/>
                <a:gridCol w="1296035"/>
                <a:gridCol w="1286510"/>
                <a:gridCol w="1287145"/>
                <a:gridCol w="1296034"/>
                <a:gridCol w="1287145"/>
                <a:gridCol w="1286509"/>
                <a:gridCol w="1296670"/>
                <a:gridCol w="1286509"/>
              </a:tblGrid>
              <a:tr h="333375">
                <a:tc gridSpan="10">
                  <a:txBody>
                    <a:bodyPr/>
                    <a:lstStyle/>
                    <a:p>
                      <a:pPr marL="8255" algn="ctr">
                        <a:lnSpc>
                          <a:spcPts val="2050"/>
                        </a:lnSpc>
                      </a:pPr>
                      <a:r>
                        <a:rPr sz="1800" b="1" spc="60" dirty="0">
                          <a:latin typeface="Microsoft JhengHei" panose="020B0604030504040204" charset="-120"/>
                          <a:cs typeface="Microsoft JhengHei" panose="020B0604030504040204" charset="-120"/>
                        </a:rPr>
                        <a:t>专项资金绩效自评表</a:t>
                      </a:r>
                      <a:endParaRPr sz="1800">
                        <a:latin typeface="Microsoft JhengHei" panose="020B0604030504040204" charset="-120"/>
                        <a:cs typeface="Microsoft JhengHei" panose="020B0604030504040204" charset="-120"/>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228600">
                <a:tc gridSpan="10">
                  <a:txBody>
                    <a:bodyPr/>
                    <a:lstStyle/>
                    <a:p>
                      <a:pPr algn="ctr">
                        <a:lnSpc>
                          <a:spcPts val="1400"/>
                        </a:lnSpc>
                      </a:pPr>
                      <a:r>
                        <a:rPr sz="1200" dirty="0">
                          <a:latin typeface="宋体" panose="02010600030101010101" pitchFamily="2" charset="-122"/>
                          <a:cs typeface="宋体" panose="02010600030101010101" pitchFamily="2" charset="-122"/>
                        </a:rPr>
                        <a:t>（2024</a:t>
                      </a:r>
                      <a:r>
                        <a:rPr sz="1200" spc="-100" dirty="0">
                          <a:latin typeface="宋体" panose="02010600030101010101" pitchFamily="2" charset="-122"/>
                          <a:cs typeface="宋体" panose="02010600030101010101" pitchFamily="2" charset="-122"/>
                        </a:rPr>
                        <a:t> 年度</a:t>
                      </a:r>
                      <a:r>
                        <a:rPr sz="1200" spc="-50" dirty="0">
                          <a:latin typeface="宋体" panose="02010600030101010101" pitchFamily="2" charset="-122"/>
                          <a:cs typeface="宋体" panose="02010600030101010101" pitchFamily="2" charset="-122"/>
                        </a:rPr>
                        <a:t>）</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228600">
                <a:tc gridSpan="3">
                  <a:txBody>
                    <a:bodyPr/>
                    <a:lstStyle/>
                    <a:p>
                      <a:pPr marL="8890" algn="ctr">
                        <a:lnSpc>
                          <a:spcPts val="1400"/>
                        </a:lnSpc>
                      </a:pPr>
                      <a:r>
                        <a:rPr sz="1200" spc="-15" dirty="0">
                          <a:latin typeface="宋体" panose="02010600030101010101" pitchFamily="2" charset="-122"/>
                          <a:cs typeface="宋体" panose="02010600030101010101" pitchFamily="2" charset="-122"/>
                        </a:rPr>
                        <a:t>专项名称</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gridSpan="7">
                  <a:txBody>
                    <a:bodyPr/>
                    <a:lstStyle/>
                    <a:p>
                      <a:pPr algn="ctr">
                        <a:lnSpc>
                          <a:spcPts val="1400"/>
                        </a:lnSpc>
                      </a:pPr>
                      <a:r>
                        <a:rPr sz="1200" spc="-10" dirty="0">
                          <a:latin typeface="宋体" panose="02010600030101010101" pitchFamily="2" charset="-122"/>
                          <a:cs typeface="宋体" panose="02010600030101010101" pitchFamily="2" charset="-122"/>
                        </a:rPr>
                        <a:t>村务专职工作者补贴</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228600">
                <a:tc gridSpan="3">
                  <a:txBody>
                    <a:bodyPr/>
                    <a:lstStyle/>
                    <a:p>
                      <a:pPr marL="8890" algn="ctr">
                        <a:lnSpc>
                          <a:spcPts val="1405"/>
                        </a:lnSpc>
                      </a:pPr>
                      <a:r>
                        <a:rPr sz="1200" spc="-15" dirty="0">
                          <a:latin typeface="宋体" panose="02010600030101010101" pitchFamily="2" charset="-122"/>
                          <a:cs typeface="宋体" panose="02010600030101010101" pitchFamily="2" charset="-122"/>
                        </a:rPr>
                        <a:t>主管部门</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gridSpan="2">
                  <a:txBody>
                    <a:bodyPr/>
                    <a:lstStyle/>
                    <a:p>
                      <a:pPr marL="528320">
                        <a:lnSpc>
                          <a:spcPts val="1405"/>
                        </a:lnSpc>
                      </a:pPr>
                      <a:r>
                        <a:rPr sz="1200" spc="-5" dirty="0">
                          <a:latin typeface="宋体" panose="02010600030101010101" pitchFamily="2" charset="-122"/>
                          <a:cs typeface="宋体" panose="02010600030101010101" pitchFamily="2" charset="-122"/>
                        </a:rPr>
                        <a:t>永春县一都镇人民政府</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2">
                  <a:txBody>
                    <a:bodyPr/>
                    <a:lstStyle/>
                    <a:p>
                      <a:pPr marL="18415" algn="ctr">
                        <a:lnSpc>
                          <a:spcPts val="1405"/>
                        </a:lnSpc>
                      </a:pPr>
                      <a:r>
                        <a:rPr sz="1200" spc="-15" dirty="0">
                          <a:latin typeface="宋体" panose="02010600030101010101" pitchFamily="2" charset="-122"/>
                          <a:cs typeface="宋体" panose="02010600030101010101" pitchFamily="2" charset="-122"/>
                        </a:rPr>
                        <a:t>实施单位</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3">
                  <a:txBody>
                    <a:bodyPr/>
                    <a:lstStyle/>
                    <a:p>
                      <a:pPr marL="1176655">
                        <a:lnSpc>
                          <a:spcPts val="1405"/>
                        </a:lnSpc>
                      </a:pPr>
                      <a:r>
                        <a:rPr sz="1200" spc="-5" dirty="0">
                          <a:latin typeface="宋体" panose="02010600030101010101" pitchFamily="2" charset="-122"/>
                          <a:cs typeface="宋体" panose="02010600030101010101" pitchFamily="2" charset="-122"/>
                        </a:rPr>
                        <a:t>永春县一都镇人民政府</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r>
              <a:tr h="228600">
                <a:tc gridSpan="3">
                  <a:txBody>
                    <a:bodyPr/>
                    <a:lstStyle/>
                    <a:p>
                      <a:pPr marL="8890" algn="ctr">
                        <a:lnSpc>
                          <a:spcPts val="1405"/>
                        </a:lnSpc>
                      </a:pPr>
                      <a:r>
                        <a:rPr sz="1200" spc="-15" dirty="0">
                          <a:latin typeface="宋体" panose="02010600030101010101" pitchFamily="2" charset="-122"/>
                          <a:cs typeface="宋体" panose="02010600030101010101" pitchFamily="2" charset="-122"/>
                        </a:rPr>
                        <a:t>项目概况</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c hMerge="1">
                  <a:tcPr marL="0" marR="0" marT="0" marB="0"/>
                </a:tc>
                <a:tc hMerge="1">
                  <a:tcPr marL="0" marR="0" marT="0" marB="0"/>
                </a:tc>
                <a:tc gridSpan="7">
                  <a:txBody>
                    <a:bodyPr/>
                    <a:lstStyle/>
                    <a:p>
                      <a:pPr marL="71120">
                        <a:lnSpc>
                          <a:spcPts val="1405"/>
                        </a:lnSpc>
                      </a:pPr>
                      <a:r>
                        <a:rPr sz="1200" spc="-10" dirty="0">
                          <a:latin typeface="宋体" panose="02010600030101010101" pitchFamily="2" charset="-122"/>
                          <a:cs typeface="宋体" panose="02010600030101010101" pitchFamily="2" charset="-122"/>
                        </a:rPr>
                        <a:t>村务专职工作者补贴</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228600">
                <a:tc gridSpan="3">
                  <a:txBody>
                    <a:bodyPr/>
                    <a:lstStyle/>
                    <a:p>
                      <a:pPr marL="8890" algn="ctr">
                        <a:lnSpc>
                          <a:spcPts val="1405"/>
                        </a:lnSpc>
                      </a:pPr>
                      <a:r>
                        <a:rPr sz="1200" spc="-15" dirty="0">
                          <a:latin typeface="宋体" panose="02010600030101010101" pitchFamily="2" charset="-122"/>
                          <a:cs typeface="宋体" panose="02010600030101010101" pitchFamily="2" charset="-122"/>
                        </a:rPr>
                        <a:t>主要成效</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c hMerge="1">
                  <a:tcPr marL="0" marR="0" marT="0" marB="0"/>
                </a:tc>
                <a:tc hMerge="1">
                  <a:tcPr marL="0" marR="0" marT="0" marB="0"/>
                </a:tc>
                <a:tc gridSpan="7">
                  <a:txBody>
                    <a:bodyPr/>
                    <a:lstStyle/>
                    <a:p>
                      <a:pPr marL="71120">
                        <a:lnSpc>
                          <a:spcPts val="1405"/>
                        </a:lnSpc>
                      </a:pPr>
                      <a:r>
                        <a:rPr sz="1200" spc="-5" dirty="0">
                          <a:latin typeface="宋体" panose="02010600030101010101" pitchFamily="2" charset="-122"/>
                          <a:cs typeface="宋体" panose="02010600030101010101" pitchFamily="2" charset="-122"/>
                        </a:rPr>
                        <a:t>发放村务专职工作者补贴，支持村级工作运转，进一步提升我镇村级工作整体水平。</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228600">
                <a:tc rowSpan="5">
                  <a:txBody>
                    <a:bodyPr/>
                    <a:lstStyle/>
                    <a:p>
                      <a:pPr>
                        <a:lnSpc>
                          <a:spcPct val="100000"/>
                        </a:lnSpc>
                      </a:pPr>
                      <a:endParaRPr sz="1200">
                        <a:latin typeface="Times New Roman" panose="02020603050405020304"/>
                        <a:cs typeface="Times New Roman" panose="02020603050405020304"/>
                      </a:endParaRPr>
                    </a:p>
                    <a:p>
                      <a:pPr>
                        <a:lnSpc>
                          <a:spcPct val="100000"/>
                        </a:lnSpc>
                        <a:spcBef>
                          <a:spcPts val="730"/>
                        </a:spcBef>
                      </a:pPr>
                      <a:endParaRPr sz="1200">
                        <a:latin typeface="Times New Roman" panose="02020603050405020304"/>
                        <a:cs typeface="Times New Roman" panose="02020603050405020304"/>
                      </a:endParaRPr>
                    </a:p>
                    <a:p>
                      <a:pPr marL="109220">
                        <a:lnSpc>
                          <a:spcPct val="100000"/>
                        </a:lnSpc>
                      </a:pPr>
                      <a:r>
                        <a:rPr sz="1200" spc="-10" dirty="0">
                          <a:latin typeface="宋体" panose="02010600030101010101" pitchFamily="2" charset="-122"/>
                          <a:cs typeface="宋体" panose="02010600030101010101" pitchFamily="2" charset="-122"/>
                        </a:rPr>
                        <a:t>项目资金(万元)</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L="261620">
                        <a:lnSpc>
                          <a:spcPts val="1405"/>
                        </a:lnSpc>
                      </a:pPr>
                      <a:r>
                        <a:rPr sz="1200" spc="-10" dirty="0">
                          <a:latin typeface="宋体" panose="02010600030101010101" pitchFamily="2" charset="-122"/>
                          <a:cs typeface="宋体" panose="02010600030101010101" pitchFamily="2" charset="-122"/>
                        </a:rPr>
                        <a:t>年初预算数</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10" dirty="0">
                          <a:latin typeface="宋体" panose="02010600030101010101" pitchFamily="2" charset="-122"/>
                          <a:cs typeface="宋体" panose="02010600030101010101" pitchFamily="2" charset="-122"/>
                        </a:rPr>
                        <a:t>全年预算数</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8890" algn="ctr">
                        <a:lnSpc>
                          <a:spcPts val="1405"/>
                        </a:lnSpc>
                      </a:pPr>
                      <a:r>
                        <a:rPr sz="1200" spc="-10" dirty="0">
                          <a:latin typeface="宋体" panose="02010600030101010101" pitchFamily="2" charset="-122"/>
                          <a:cs typeface="宋体" panose="02010600030101010101" pitchFamily="2" charset="-122"/>
                        </a:rPr>
                        <a:t>全年执行数</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25" dirty="0">
                          <a:latin typeface="宋体" panose="02010600030101010101" pitchFamily="2" charset="-122"/>
                          <a:cs typeface="宋体" panose="02010600030101010101" pitchFamily="2" charset="-122"/>
                        </a:rPr>
                        <a:t>分值</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ts val="1405"/>
                        </a:lnSpc>
                      </a:pPr>
                      <a:r>
                        <a:rPr sz="1200" dirty="0">
                          <a:latin typeface="宋体" panose="02010600030101010101" pitchFamily="2" charset="-122"/>
                          <a:cs typeface="宋体" panose="02010600030101010101" pitchFamily="2" charset="-122"/>
                        </a:rPr>
                        <a:t>执行率</a:t>
                      </a:r>
                      <a:r>
                        <a:rPr sz="1200" spc="-25" dirty="0">
                          <a:latin typeface="宋体" panose="02010600030101010101" pitchFamily="2" charset="-122"/>
                          <a:cs typeface="宋体" panose="02010600030101010101" pitchFamily="2" charset="-122"/>
                        </a:rPr>
                        <a:t>（%）</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5"/>
                        </a:lnSpc>
                      </a:pPr>
                      <a:r>
                        <a:rPr sz="1200" spc="-25" dirty="0">
                          <a:latin typeface="宋体" panose="02010600030101010101" pitchFamily="2" charset="-122"/>
                          <a:cs typeface="宋体" panose="02010600030101010101" pitchFamily="2" charset="-122"/>
                        </a:rPr>
                        <a:t>得分</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19075">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71120">
                        <a:lnSpc>
                          <a:spcPts val="1405"/>
                        </a:lnSpc>
                      </a:pPr>
                      <a:r>
                        <a:rPr sz="1200" spc="-10" dirty="0">
                          <a:latin typeface="宋体" panose="02010600030101010101" pitchFamily="2" charset="-122"/>
                          <a:cs typeface="宋体" panose="02010600030101010101" pitchFamily="2" charset="-122"/>
                        </a:rPr>
                        <a:t>年度资金总额</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5"/>
                        </a:lnSpc>
                      </a:pPr>
                      <a:r>
                        <a:rPr sz="1200" spc="-20" dirty="0">
                          <a:latin typeface="宋体" panose="02010600030101010101" pitchFamily="2" charset="-122"/>
                          <a:cs typeface="宋体" panose="02010600030101010101" pitchFamily="2" charset="-122"/>
                        </a:rPr>
                        <a:t>1.80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20" dirty="0">
                          <a:latin typeface="宋体" panose="02010600030101010101" pitchFamily="2" charset="-122"/>
                          <a:cs typeface="宋体" panose="02010600030101010101" pitchFamily="2" charset="-122"/>
                        </a:rPr>
                        <a:t>1.80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9525" algn="ctr">
                        <a:lnSpc>
                          <a:spcPts val="1405"/>
                        </a:lnSpc>
                      </a:pPr>
                      <a:r>
                        <a:rPr sz="1200" spc="-20" dirty="0">
                          <a:latin typeface="宋体" panose="02010600030101010101" pitchFamily="2" charset="-122"/>
                          <a:cs typeface="宋体" panose="02010600030101010101" pitchFamily="2" charset="-122"/>
                        </a:rPr>
                        <a:t>1.80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ts val="1405"/>
                        </a:lnSpc>
                      </a:pPr>
                      <a:r>
                        <a:rPr sz="1200" spc="-10" dirty="0">
                          <a:latin typeface="宋体" panose="02010600030101010101" pitchFamily="2" charset="-122"/>
                          <a:cs typeface="宋体" panose="02010600030101010101" pitchFamily="2" charset="-122"/>
                        </a:rPr>
                        <a:t>100.00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5"/>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71120">
                        <a:lnSpc>
                          <a:spcPts val="1405"/>
                        </a:lnSpc>
                      </a:pPr>
                      <a:r>
                        <a:rPr sz="1200" spc="-10" dirty="0">
                          <a:latin typeface="宋体" panose="02010600030101010101" pitchFamily="2" charset="-122"/>
                          <a:cs typeface="宋体" panose="02010600030101010101" pitchFamily="2" charset="-122"/>
                        </a:rPr>
                        <a:t>其中：当年财政拨款</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5"/>
                        </a:lnSpc>
                      </a:pPr>
                      <a:r>
                        <a:rPr sz="1200" spc="-20" dirty="0">
                          <a:latin typeface="宋体" panose="02010600030101010101" pitchFamily="2" charset="-122"/>
                          <a:cs typeface="宋体" panose="02010600030101010101" pitchFamily="2" charset="-122"/>
                        </a:rPr>
                        <a:t>1.80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20" dirty="0">
                          <a:latin typeface="宋体" panose="02010600030101010101" pitchFamily="2" charset="-122"/>
                          <a:cs typeface="宋体" panose="02010600030101010101" pitchFamily="2" charset="-122"/>
                        </a:rPr>
                        <a:t>1.80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9525" algn="ctr">
                        <a:lnSpc>
                          <a:spcPts val="1405"/>
                        </a:lnSpc>
                      </a:pPr>
                      <a:r>
                        <a:rPr sz="1200" spc="-20" dirty="0">
                          <a:latin typeface="宋体" panose="02010600030101010101" pitchFamily="2" charset="-122"/>
                          <a:cs typeface="宋体" panose="02010600030101010101" pitchFamily="2" charset="-122"/>
                        </a:rPr>
                        <a:t>1.80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8890" algn="ctr">
                        <a:lnSpc>
                          <a:spcPts val="1310"/>
                        </a:lnSpc>
                      </a:pPr>
                      <a:r>
                        <a:rPr sz="1100" spc="-50" dirty="0">
                          <a:latin typeface="宋体" panose="02010600030101010101" pitchFamily="2" charset="-122"/>
                          <a:cs typeface="宋体" panose="02010600030101010101" pitchFamily="2" charset="-122"/>
                        </a:rPr>
                        <a:t>—</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ts val="1405"/>
                        </a:lnSpc>
                      </a:pPr>
                      <a:r>
                        <a:rPr sz="1200" spc="-10" dirty="0">
                          <a:latin typeface="宋体" panose="02010600030101010101" pitchFamily="2" charset="-122"/>
                          <a:cs typeface="宋体" panose="02010600030101010101" pitchFamily="2" charset="-122"/>
                        </a:rPr>
                        <a:t>100.00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71120">
                        <a:lnSpc>
                          <a:spcPts val="1400"/>
                        </a:lnSpc>
                      </a:pPr>
                      <a:r>
                        <a:rPr sz="1200" spc="-15" dirty="0">
                          <a:latin typeface="宋体" panose="02010600030101010101" pitchFamily="2" charset="-122"/>
                          <a:cs typeface="宋体" panose="02010600030101010101" pitchFamily="2" charset="-122"/>
                        </a:rPr>
                        <a:t>其他资金</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9525"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0"/>
                        </a:lnSpc>
                      </a:pPr>
                      <a:r>
                        <a:rPr sz="1200" spc="-50" dirty="0">
                          <a:latin typeface="宋体" panose="02010600030101010101" pitchFamily="2" charset="-122"/>
                          <a:cs typeface="宋体" panose="02010600030101010101" pitchFamily="2" charset="-122"/>
                        </a:rPr>
                        <a:t>—</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71120">
                        <a:lnSpc>
                          <a:spcPts val="1400"/>
                        </a:lnSpc>
                      </a:pPr>
                      <a:r>
                        <a:rPr sz="1200" spc="-10" dirty="0">
                          <a:latin typeface="宋体" panose="02010600030101010101" pitchFamily="2" charset="-122"/>
                          <a:cs typeface="宋体" panose="02010600030101010101" pitchFamily="2" charset="-122"/>
                        </a:rPr>
                        <a:t>上年结转资金</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9525"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0"/>
                        </a:lnSpc>
                      </a:pPr>
                      <a:r>
                        <a:rPr sz="1200" spc="-50" dirty="0">
                          <a:latin typeface="宋体" panose="02010600030101010101" pitchFamily="2" charset="-122"/>
                          <a:cs typeface="宋体" panose="02010600030101010101" pitchFamily="2" charset="-122"/>
                        </a:rPr>
                        <a:t>—</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rowSpan="2">
                  <a:txBody>
                    <a:bodyPr/>
                    <a:lstStyle/>
                    <a:p>
                      <a:pPr>
                        <a:lnSpc>
                          <a:spcPct val="100000"/>
                        </a:lnSpc>
                        <a:spcBef>
                          <a:spcPts val="385"/>
                        </a:spcBef>
                      </a:pPr>
                      <a:endParaRPr sz="1200">
                        <a:latin typeface="Times New Roman" panose="02020603050405020304"/>
                        <a:cs typeface="Times New Roman" panose="02020603050405020304"/>
                      </a:endParaRPr>
                    </a:p>
                    <a:p>
                      <a:pPr marL="185420">
                        <a:lnSpc>
                          <a:spcPct val="100000"/>
                        </a:lnSpc>
                      </a:pPr>
                      <a:r>
                        <a:rPr sz="1200" spc="-10" dirty="0">
                          <a:latin typeface="宋体" panose="02010600030101010101" pitchFamily="2" charset="-122"/>
                          <a:cs typeface="宋体" panose="02010600030101010101" pitchFamily="2" charset="-122"/>
                        </a:rPr>
                        <a:t>年度总体目标</a:t>
                      </a:r>
                      <a:endParaRPr sz="1200">
                        <a:latin typeface="宋体" panose="02010600030101010101" pitchFamily="2" charset="-122"/>
                        <a:cs typeface="宋体" panose="02010600030101010101" pitchFamily="2" charset="-122"/>
                      </a:endParaRPr>
                    </a:p>
                  </a:txBody>
                  <a:tcPr marL="0" marR="0" marT="4889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4">
                  <a:txBody>
                    <a:bodyPr/>
                    <a:lstStyle/>
                    <a:p>
                      <a:pPr algn="ctr">
                        <a:lnSpc>
                          <a:spcPts val="1405"/>
                        </a:lnSpc>
                      </a:pPr>
                      <a:r>
                        <a:rPr sz="1200" spc="-15" dirty="0">
                          <a:latin typeface="宋体" panose="02010600030101010101" pitchFamily="2" charset="-122"/>
                          <a:cs typeface="宋体" panose="02010600030101010101" pitchFamily="2" charset="-122"/>
                        </a:rPr>
                        <a:t>预期目标</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gridSpan="5">
                  <a:txBody>
                    <a:bodyPr/>
                    <a:lstStyle/>
                    <a:p>
                      <a:pPr marL="17780" algn="ctr">
                        <a:lnSpc>
                          <a:spcPts val="1405"/>
                        </a:lnSpc>
                      </a:pPr>
                      <a:r>
                        <a:rPr sz="1200" spc="-10" dirty="0">
                          <a:latin typeface="宋体" panose="02010600030101010101" pitchFamily="2" charset="-122"/>
                          <a:cs typeface="宋体" panose="02010600030101010101" pitchFamily="2" charset="-122"/>
                        </a:rPr>
                        <a:t>实际完成情况</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r>
              <a:tr h="457200">
                <a:tc vMerge="1">
                  <a:tcPr marL="0" marR="0" marT="4889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4">
                  <a:txBody>
                    <a:bodyPr/>
                    <a:lstStyle/>
                    <a:p>
                      <a:pPr marL="71120">
                        <a:lnSpc>
                          <a:spcPts val="1405"/>
                        </a:lnSpc>
                      </a:pPr>
                      <a:r>
                        <a:rPr sz="1200" spc="-20" dirty="0">
                          <a:latin typeface="宋体" panose="02010600030101010101" pitchFamily="2" charset="-122"/>
                          <a:cs typeface="宋体" panose="02010600030101010101" pitchFamily="2" charset="-122"/>
                        </a:rPr>
                        <a:t>发放村务专职工作者补贴，支持村级工作运转，进一步提升我镇村级工作整</a:t>
                      </a:r>
                      <a:endParaRPr sz="1200">
                        <a:latin typeface="宋体" panose="02010600030101010101" pitchFamily="2" charset="-122"/>
                        <a:cs typeface="宋体" panose="02010600030101010101" pitchFamily="2" charset="-122"/>
                      </a:endParaRPr>
                    </a:p>
                    <a:p>
                      <a:pPr marL="71120">
                        <a:lnSpc>
                          <a:spcPct val="100000"/>
                        </a:lnSpc>
                        <a:spcBef>
                          <a:spcPts val="360"/>
                        </a:spcBef>
                      </a:pPr>
                      <a:r>
                        <a:rPr sz="1200" spc="-15" dirty="0">
                          <a:latin typeface="宋体" panose="02010600030101010101" pitchFamily="2" charset="-122"/>
                          <a:cs typeface="宋体" panose="02010600030101010101" pitchFamily="2" charset="-122"/>
                        </a:rPr>
                        <a:t>体水平。</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gridSpan="5">
                  <a:txBody>
                    <a:bodyPr/>
                    <a:lstStyle/>
                    <a:p>
                      <a:pPr marL="80645">
                        <a:lnSpc>
                          <a:spcPct val="100000"/>
                        </a:lnSpc>
                        <a:spcBef>
                          <a:spcPts val="865"/>
                        </a:spcBef>
                      </a:pPr>
                      <a:r>
                        <a:rPr sz="1200" spc="-5" dirty="0">
                          <a:latin typeface="宋体" panose="02010600030101010101" pitchFamily="2" charset="-122"/>
                          <a:cs typeface="宋体" panose="02010600030101010101" pitchFamily="2" charset="-122"/>
                        </a:rPr>
                        <a:t>发放村务专职工作者补贴，支持村级工作运转，进一步提升我镇村级工作整体水平。</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r>
              <a:tr h="447675">
                <a:tc rowSpan="9">
                  <a:txBody>
                    <a:bodyPr/>
                    <a:lstStyle/>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spcBef>
                          <a:spcPts val="585"/>
                        </a:spcBef>
                      </a:pPr>
                      <a:endParaRPr sz="1200">
                        <a:latin typeface="Times New Roman" panose="02020603050405020304"/>
                        <a:cs typeface="Times New Roman" panose="02020603050405020304"/>
                      </a:endParaRPr>
                    </a:p>
                    <a:p>
                      <a:pPr marL="537845">
                        <a:lnSpc>
                          <a:spcPct val="100000"/>
                        </a:lnSpc>
                      </a:pPr>
                      <a:r>
                        <a:rPr sz="1200" spc="-10" dirty="0">
                          <a:latin typeface="宋体" panose="02010600030101010101" pitchFamily="2" charset="-122"/>
                          <a:cs typeface="宋体" panose="02010600030101010101" pitchFamily="2" charset="-122"/>
                        </a:rPr>
                        <a:t>绩效 指标</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865"/>
                        </a:spcBef>
                      </a:pPr>
                      <a:r>
                        <a:rPr sz="1200" spc="-15" dirty="0">
                          <a:latin typeface="宋体" panose="02010600030101010101" pitchFamily="2" charset="-122"/>
                          <a:cs typeface="宋体" panose="02010600030101010101" pitchFamily="2" charset="-122"/>
                        </a:rPr>
                        <a:t>一级指标</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865"/>
                        </a:spcBef>
                      </a:pPr>
                      <a:r>
                        <a:rPr sz="1200" spc="-15" dirty="0">
                          <a:latin typeface="宋体" panose="02010600030101010101" pitchFamily="2" charset="-122"/>
                          <a:cs typeface="宋体" panose="02010600030101010101" pitchFamily="2" charset="-122"/>
                        </a:rPr>
                        <a:t>二级指标</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337820">
                        <a:lnSpc>
                          <a:spcPct val="100000"/>
                        </a:lnSpc>
                        <a:spcBef>
                          <a:spcPts val="865"/>
                        </a:spcBef>
                      </a:pPr>
                      <a:r>
                        <a:rPr sz="1200" spc="-15" dirty="0">
                          <a:latin typeface="宋体" panose="02010600030101010101" pitchFamily="2" charset="-122"/>
                          <a:cs typeface="宋体" panose="02010600030101010101" pitchFamily="2" charset="-122"/>
                        </a:rPr>
                        <a:t>三级指标</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ct val="100000"/>
                        </a:lnSpc>
                        <a:spcBef>
                          <a:spcPts val="865"/>
                        </a:spcBef>
                      </a:pPr>
                      <a:r>
                        <a:rPr sz="1200" spc="-10" dirty="0">
                          <a:latin typeface="宋体" panose="02010600030101010101" pitchFamily="2" charset="-122"/>
                          <a:cs typeface="宋体" panose="02010600030101010101" pitchFamily="2" charset="-122"/>
                        </a:rPr>
                        <a:t>年度指标值</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ct val="100000"/>
                        </a:lnSpc>
                        <a:spcBef>
                          <a:spcPts val="865"/>
                        </a:spcBef>
                      </a:pPr>
                      <a:r>
                        <a:rPr sz="1200" spc="-10" dirty="0">
                          <a:latin typeface="宋体" panose="02010600030101010101" pitchFamily="2" charset="-122"/>
                          <a:cs typeface="宋体" panose="02010600030101010101" pitchFamily="2" charset="-122"/>
                        </a:rPr>
                        <a:t>实际完成值</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865"/>
                        </a:spcBef>
                      </a:pPr>
                      <a:r>
                        <a:rPr sz="1200" spc="-15" dirty="0">
                          <a:latin typeface="宋体" panose="02010600030101010101" pitchFamily="2" charset="-122"/>
                          <a:cs typeface="宋体" panose="02010600030101010101" pitchFamily="2" charset="-122"/>
                        </a:rPr>
                        <a:t>指标分值</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865"/>
                        </a:spcBef>
                      </a:pPr>
                      <a:r>
                        <a:rPr sz="1200" spc="-15" dirty="0">
                          <a:latin typeface="宋体" panose="02010600030101010101" pitchFamily="2" charset="-122"/>
                          <a:cs typeface="宋体" panose="02010600030101010101" pitchFamily="2" charset="-122"/>
                        </a:rPr>
                        <a:t>自评得分</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10" dirty="0">
                          <a:latin typeface="宋体" panose="02010600030101010101" pitchFamily="2" charset="-122"/>
                          <a:cs typeface="宋体" panose="02010600030101010101" pitchFamily="2" charset="-122"/>
                        </a:rPr>
                        <a:t>偏差原因分析及</a:t>
                      </a:r>
                      <a:endParaRPr sz="1200">
                        <a:latin typeface="宋体" panose="02010600030101010101" pitchFamily="2" charset="-122"/>
                        <a:cs typeface="宋体" panose="02010600030101010101" pitchFamily="2" charset="-122"/>
                      </a:endParaRPr>
                    </a:p>
                    <a:p>
                      <a:pPr algn="ctr">
                        <a:lnSpc>
                          <a:spcPct val="100000"/>
                        </a:lnSpc>
                        <a:spcBef>
                          <a:spcPts val="360"/>
                        </a:spcBef>
                      </a:pPr>
                      <a:r>
                        <a:rPr sz="1200" spc="-15" dirty="0">
                          <a:latin typeface="宋体" panose="02010600030101010101" pitchFamily="2" charset="-122"/>
                          <a:cs typeface="宋体" panose="02010600030101010101" pitchFamily="2" charset="-122"/>
                        </a:rPr>
                        <a:t>改进措施</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4191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rowSpan="3">
                  <a:txBody>
                    <a:bodyPr/>
                    <a:lstStyle/>
                    <a:p>
                      <a:pPr>
                        <a:lnSpc>
                          <a:spcPct val="100000"/>
                        </a:lnSpc>
                      </a:pPr>
                      <a:endParaRPr sz="1100">
                        <a:latin typeface="Times New Roman" panose="02020603050405020304"/>
                        <a:cs typeface="Times New Roman" panose="02020603050405020304"/>
                      </a:endParaRPr>
                    </a:p>
                    <a:p>
                      <a:pPr>
                        <a:lnSpc>
                          <a:spcPct val="100000"/>
                        </a:lnSpc>
                        <a:spcBef>
                          <a:spcPts val="10"/>
                        </a:spcBef>
                      </a:pPr>
                      <a:endParaRPr sz="1100">
                        <a:latin typeface="Times New Roman" panose="02020603050405020304"/>
                        <a:cs typeface="Times New Roman" panose="02020603050405020304"/>
                      </a:endParaRPr>
                    </a:p>
                    <a:p>
                      <a:pPr marL="652145">
                        <a:lnSpc>
                          <a:spcPct val="100000"/>
                        </a:lnSpc>
                      </a:pPr>
                      <a:r>
                        <a:rPr sz="1100" spc="-15" dirty="0">
                          <a:latin typeface="宋体" panose="02010600030101010101" pitchFamily="2" charset="-122"/>
                          <a:cs typeface="宋体" panose="02010600030101010101" pitchFamily="2" charset="-122"/>
                        </a:rPr>
                        <a:t>产出指标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40"/>
                        </a:spcBef>
                      </a:pPr>
                      <a:r>
                        <a:rPr sz="1100" spc="-15" dirty="0">
                          <a:latin typeface="宋体" panose="02010600030101010101" pitchFamily="2" charset="-122"/>
                          <a:cs typeface="宋体" panose="02010600030101010101" pitchFamily="2" charset="-122"/>
                        </a:rPr>
                        <a:t>数量指标</a:t>
                      </a:r>
                      <a:endParaRPr sz="1100">
                        <a:latin typeface="宋体" panose="02010600030101010101" pitchFamily="2" charset="-122"/>
                        <a:cs typeface="宋体" panose="02010600030101010101" pitchFamily="2" charset="-122"/>
                      </a:endParaRPr>
                    </a:p>
                  </a:txBody>
                  <a:tcPr marL="0" marR="0" marT="939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235"/>
                        </a:lnSpc>
                      </a:pPr>
                      <a:r>
                        <a:rPr sz="1100" spc="-10" dirty="0">
                          <a:latin typeface="宋体" panose="02010600030101010101" pitchFamily="2" charset="-122"/>
                          <a:cs typeface="宋体" panose="02010600030101010101" pitchFamily="2" charset="-122"/>
                        </a:rPr>
                        <a:t>村务专职工作者人</a:t>
                      </a:r>
                      <a:endParaRPr sz="1100">
                        <a:latin typeface="宋体" panose="02010600030101010101" pitchFamily="2" charset="-122"/>
                        <a:cs typeface="宋体" panose="02010600030101010101" pitchFamily="2" charset="-122"/>
                      </a:endParaRPr>
                    </a:p>
                    <a:p>
                      <a:pPr marR="53975" algn="r">
                        <a:lnSpc>
                          <a:spcPct val="100000"/>
                        </a:lnSpc>
                        <a:spcBef>
                          <a:spcPts val="330"/>
                        </a:spcBef>
                      </a:pPr>
                      <a:r>
                        <a:rPr sz="1100" spc="-50" dirty="0">
                          <a:latin typeface="宋体" panose="02010600030101010101" pitchFamily="2" charset="-122"/>
                          <a:cs typeface="宋体" panose="02010600030101010101" pitchFamily="2" charset="-122"/>
                        </a:rPr>
                        <a:t>数</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ct val="100000"/>
                        </a:lnSpc>
                        <a:spcBef>
                          <a:spcPts val="715"/>
                        </a:spcBef>
                      </a:pPr>
                      <a:r>
                        <a:rPr sz="1200" dirty="0">
                          <a:latin typeface="宋体" panose="02010600030101010101" pitchFamily="2" charset="-122"/>
                          <a:cs typeface="宋体" panose="02010600030101010101" pitchFamily="2" charset="-122"/>
                        </a:rPr>
                        <a:t>=1</a:t>
                      </a:r>
                      <a:r>
                        <a:rPr sz="1200" spc="-175" dirty="0">
                          <a:latin typeface="宋体" panose="02010600030101010101" pitchFamily="2" charset="-122"/>
                          <a:cs typeface="宋体" panose="02010600030101010101" pitchFamily="2" charset="-122"/>
                        </a:rPr>
                        <a:t> 人</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ct val="100000"/>
                        </a:lnSpc>
                        <a:spcBef>
                          <a:spcPts val="715"/>
                        </a:spcBef>
                      </a:pPr>
                      <a:r>
                        <a:rPr sz="1200" spc="-50" dirty="0">
                          <a:latin typeface="宋体" panose="02010600030101010101" pitchFamily="2" charset="-122"/>
                          <a:cs typeface="宋体" panose="02010600030101010101" pitchFamily="2" charset="-122"/>
                        </a:rPr>
                        <a:t>1</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715"/>
                        </a:spcBef>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15"/>
                        </a:spcBef>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05"/>
                        </a:lnSpc>
                      </a:pPr>
                      <a:r>
                        <a:rPr sz="1100" spc="-15" dirty="0">
                          <a:latin typeface="宋体" panose="02010600030101010101" pitchFamily="2" charset="-122"/>
                          <a:cs typeface="宋体" panose="02010600030101010101" pitchFamily="2" charset="-122"/>
                        </a:rPr>
                        <a:t>质量指标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05"/>
                        </a:lnSpc>
                      </a:pPr>
                      <a:r>
                        <a:rPr sz="1100" spc="-10" dirty="0">
                          <a:latin typeface="宋体" panose="02010600030101010101" pitchFamily="2" charset="-122"/>
                          <a:cs typeface="宋体" panose="02010600030101010101" pitchFamily="2" charset="-122"/>
                        </a:rPr>
                        <a:t>符合支出标准</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ts val="1400"/>
                        </a:lnSpc>
                      </a:pPr>
                      <a:r>
                        <a:rPr sz="1200" spc="-20" dirty="0">
                          <a:latin typeface="宋体" panose="02010600030101010101" pitchFamily="2" charset="-122"/>
                          <a:cs typeface="宋体" panose="02010600030101010101" pitchFamily="2" charset="-122"/>
                        </a:rPr>
                        <a:t>≥95%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ts val="1400"/>
                        </a:lnSpc>
                      </a:pPr>
                      <a:r>
                        <a:rPr sz="1200" spc="-25" dirty="0">
                          <a:latin typeface="宋体" panose="02010600030101010101" pitchFamily="2" charset="-122"/>
                          <a:cs typeface="宋体" panose="02010600030101010101" pitchFamily="2" charset="-122"/>
                        </a:rPr>
                        <a:t>95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ts val="1400"/>
                        </a:lnSpc>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400"/>
                        </a:lnSpc>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5" dirty="0">
                          <a:latin typeface="宋体" panose="02010600030101010101" pitchFamily="2" charset="-122"/>
                          <a:cs typeface="宋体" panose="02010600030101010101" pitchFamily="2" charset="-122"/>
                        </a:rPr>
                        <a:t>时效指标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0" dirty="0">
                          <a:latin typeface="宋体" panose="02010600030101010101" pitchFamily="2" charset="-122"/>
                          <a:cs typeface="宋体" panose="02010600030101010101" pitchFamily="2" charset="-122"/>
                        </a:rPr>
                        <a:t>资金拨付时效</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ts val="1405"/>
                        </a:lnSpc>
                      </a:pPr>
                      <a:r>
                        <a:rPr sz="1200" spc="-20" dirty="0">
                          <a:latin typeface="宋体" panose="02010600030101010101" pitchFamily="2" charset="-122"/>
                          <a:cs typeface="宋体" panose="02010600030101010101" pitchFamily="2" charset="-122"/>
                        </a:rPr>
                        <a:t>≥95%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ts val="1405"/>
                        </a:lnSpc>
                      </a:pPr>
                      <a:r>
                        <a:rPr sz="1200" spc="-25" dirty="0">
                          <a:latin typeface="宋体" panose="02010600030101010101" pitchFamily="2" charset="-122"/>
                          <a:cs typeface="宋体" panose="02010600030101010101" pitchFamily="2" charset="-122"/>
                        </a:rPr>
                        <a:t>95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ts val="1405"/>
                        </a:lnSpc>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405"/>
                        </a:lnSpc>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05"/>
                        </a:lnSpc>
                      </a:pPr>
                      <a:r>
                        <a:rPr sz="1100" spc="-15" dirty="0">
                          <a:latin typeface="宋体" panose="02010600030101010101" pitchFamily="2" charset="-122"/>
                          <a:cs typeface="宋体" panose="02010600030101010101" pitchFamily="2" charset="-122"/>
                        </a:rPr>
                        <a:t>成本指标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05"/>
                        </a:lnSpc>
                      </a:pPr>
                      <a:r>
                        <a:rPr sz="1100" spc="-10" dirty="0">
                          <a:latin typeface="宋体" panose="02010600030101010101" pitchFamily="2" charset="-122"/>
                          <a:cs typeface="宋体" panose="02010600030101010101" pitchFamily="2" charset="-122"/>
                        </a:rPr>
                        <a:t>经济成本指标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05"/>
                        </a:lnSpc>
                      </a:pPr>
                      <a:r>
                        <a:rPr sz="1100" spc="-10" dirty="0">
                          <a:latin typeface="宋体" panose="02010600030101010101" pitchFamily="2" charset="-122"/>
                          <a:cs typeface="宋体" panose="02010600030101010101" pitchFamily="2" charset="-122"/>
                        </a:rPr>
                        <a:t>资金使用率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ts val="1400"/>
                        </a:lnSpc>
                      </a:pPr>
                      <a:r>
                        <a:rPr sz="1200" spc="-10" dirty="0">
                          <a:latin typeface="宋体" panose="02010600030101010101" pitchFamily="2" charset="-122"/>
                          <a:cs typeface="宋体" panose="02010600030101010101" pitchFamily="2" charset="-122"/>
                        </a:rPr>
                        <a:t>=100%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ts val="1400"/>
                        </a:lnSpc>
                      </a:pPr>
                      <a:r>
                        <a:rPr sz="1200" spc="-25" dirty="0">
                          <a:latin typeface="宋体" panose="02010600030101010101" pitchFamily="2" charset="-122"/>
                          <a:cs typeface="宋体" panose="02010600030101010101" pitchFamily="2" charset="-122"/>
                        </a:rPr>
                        <a:t>100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ts val="1400"/>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400"/>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rowSpan="3">
                  <a:txBody>
                    <a:bodyPr/>
                    <a:lstStyle/>
                    <a:p>
                      <a:pPr>
                        <a:lnSpc>
                          <a:spcPct val="100000"/>
                        </a:lnSpc>
                      </a:pPr>
                      <a:endParaRPr sz="1100">
                        <a:latin typeface="Times New Roman" panose="02020603050405020304"/>
                        <a:cs typeface="Times New Roman" panose="02020603050405020304"/>
                      </a:endParaRPr>
                    </a:p>
                    <a:p>
                      <a:pPr>
                        <a:lnSpc>
                          <a:spcPct val="100000"/>
                        </a:lnSpc>
                        <a:spcBef>
                          <a:spcPts val="10"/>
                        </a:spcBef>
                      </a:pPr>
                      <a:endParaRPr sz="1100">
                        <a:latin typeface="Times New Roman" panose="02020603050405020304"/>
                        <a:cs typeface="Times New Roman" panose="02020603050405020304"/>
                      </a:endParaRPr>
                    </a:p>
                    <a:p>
                      <a:pPr marL="652145">
                        <a:lnSpc>
                          <a:spcPct val="100000"/>
                        </a:lnSpc>
                      </a:pPr>
                      <a:r>
                        <a:rPr sz="1100" spc="-15" dirty="0">
                          <a:latin typeface="宋体" panose="02010600030101010101" pitchFamily="2" charset="-122"/>
                          <a:cs typeface="宋体" panose="02010600030101010101" pitchFamily="2" charset="-122"/>
                        </a:rPr>
                        <a:t>效益指标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0" dirty="0">
                          <a:latin typeface="宋体" panose="02010600030101010101" pitchFamily="2" charset="-122"/>
                          <a:cs typeface="宋体" panose="02010600030101010101" pitchFamily="2" charset="-122"/>
                        </a:rPr>
                        <a:t>经济效益指标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0" dirty="0">
                          <a:latin typeface="宋体" panose="02010600030101010101" pitchFamily="2" charset="-122"/>
                          <a:cs typeface="宋体" panose="02010600030101010101" pitchFamily="2" charset="-122"/>
                        </a:rPr>
                        <a:t>提高资金使用效率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ts val="1405"/>
                        </a:lnSpc>
                      </a:pPr>
                      <a:r>
                        <a:rPr sz="1200" spc="-20" dirty="0">
                          <a:latin typeface="宋体" panose="02010600030101010101" pitchFamily="2" charset="-122"/>
                          <a:cs typeface="宋体" panose="02010600030101010101" pitchFamily="2" charset="-122"/>
                        </a:rPr>
                        <a:t>≥95%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ts val="1405"/>
                        </a:lnSpc>
                      </a:pPr>
                      <a:r>
                        <a:rPr sz="1200" spc="-25" dirty="0">
                          <a:latin typeface="宋体" panose="02010600030101010101" pitchFamily="2" charset="-122"/>
                          <a:cs typeface="宋体" panose="02010600030101010101" pitchFamily="2" charset="-122"/>
                        </a:rPr>
                        <a:t>95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ts val="1405"/>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405"/>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409575">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40"/>
                        </a:spcBef>
                      </a:pPr>
                      <a:r>
                        <a:rPr sz="1100" spc="-10" dirty="0">
                          <a:latin typeface="宋体" panose="02010600030101010101" pitchFamily="2" charset="-122"/>
                          <a:cs typeface="宋体" panose="02010600030101010101" pitchFamily="2" charset="-122"/>
                        </a:rPr>
                        <a:t>社会效益指标</a:t>
                      </a:r>
                      <a:endParaRPr sz="1100">
                        <a:latin typeface="宋体" panose="02010600030101010101" pitchFamily="2" charset="-122"/>
                        <a:cs typeface="宋体" panose="02010600030101010101" pitchFamily="2" charset="-122"/>
                      </a:endParaRPr>
                    </a:p>
                  </a:txBody>
                  <a:tcPr marL="0" marR="0" marT="939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230"/>
                        </a:lnSpc>
                      </a:pPr>
                      <a:r>
                        <a:rPr sz="1100" spc="-10" dirty="0">
                          <a:latin typeface="宋体" panose="02010600030101010101" pitchFamily="2" charset="-122"/>
                          <a:cs typeface="宋体" panose="02010600030101010101" pitchFamily="2" charset="-122"/>
                        </a:rPr>
                        <a:t>提升乡镇村级工作</a:t>
                      </a:r>
                      <a:endParaRPr sz="1100">
                        <a:latin typeface="宋体" panose="02010600030101010101" pitchFamily="2" charset="-122"/>
                        <a:cs typeface="宋体" panose="02010600030101010101" pitchFamily="2" charset="-122"/>
                      </a:endParaRPr>
                    </a:p>
                    <a:p>
                      <a:pPr marR="54610" algn="r">
                        <a:lnSpc>
                          <a:spcPct val="100000"/>
                        </a:lnSpc>
                        <a:spcBef>
                          <a:spcPts val="255"/>
                        </a:spcBef>
                      </a:pPr>
                      <a:r>
                        <a:rPr sz="1100" spc="-15" dirty="0">
                          <a:latin typeface="宋体" panose="02010600030101010101" pitchFamily="2" charset="-122"/>
                          <a:cs typeface="宋体" panose="02010600030101010101" pitchFamily="2" charset="-122"/>
                        </a:rPr>
                        <a:t>整体水平</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ct val="100000"/>
                        </a:lnSpc>
                        <a:spcBef>
                          <a:spcPts val="715"/>
                        </a:spcBef>
                      </a:pPr>
                      <a:r>
                        <a:rPr sz="1200" spc="-20" dirty="0">
                          <a:latin typeface="宋体" panose="02010600030101010101" pitchFamily="2" charset="-122"/>
                          <a:cs typeface="宋体" panose="02010600030101010101" pitchFamily="2" charset="-122"/>
                        </a:rPr>
                        <a:t>≥95%</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ct val="100000"/>
                        </a:lnSpc>
                        <a:spcBef>
                          <a:spcPts val="715"/>
                        </a:spcBef>
                      </a:pPr>
                      <a:r>
                        <a:rPr sz="1200" spc="-25" dirty="0">
                          <a:latin typeface="宋体" panose="02010600030101010101" pitchFamily="2" charset="-122"/>
                          <a:cs typeface="宋体" panose="02010600030101010101" pitchFamily="2" charset="-122"/>
                        </a:rPr>
                        <a:t>95</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715"/>
                        </a:spcBef>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15"/>
                        </a:spcBef>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0" dirty="0">
                          <a:latin typeface="宋体" panose="02010600030101010101" pitchFamily="2" charset="-122"/>
                          <a:cs typeface="宋体" panose="02010600030101010101" pitchFamily="2" charset="-122"/>
                        </a:rPr>
                        <a:t>生态效益指标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0" dirty="0">
                          <a:latin typeface="宋体" panose="02010600030101010101" pitchFamily="2" charset="-122"/>
                          <a:cs typeface="宋体" panose="02010600030101010101" pitchFamily="2" charset="-122"/>
                        </a:rPr>
                        <a:t>资金良性高效使用</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ts val="1405"/>
                        </a:lnSpc>
                      </a:pPr>
                      <a:r>
                        <a:rPr sz="1200" spc="-20" dirty="0">
                          <a:latin typeface="宋体" panose="02010600030101010101" pitchFamily="2" charset="-122"/>
                          <a:cs typeface="宋体" panose="02010600030101010101" pitchFamily="2" charset="-122"/>
                        </a:rPr>
                        <a:t>≥95%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ts val="1405"/>
                        </a:lnSpc>
                      </a:pPr>
                      <a:r>
                        <a:rPr sz="1200" spc="-25" dirty="0">
                          <a:latin typeface="宋体" panose="02010600030101010101" pitchFamily="2" charset="-122"/>
                          <a:cs typeface="宋体" panose="02010600030101010101" pitchFamily="2" charset="-122"/>
                        </a:rPr>
                        <a:t>95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ts val="1405"/>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405"/>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4191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35"/>
                        </a:spcBef>
                      </a:pPr>
                      <a:r>
                        <a:rPr sz="1100" spc="-10" dirty="0">
                          <a:latin typeface="宋体" panose="02010600030101010101" pitchFamily="2" charset="-122"/>
                          <a:cs typeface="宋体" panose="02010600030101010101" pitchFamily="2" charset="-122"/>
                        </a:rPr>
                        <a:t>满意度指标</a:t>
                      </a:r>
                      <a:endParaRPr sz="1100">
                        <a:latin typeface="宋体" panose="02010600030101010101" pitchFamily="2" charset="-122"/>
                        <a:cs typeface="宋体" panose="02010600030101010101" pitchFamily="2" charset="-122"/>
                      </a:endParaRPr>
                    </a:p>
                  </a:txBody>
                  <a:tcPr marL="0" marR="0" marT="933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5245" algn="r">
                        <a:lnSpc>
                          <a:spcPts val="1230"/>
                        </a:lnSpc>
                      </a:pPr>
                      <a:r>
                        <a:rPr sz="1100" spc="-10" dirty="0">
                          <a:latin typeface="宋体" panose="02010600030101010101" pitchFamily="2" charset="-122"/>
                          <a:cs typeface="宋体" panose="02010600030101010101" pitchFamily="2" charset="-122"/>
                        </a:rPr>
                        <a:t>服务对象满意度指</a:t>
                      </a:r>
                      <a:endParaRPr sz="1100">
                        <a:latin typeface="宋体" panose="02010600030101010101" pitchFamily="2" charset="-122"/>
                        <a:cs typeface="宋体" panose="02010600030101010101" pitchFamily="2" charset="-122"/>
                      </a:endParaRPr>
                    </a:p>
                    <a:p>
                      <a:pPr marR="53975" algn="r">
                        <a:lnSpc>
                          <a:spcPct val="100000"/>
                        </a:lnSpc>
                        <a:spcBef>
                          <a:spcPts val="330"/>
                        </a:spcBef>
                      </a:pPr>
                      <a:r>
                        <a:rPr sz="1100" spc="-50" dirty="0">
                          <a:latin typeface="宋体" panose="02010600030101010101" pitchFamily="2" charset="-122"/>
                          <a:cs typeface="宋体" panose="02010600030101010101" pitchFamily="2" charset="-122"/>
                        </a:rPr>
                        <a:t>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35"/>
                        </a:spcBef>
                      </a:pPr>
                      <a:r>
                        <a:rPr sz="1100" spc="-10" dirty="0">
                          <a:latin typeface="宋体" panose="02010600030101010101" pitchFamily="2" charset="-122"/>
                          <a:cs typeface="宋体" panose="02010600030101010101" pitchFamily="2" charset="-122"/>
                        </a:rPr>
                        <a:t>服务群众满意度</a:t>
                      </a:r>
                      <a:endParaRPr sz="1100">
                        <a:latin typeface="宋体" panose="02010600030101010101" pitchFamily="2" charset="-122"/>
                        <a:cs typeface="宋体" panose="02010600030101010101" pitchFamily="2" charset="-122"/>
                      </a:endParaRPr>
                    </a:p>
                  </a:txBody>
                  <a:tcPr marL="0" marR="0" marT="933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ct val="100000"/>
                        </a:lnSpc>
                        <a:spcBef>
                          <a:spcPts val="715"/>
                        </a:spcBef>
                      </a:pPr>
                      <a:r>
                        <a:rPr sz="1200" spc="-20" dirty="0">
                          <a:latin typeface="宋体" panose="02010600030101010101" pitchFamily="2" charset="-122"/>
                          <a:cs typeface="宋体" panose="02010600030101010101" pitchFamily="2" charset="-122"/>
                        </a:rPr>
                        <a:t>≥90%</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ct val="100000"/>
                        </a:lnSpc>
                        <a:spcBef>
                          <a:spcPts val="715"/>
                        </a:spcBef>
                      </a:pPr>
                      <a:r>
                        <a:rPr sz="1200" spc="-25" dirty="0">
                          <a:latin typeface="宋体" panose="02010600030101010101" pitchFamily="2" charset="-122"/>
                          <a:cs typeface="宋体" panose="02010600030101010101" pitchFamily="2" charset="-122"/>
                        </a:rPr>
                        <a:t>90</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715"/>
                        </a:spcBef>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15"/>
                        </a:spcBef>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gridSpan="7">
                  <a:txBody>
                    <a:bodyPr/>
                    <a:lstStyle/>
                    <a:p>
                      <a:pPr algn="ctr">
                        <a:lnSpc>
                          <a:spcPts val="1400"/>
                        </a:lnSpc>
                      </a:pPr>
                      <a:r>
                        <a:rPr sz="1200" dirty="0">
                          <a:latin typeface="宋体" panose="02010600030101010101" pitchFamily="2" charset="-122"/>
                          <a:cs typeface="宋体" panose="02010600030101010101" pitchFamily="2" charset="-122"/>
                        </a:rPr>
                        <a:t>总分值、评价总分 </a:t>
                      </a:r>
                      <a:r>
                        <a:rPr sz="1200" spc="-25" dirty="0">
                          <a:latin typeface="宋体" panose="02010600030101010101" pitchFamily="2" charset="-122"/>
                          <a:cs typeface="宋体" panose="02010600030101010101" pitchFamily="2" charset="-122"/>
                        </a:rPr>
                        <a:t>(S)</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gridSpan="3">
                  <a:txBody>
                    <a:bodyPr/>
                    <a:lstStyle/>
                    <a:p>
                      <a:pPr marL="8890" algn="ctr">
                        <a:lnSpc>
                          <a:spcPts val="1400"/>
                        </a:lnSpc>
                      </a:pPr>
                      <a:r>
                        <a:rPr sz="1200" spc="-25" dirty="0">
                          <a:latin typeface="宋体" panose="02010600030101010101" pitchFamily="2" charset="-122"/>
                          <a:cs typeface="宋体" panose="02010600030101010101" pitchFamily="2" charset="-122"/>
                        </a:rPr>
                        <a:t>100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r>
              <a:tr h="228600">
                <a:tc gridSpan="2">
                  <a:txBody>
                    <a:bodyPr/>
                    <a:lstStyle/>
                    <a:p>
                      <a:pPr marL="8890" algn="ctr">
                        <a:lnSpc>
                          <a:spcPts val="1400"/>
                        </a:lnSpc>
                      </a:pPr>
                      <a:r>
                        <a:rPr sz="1200" spc="-15" dirty="0">
                          <a:latin typeface="宋体" panose="02010600030101010101" pitchFamily="2" charset="-122"/>
                          <a:cs typeface="宋体" panose="02010600030101010101" pitchFamily="2" charset="-122"/>
                        </a:rPr>
                        <a:t>评价等级</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8">
                  <a:txBody>
                    <a:bodyPr/>
                    <a:lstStyle/>
                    <a:p>
                      <a:pPr marL="18415" algn="ctr">
                        <a:lnSpc>
                          <a:spcPts val="1400"/>
                        </a:lnSpc>
                      </a:pPr>
                      <a:r>
                        <a:rPr sz="1200" dirty="0">
                          <a:latin typeface="宋体" panose="02010600030101010101" pitchFamily="2" charset="-122"/>
                          <a:cs typeface="宋体" panose="02010600030101010101" pitchFamily="2" charset="-122"/>
                        </a:rPr>
                        <a:t>优</a:t>
                      </a:r>
                      <a:r>
                        <a:rPr sz="1200" spc="-10" dirty="0">
                          <a:latin typeface="宋体" panose="02010600030101010101" pitchFamily="2" charset="-122"/>
                          <a:cs typeface="宋体" panose="02010600030101010101" pitchFamily="2" charset="-122"/>
                        </a:rPr>
                        <a:t>（S≧90）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400050">
                <a:tc gridSpan="2">
                  <a:txBody>
                    <a:bodyPr/>
                    <a:lstStyle/>
                    <a:p>
                      <a:pPr marR="44450" algn="r">
                        <a:lnSpc>
                          <a:spcPts val="1235"/>
                        </a:lnSpc>
                      </a:pPr>
                      <a:r>
                        <a:rPr sz="1100" dirty="0">
                          <a:latin typeface="宋体" panose="02010600030101010101" pitchFamily="2" charset="-122"/>
                          <a:cs typeface="宋体" panose="02010600030101010101" pitchFamily="2" charset="-122"/>
                        </a:rPr>
                        <a:t>问题与建议（</a:t>
                      </a:r>
                      <a:r>
                        <a:rPr sz="1100" spc="-25" dirty="0">
                          <a:latin typeface="宋体" panose="02010600030101010101" pitchFamily="2" charset="-122"/>
                          <a:cs typeface="宋体" panose="02010600030101010101" pitchFamily="2" charset="-122"/>
                        </a:rPr>
                        <a:t>每条问题和建议不少于 30</a:t>
                      </a:r>
                      <a:endParaRPr sz="1100">
                        <a:latin typeface="宋体" panose="02010600030101010101" pitchFamily="2" charset="-122"/>
                        <a:cs typeface="宋体" panose="02010600030101010101" pitchFamily="2" charset="-122"/>
                      </a:endParaRPr>
                    </a:p>
                    <a:p>
                      <a:pPr marR="54610" algn="r">
                        <a:lnSpc>
                          <a:spcPct val="100000"/>
                        </a:lnSpc>
                        <a:spcBef>
                          <a:spcPts val="330"/>
                        </a:spcBef>
                      </a:pPr>
                      <a:r>
                        <a:rPr sz="1100" dirty="0">
                          <a:latin typeface="宋体" panose="02010600030101010101" pitchFamily="2" charset="-122"/>
                          <a:cs typeface="宋体" panose="02010600030101010101" pitchFamily="2" charset="-122"/>
                        </a:rPr>
                        <a:t>个字</a:t>
                      </a:r>
                      <a:r>
                        <a:rPr sz="1100" spc="-50" dirty="0">
                          <a:latin typeface="宋体" panose="02010600030101010101" pitchFamily="2" charset="-122"/>
                          <a:cs typeface="宋体" panose="02010600030101010101" pitchFamily="2" charset="-122"/>
                        </a:rPr>
                        <a:t>）</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2">
                  <a:txBody>
                    <a:bodyPr/>
                    <a:lstStyle/>
                    <a:p>
                      <a:pPr marL="18415" algn="ctr">
                        <a:lnSpc>
                          <a:spcPct val="100000"/>
                        </a:lnSpc>
                        <a:spcBef>
                          <a:spcPts val="740"/>
                        </a:spcBef>
                      </a:pPr>
                      <a:r>
                        <a:rPr sz="1100" spc="-15" dirty="0">
                          <a:latin typeface="宋体" panose="02010600030101010101" pitchFamily="2" charset="-122"/>
                          <a:cs typeface="宋体" panose="02010600030101010101" pitchFamily="2" charset="-122"/>
                        </a:rPr>
                        <a:t>问题类型</a:t>
                      </a:r>
                      <a:endParaRPr sz="1100">
                        <a:latin typeface="宋体" panose="02010600030101010101" pitchFamily="2" charset="-122"/>
                        <a:cs typeface="宋体" panose="02010600030101010101" pitchFamily="2" charset="-122"/>
                      </a:endParaRPr>
                    </a:p>
                  </a:txBody>
                  <a:tcPr marL="0" marR="0" marT="939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3">
                  <a:txBody>
                    <a:bodyPr/>
                    <a:lstStyle/>
                    <a:p>
                      <a:pPr marL="8890" algn="ctr">
                        <a:lnSpc>
                          <a:spcPct val="100000"/>
                        </a:lnSpc>
                        <a:spcBef>
                          <a:spcPts val="740"/>
                        </a:spcBef>
                      </a:pPr>
                      <a:r>
                        <a:rPr sz="1100" spc="-15" dirty="0">
                          <a:latin typeface="宋体" panose="02010600030101010101" pitchFamily="2" charset="-122"/>
                          <a:cs typeface="宋体" panose="02010600030101010101" pitchFamily="2" charset="-122"/>
                        </a:rPr>
                        <a:t>存在问题</a:t>
                      </a:r>
                      <a:endParaRPr sz="1100">
                        <a:latin typeface="宋体" panose="02010600030101010101" pitchFamily="2" charset="-122"/>
                        <a:cs typeface="宋体" panose="02010600030101010101" pitchFamily="2" charset="-122"/>
                      </a:endParaRPr>
                    </a:p>
                  </a:txBody>
                  <a:tcPr marL="0" marR="0" marT="939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gridSpan="3">
                  <a:txBody>
                    <a:bodyPr/>
                    <a:lstStyle/>
                    <a:p>
                      <a:pPr marL="8890" algn="ctr">
                        <a:lnSpc>
                          <a:spcPct val="100000"/>
                        </a:lnSpc>
                        <a:spcBef>
                          <a:spcPts val="740"/>
                        </a:spcBef>
                      </a:pPr>
                      <a:r>
                        <a:rPr sz="1100" spc="-15" dirty="0">
                          <a:latin typeface="宋体" panose="02010600030101010101" pitchFamily="2" charset="-122"/>
                          <a:cs typeface="宋体" panose="02010600030101010101" pitchFamily="2" charset="-122"/>
                        </a:rPr>
                        <a:t>改进建议</a:t>
                      </a:r>
                      <a:endParaRPr sz="1100">
                        <a:latin typeface="宋体" panose="02010600030101010101" pitchFamily="2" charset="-122"/>
                        <a:cs typeface="宋体" panose="02010600030101010101" pitchFamily="2" charset="-122"/>
                      </a:endParaRPr>
                    </a:p>
                  </a:txBody>
                  <a:tcPr marL="0" marR="0" marT="939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r>
            </a:tbl>
          </a:graphicData>
        </a:graphic>
      </p:graphicFrame>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a:spLocks noGrp="1"/>
          </p:cNvSpPr>
          <p:nvPr>
            <p:ph type="sldNum" sz="quarter" idx="7"/>
          </p:nvPr>
        </p:nvSpPr>
        <p:spPr>
          <a:prstGeom prst="rect">
            <a:avLst/>
          </a:prstGeom>
        </p:spPr>
        <p:txBody>
          <a:bodyPr vert="horz" wrap="square" lIns="0" tIns="0" rIns="0" bIns="0" rtlCol="0">
            <a:spAutoFit/>
          </a:bodyPr>
          <a:lstStyle/>
          <a:p>
            <a:pPr marL="38100">
              <a:lnSpc>
                <a:spcPts val="955"/>
              </a:lnSpc>
            </a:pPr>
            <a:r>
              <a:rPr spc="-25" dirty="0"/>
              <a:t>55</a:t>
            </a:r>
            <a:endParaRPr spc="-25" dirty="0"/>
          </a:p>
        </p:txBody>
      </p:sp>
      <p:graphicFrame>
        <p:nvGraphicFramePr>
          <p:cNvPr id="2" name="object 2"/>
          <p:cNvGraphicFramePr>
            <a:graphicFrameLocks noGrp="1"/>
          </p:cNvGraphicFramePr>
          <p:nvPr/>
        </p:nvGraphicFramePr>
        <p:xfrm>
          <a:off x="1067435" y="1105916"/>
          <a:ext cx="12981305" cy="6734175"/>
        </p:xfrm>
        <a:graphic>
          <a:graphicData uri="http://schemas.openxmlformats.org/drawingml/2006/table">
            <a:tbl>
              <a:tblPr firstRow="1" bandRow="1">
                <a:tableStyleId>{2D5ABB26-0587-4C30-8999-92F81FD0307C}</a:tableStyleId>
              </a:tblPr>
              <a:tblGrid>
                <a:gridCol w="1287145"/>
                <a:gridCol w="1286509"/>
                <a:gridCol w="1296035"/>
                <a:gridCol w="1286510"/>
                <a:gridCol w="1287145"/>
                <a:gridCol w="1296034"/>
                <a:gridCol w="1287145"/>
                <a:gridCol w="1286509"/>
                <a:gridCol w="1296670"/>
                <a:gridCol w="1286509"/>
              </a:tblGrid>
              <a:tr h="333375">
                <a:tc gridSpan="10">
                  <a:txBody>
                    <a:bodyPr/>
                    <a:lstStyle/>
                    <a:p>
                      <a:pPr marL="8255" algn="ctr">
                        <a:lnSpc>
                          <a:spcPts val="2050"/>
                        </a:lnSpc>
                      </a:pPr>
                      <a:r>
                        <a:rPr sz="1800" b="1" spc="60" dirty="0">
                          <a:latin typeface="Microsoft JhengHei" panose="020B0604030504040204" charset="-120"/>
                          <a:cs typeface="Microsoft JhengHei" panose="020B0604030504040204" charset="-120"/>
                        </a:rPr>
                        <a:t>专项资金绩效自评表</a:t>
                      </a:r>
                      <a:endParaRPr sz="1800">
                        <a:latin typeface="Microsoft JhengHei" panose="020B0604030504040204" charset="-120"/>
                        <a:cs typeface="Microsoft JhengHei" panose="020B0604030504040204" charset="-120"/>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228600">
                <a:tc gridSpan="10">
                  <a:txBody>
                    <a:bodyPr/>
                    <a:lstStyle/>
                    <a:p>
                      <a:pPr algn="ctr">
                        <a:lnSpc>
                          <a:spcPts val="1400"/>
                        </a:lnSpc>
                      </a:pPr>
                      <a:r>
                        <a:rPr sz="1200" dirty="0">
                          <a:latin typeface="宋体" panose="02010600030101010101" pitchFamily="2" charset="-122"/>
                          <a:cs typeface="宋体" panose="02010600030101010101" pitchFamily="2" charset="-122"/>
                        </a:rPr>
                        <a:t>（2024</a:t>
                      </a:r>
                      <a:r>
                        <a:rPr sz="1200" spc="-100" dirty="0">
                          <a:latin typeface="宋体" panose="02010600030101010101" pitchFamily="2" charset="-122"/>
                          <a:cs typeface="宋体" panose="02010600030101010101" pitchFamily="2" charset="-122"/>
                        </a:rPr>
                        <a:t> 年度</a:t>
                      </a:r>
                      <a:r>
                        <a:rPr sz="1200" spc="-50" dirty="0">
                          <a:latin typeface="宋体" panose="02010600030101010101" pitchFamily="2" charset="-122"/>
                          <a:cs typeface="宋体" panose="02010600030101010101" pitchFamily="2" charset="-122"/>
                        </a:rPr>
                        <a:t>）</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228600">
                <a:tc gridSpan="3">
                  <a:txBody>
                    <a:bodyPr/>
                    <a:lstStyle/>
                    <a:p>
                      <a:pPr marL="8890" algn="ctr">
                        <a:lnSpc>
                          <a:spcPts val="1400"/>
                        </a:lnSpc>
                      </a:pPr>
                      <a:r>
                        <a:rPr sz="1200" spc="-15" dirty="0">
                          <a:latin typeface="宋体" panose="02010600030101010101" pitchFamily="2" charset="-122"/>
                          <a:cs typeface="宋体" panose="02010600030101010101" pitchFamily="2" charset="-122"/>
                        </a:rPr>
                        <a:t>专项名称</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gridSpan="7">
                  <a:txBody>
                    <a:bodyPr/>
                    <a:lstStyle/>
                    <a:p>
                      <a:pPr algn="ctr">
                        <a:lnSpc>
                          <a:spcPts val="1400"/>
                        </a:lnSpc>
                      </a:pPr>
                      <a:r>
                        <a:rPr sz="1200" dirty="0">
                          <a:latin typeface="宋体" panose="02010600030101010101" pitchFamily="2" charset="-122"/>
                          <a:cs typeface="宋体" panose="02010600030101010101" pitchFamily="2" charset="-122"/>
                        </a:rPr>
                        <a:t>2024</a:t>
                      </a:r>
                      <a:r>
                        <a:rPr sz="1200" spc="-45" dirty="0">
                          <a:latin typeface="宋体" panose="02010600030101010101" pitchFamily="2" charset="-122"/>
                          <a:cs typeface="宋体" panose="02010600030101010101" pitchFamily="2" charset="-122"/>
                        </a:rPr>
                        <a:t> 年第二批农村公益事业建设财政奖补项目</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228600">
                <a:tc gridSpan="3">
                  <a:txBody>
                    <a:bodyPr/>
                    <a:lstStyle/>
                    <a:p>
                      <a:pPr marL="8890" algn="ctr">
                        <a:lnSpc>
                          <a:spcPts val="1405"/>
                        </a:lnSpc>
                      </a:pPr>
                      <a:r>
                        <a:rPr sz="1200" spc="-15" dirty="0">
                          <a:latin typeface="宋体" panose="02010600030101010101" pitchFamily="2" charset="-122"/>
                          <a:cs typeface="宋体" panose="02010600030101010101" pitchFamily="2" charset="-122"/>
                        </a:rPr>
                        <a:t>主管部门</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gridSpan="2">
                  <a:txBody>
                    <a:bodyPr/>
                    <a:lstStyle/>
                    <a:p>
                      <a:pPr marL="528320">
                        <a:lnSpc>
                          <a:spcPts val="1405"/>
                        </a:lnSpc>
                      </a:pPr>
                      <a:r>
                        <a:rPr sz="1200" spc="-5" dirty="0">
                          <a:latin typeface="宋体" panose="02010600030101010101" pitchFamily="2" charset="-122"/>
                          <a:cs typeface="宋体" panose="02010600030101010101" pitchFamily="2" charset="-122"/>
                        </a:rPr>
                        <a:t>永春县一都镇人民政府</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2">
                  <a:txBody>
                    <a:bodyPr/>
                    <a:lstStyle/>
                    <a:p>
                      <a:pPr marL="18415" algn="ctr">
                        <a:lnSpc>
                          <a:spcPts val="1405"/>
                        </a:lnSpc>
                      </a:pPr>
                      <a:r>
                        <a:rPr sz="1200" spc="-15" dirty="0">
                          <a:latin typeface="宋体" panose="02010600030101010101" pitchFamily="2" charset="-122"/>
                          <a:cs typeface="宋体" panose="02010600030101010101" pitchFamily="2" charset="-122"/>
                        </a:rPr>
                        <a:t>实施单位</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3">
                  <a:txBody>
                    <a:bodyPr/>
                    <a:lstStyle/>
                    <a:p>
                      <a:pPr marL="1176655">
                        <a:lnSpc>
                          <a:spcPts val="1405"/>
                        </a:lnSpc>
                      </a:pPr>
                      <a:r>
                        <a:rPr sz="1200" spc="-5" dirty="0">
                          <a:latin typeface="宋体" panose="02010600030101010101" pitchFamily="2" charset="-122"/>
                          <a:cs typeface="宋体" panose="02010600030101010101" pitchFamily="2" charset="-122"/>
                        </a:rPr>
                        <a:t>永春县一都镇人民政府</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r>
              <a:tr h="228600">
                <a:tc gridSpan="3">
                  <a:txBody>
                    <a:bodyPr/>
                    <a:lstStyle/>
                    <a:p>
                      <a:pPr marL="8890" algn="ctr">
                        <a:lnSpc>
                          <a:spcPts val="1405"/>
                        </a:lnSpc>
                      </a:pPr>
                      <a:r>
                        <a:rPr sz="1200" spc="-15" dirty="0">
                          <a:latin typeface="宋体" panose="02010600030101010101" pitchFamily="2" charset="-122"/>
                          <a:cs typeface="宋体" panose="02010600030101010101" pitchFamily="2" charset="-122"/>
                        </a:rPr>
                        <a:t>项目概况</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c hMerge="1">
                  <a:tcPr marL="0" marR="0" marT="0" marB="0"/>
                </a:tc>
                <a:tc hMerge="1">
                  <a:tcPr marL="0" marR="0" marT="0" marB="0"/>
                </a:tc>
                <a:tc gridSpan="7">
                  <a:txBody>
                    <a:bodyPr/>
                    <a:lstStyle/>
                    <a:p>
                      <a:pPr marL="71120">
                        <a:lnSpc>
                          <a:spcPts val="1405"/>
                        </a:lnSpc>
                      </a:pPr>
                      <a:r>
                        <a:rPr sz="1200" dirty="0">
                          <a:latin typeface="宋体" panose="02010600030101010101" pitchFamily="2" charset="-122"/>
                          <a:cs typeface="宋体" panose="02010600030101010101" pitchFamily="2" charset="-122"/>
                        </a:rPr>
                        <a:t>2024</a:t>
                      </a:r>
                      <a:r>
                        <a:rPr sz="1200" spc="-45" dirty="0">
                          <a:latin typeface="宋体" panose="02010600030101010101" pitchFamily="2" charset="-122"/>
                          <a:cs typeface="宋体" panose="02010600030101010101" pitchFamily="2" charset="-122"/>
                        </a:rPr>
                        <a:t> 年第二批农村公益事业建设财政奖补项目</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228600">
                <a:tc gridSpan="3">
                  <a:txBody>
                    <a:bodyPr/>
                    <a:lstStyle/>
                    <a:p>
                      <a:pPr marL="8890" algn="ctr">
                        <a:lnSpc>
                          <a:spcPts val="1405"/>
                        </a:lnSpc>
                      </a:pPr>
                      <a:r>
                        <a:rPr sz="1200" spc="-15" dirty="0">
                          <a:latin typeface="宋体" panose="02010600030101010101" pitchFamily="2" charset="-122"/>
                          <a:cs typeface="宋体" panose="02010600030101010101" pitchFamily="2" charset="-122"/>
                        </a:rPr>
                        <a:t>主要成效</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c hMerge="1">
                  <a:tcPr marL="0" marR="0" marT="0" marB="0"/>
                </a:tc>
                <a:tc hMerge="1">
                  <a:tcPr marL="0" marR="0" marT="0" marB="0"/>
                </a:tc>
                <a:tc gridSpan="7">
                  <a:txBody>
                    <a:bodyPr/>
                    <a:lstStyle/>
                    <a:p>
                      <a:pPr marL="71120">
                        <a:lnSpc>
                          <a:spcPts val="1405"/>
                        </a:lnSpc>
                      </a:pPr>
                      <a:r>
                        <a:rPr sz="1200" spc="-5" dirty="0">
                          <a:latin typeface="宋体" panose="02010600030101010101" pitchFamily="2" charset="-122"/>
                          <a:cs typeface="宋体" panose="02010600030101010101" pitchFamily="2" charset="-122"/>
                        </a:rPr>
                        <a:t>完善村级基础设施建设</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228600">
                <a:tc rowSpan="5">
                  <a:txBody>
                    <a:bodyPr/>
                    <a:lstStyle/>
                    <a:p>
                      <a:pPr>
                        <a:lnSpc>
                          <a:spcPct val="100000"/>
                        </a:lnSpc>
                      </a:pPr>
                      <a:endParaRPr sz="1200">
                        <a:latin typeface="Times New Roman" panose="02020603050405020304"/>
                        <a:cs typeface="Times New Roman" panose="02020603050405020304"/>
                      </a:endParaRPr>
                    </a:p>
                    <a:p>
                      <a:pPr>
                        <a:lnSpc>
                          <a:spcPct val="100000"/>
                        </a:lnSpc>
                        <a:spcBef>
                          <a:spcPts val="730"/>
                        </a:spcBef>
                      </a:pPr>
                      <a:endParaRPr sz="1200">
                        <a:latin typeface="Times New Roman" panose="02020603050405020304"/>
                        <a:cs typeface="Times New Roman" panose="02020603050405020304"/>
                      </a:endParaRPr>
                    </a:p>
                    <a:p>
                      <a:pPr marL="109220">
                        <a:lnSpc>
                          <a:spcPct val="100000"/>
                        </a:lnSpc>
                      </a:pPr>
                      <a:r>
                        <a:rPr sz="1200" spc="-10" dirty="0">
                          <a:latin typeface="宋体" panose="02010600030101010101" pitchFamily="2" charset="-122"/>
                          <a:cs typeface="宋体" panose="02010600030101010101" pitchFamily="2" charset="-122"/>
                        </a:rPr>
                        <a:t>项目资金(万元)</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L="261620">
                        <a:lnSpc>
                          <a:spcPts val="1405"/>
                        </a:lnSpc>
                      </a:pPr>
                      <a:r>
                        <a:rPr sz="1200" spc="-10" dirty="0">
                          <a:latin typeface="宋体" panose="02010600030101010101" pitchFamily="2" charset="-122"/>
                          <a:cs typeface="宋体" panose="02010600030101010101" pitchFamily="2" charset="-122"/>
                        </a:rPr>
                        <a:t>年初预算数</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10" dirty="0">
                          <a:latin typeface="宋体" panose="02010600030101010101" pitchFamily="2" charset="-122"/>
                          <a:cs typeface="宋体" panose="02010600030101010101" pitchFamily="2" charset="-122"/>
                        </a:rPr>
                        <a:t>全年预算数</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8890" algn="ctr">
                        <a:lnSpc>
                          <a:spcPts val="1405"/>
                        </a:lnSpc>
                      </a:pPr>
                      <a:r>
                        <a:rPr sz="1200" spc="-10" dirty="0">
                          <a:latin typeface="宋体" panose="02010600030101010101" pitchFamily="2" charset="-122"/>
                          <a:cs typeface="宋体" panose="02010600030101010101" pitchFamily="2" charset="-122"/>
                        </a:rPr>
                        <a:t>全年执行数</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25" dirty="0">
                          <a:latin typeface="宋体" panose="02010600030101010101" pitchFamily="2" charset="-122"/>
                          <a:cs typeface="宋体" panose="02010600030101010101" pitchFamily="2" charset="-122"/>
                        </a:rPr>
                        <a:t>分值</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ts val="1405"/>
                        </a:lnSpc>
                      </a:pPr>
                      <a:r>
                        <a:rPr sz="1200" dirty="0">
                          <a:latin typeface="宋体" panose="02010600030101010101" pitchFamily="2" charset="-122"/>
                          <a:cs typeface="宋体" panose="02010600030101010101" pitchFamily="2" charset="-122"/>
                        </a:rPr>
                        <a:t>执行率</a:t>
                      </a:r>
                      <a:r>
                        <a:rPr sz="1200" spc="-25" dirty="0">
                          <a:latin typeface="宋体" panose="02010600030101010101" pitchFamily="2" charset="-122"/>
                          <a:cs typeface="宋体" panose="02010600030101010101" pitchFamily="2" charset="-122"/>
                        </a:rPr>
                        <a:t>（%）</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5"/>
                        </a:lnSpc>
                      </a:pPr>
                      <a:r>
                        <a:rPr sz="1200" spc="-25" dirty="0">
                          <a:latin typeface="宋体" panose="02010600030101010101" pitchFamily="2" charset="-122"/>
                          <a:cs typeface="宋体" panose="02010600030101010101" pitchFamily="2" charset="-122"/>
                        </a:rPr>
                        <a:t>得分</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19075">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71120">
                        <a:lnSpc>
                          <a:spcPts val="1405"/>
                        </a:lnSpc>
                      </a:pPr>
                      <a:r>
                        <a:rPr sz="1200" spc="-10" dirty="0">
                          <a:latin typeface="宋体" panose="02010600030101010101" pitchFamily="2" charset="-122"/>
                          <a:cs typeface="宋体" panose="02010600030101010101" pitchFamily="2" charset="-122"/>
                        </a:rPr>
                        <a:t>年度资金总额</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5"/>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10" dirty="0">
                          <a:latin typeface="宋体" panose="02010600030101010101" pitchFamily="2" charset="-122"/>
                          <a:cs typeface="宋体" panose="02010600030101010101" pitchFamily="2" charset="-122"/>
                        </a:rPr>
                        <a:t>10.00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9525" algn="ctr">
                        <a:lnSpc>
                          <a:spcPts val="1405"/>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ts val="1405"/>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5"/>
                        </a:lnSpc>
                      </a:pPr>
                      <a:r>
                        <a:rPr sz="1200" spc="-50" dirty="0">
                          <a:latin typeface="宋体" panose="02010600030101010101" pitchFamily="2" charset="-122"/>
                          <a:cs typeface="宋体" panose="02010600030101010101" pitchFamily="2" charset="-122"/>
                        </a:rPr>
                        <a:t>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71120">
                        <a:lnSpc>
                          <a:spcPts val="1405"/>
                        </a:lnSpc>
                      </a:pPr>
                      <a:r>
                        <a:rPr sz="1200" spc="-10" dirty="0">
                          <a:latin typeface="宋体" panose="02010600030101010101" pitchFamily="2" charset="-122"/>
                          <a:cs typeface="宋体" panose="02010600030101010101" pitchFamily="2" charset="-122"/>
                        </a:rPr>
                        <a:t>其中：当年财政拨款</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5"/>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10" dirty="0">
                          <a:latin typeface="宋体" panose="02010600030101010101" pitchFamily="2" charset="-122"/>
                          <a:cs typeface="宋体" panose="02010600030101010101" pitchFamily="2" charset="-122"/>
                        </a:rPr>
                        <a:t>10.00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9525" algn="ctr">
                        <a:lnSpc>
                          <a:spcPts val="1405"/>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8890" algn="ctr">
                        <a:lnSpc>
                          <a:spcPts val="1310"/>
                        </a:lnSpc>
                      </a:pPr>
                      <a:r>
                        <a:rPr sz="1100" spc="-50" dirty="0">
                          <a:latin typeface="宋体" panose="02010600030101010101" pitchFamily="2" charset="-122"/>
                          <a:cs typeface="宋体" panose="02010600030101010101" pitchFamily="2" charset="-122"/>
                        </a:rPr>
                        <a:t>—</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ts val="1405"/>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71120">
                        <a:lnSpc>
                          <a:spcPts val="1400"/>
                        </a:lnSpc>
                      </a:pPr>
                      <a:r>
                        <a:rPr sz="1200" spc="-15" dirty="0">
                          <a:latin typeface="宋体" panose="02010600030101010101" pitchFamily="2" charset="-122"/>
                          <a:cs typeface="宋体" panose="02010600030101010101" pitchFamily="2" charset="-122"/>
                        </a:rPr>
                        <a:t>其他资金</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9525"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0"/>
                        </a:lnSpc>
                      </a:pPr>
                      <a:r>
                        <a:rPr sz="1200" spc="-50" dirty="0">
                          <a:latin typeface="宋体" panose="02010600030101010101" pitchFamily="2" charset="-122"/>
                          <a:cs typeface="宋体" panose="02010600030101010101" pitchFamily="2" charset="-122"/>
                        </a:rPr>
                        <a:t>—</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71120">
                        <a:lnSpc>
                          <a:spcPts val="1400"/>
                        </a:lnSpc>
                      </a:pPr>
                      <a:r>
                        <a:rPr sz="1200" spc="-10" dirty="0">
                          <a:latin typeface="宋体" panose="02010600030101010101" pitchFamily="2" charset="-122"/>
                          <a:cs typeface="宋体" panose="02010600030101010101" pitchFamily="2" charset="-122"/>
                        </a:rPr>
                        <a:t>上年结转资金</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9525"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0"/>
                        </a:lnSpc>
                      </a:pPr>
                      <a:r>
                        <a:rPr sz="1200" spc="-50" dirty="0">
                          <a:latin typeface="宋体" panose="02010600030101010101" pitchFamily="2" charset="-122"/>
                          <a:cs typeface="宋体" panose="02010600030101010101" pitchFamily="2" charset="-122"/>
                        </a:rPr>
                        <a:t>—</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rowSpan="2">
                  <a:txBody>
                    <a:bodyPr/>
                    <a:lstStyle/>
                    <a:p>
                      <a:pPr marL="185420">
                        <a:lnSpc>
                          <a:spcPct val="100000"/>
                        </a:lnSpc>
                        <a:spcBef>
                          <a:spcPts val="865"/>
                        </a:spcBef>
                      </a:pPr>
                      <a:r>
                        <a:rPr sz="1200" spc="-10" dirty="0">
                          <a:latin typeface="宋体" panose="02010600030101010101" pitchFamily="2" charset="-122"/>
                          <a:cs typeface="宋体" panose="02010600030101010101" pitchFamily="2" charset="-122"/>
                        </a:rPr>
                        <a:t>年度总体目标</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4">
                  <a:txBody>
                    <a:bodyPr/>
                    <a:lstStyle/>
                    <a:p>
                      <a:pPr algn="ctr">
                        <a:lnSpc>
                          <a:spcPts val="1405"/>
                        </a:lnSpc>
                      </a:pPr>
                      <a:r>
                        <a:rPr sz="1200" spc="-15" dirty="0">
                          <a:latin typeface="宋体" panose="02010600030101010101" pitchFamily="2" charset="-122"/>
                          <a:cs typeface="宋体" panose="02010600030101010101" pitchFamily="2" charset="-122"/>
                        </a:rPr>
                        <a:t>预期目标</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gridSpan="5">
                  <a:txBody>
                    <a:bodyPr/>
                    <a:lstStyle/>
                    <a:p>
                      <a:pPr marL="17780" algn="ctr">
                        <a:lnSpc>
                          <a:spcPts val="1405"/>
                        </a:lnSpc>
                      </a:pPr>
                      <a:r>
                        <a:rPr sz="1200" spc="-10" dirty="0">
                          <a:latin typeface="宋体" panose="02010600030101010101" pitchFamily="2" charset="-122"/>
                          <a:cs typeface="宋体" panose="02010600030101010101" pitchFamily="2" charset="-122"/>
                        </a:rPr>
                        <a:t>实际完成情况</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r>
              <a:tr h="228600">
                <a:tc vMerge="1">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4">
                  <a:txBody>
                    <a:bodyPr/>
                    <a:lstStyle/>
                    <a:p>
                      <a:pPr marL="71120">
                        <a:lnSpc>
                          <a:spcPts val="1405"/>
                        </a:lnSpc>
                      </a:pPr>
                      <a:r>
                        <a:rPr sz="1200" spc="-5" dirty="0">
                          <a:latin typeface="宋体" panose="02010600030101010101" pitchFamily="2" charset="-122"/>
                          <a:cs typeface="宋体" panose="02010600030101010101" pitchFamily="2" charset="-122"/>
                        </a:rPr>
                        <a:t>完善村级基础设施建设</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gridSpan="5">
                  <a:txBody>
                    <a:bodyPr/>
                    <a:lstStyle/>
                    <a:p>
                      <a:pPr marL="80645">
                        <a:lnSpc>
                          <a:spcPts val="1405"/>
                        </a:lnSpc>
                      </a:pPr>
                      <a:r>
                        <a:rPr sz="1200" spc="-5" dirty="0">
                          <a:latin typeface="宋体" panose="02010600030101010101" pitchFamily="2" charset="-122"/>
                          <a:cs typeface="宋体" panose="02010600030101010101" pitchFamily="2" charset="-122"/>
                        </a:rPr>
                        <a:t>完善村级基础设施建设</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r>
              <a:tr h="457200">
                <a:tc rowSpan="8">
                  <a:txBody>
                    <a:bodyPr/>
                    <a:lstStyle/>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spcBef>
                          <a:spcPts val="435"/>
                        </a:spcBef>
                      </a:pPr>
                      <a:endParaRPr sz="1200">
                        <a:latin typeface="Times New Roman" panose="02020603050405020304"/>
                        <a:cs typeface="Times New Roman" panose="02020603050405020304"/>
                      </a:endParaRPr>
                    </a:p>
                    <a:p>
                      <a:pPr marL="537845">
                        <a:lnSpc>
                          <a:spcPct val="100000"/>
                        </a:lnSpc>
                      </a:pPr>
                      <a:r>
                        <a:rPr sz="1200" spc="-10" dirty="0">
                          <a:latin typeface="宋体" panose="02010600030101010101" pitchFamily="2" charset="-122"/>
                          <a:cs typeface="宋体" panose="02010600030101010101" pitchFamily="2" charset="-122"/>
                        </a:rPr>
                        <a:t>绩效 指标</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860"/>
                        </a:spcBef>
                      </a:pPr>
                      <a:r>
                        <a:rPr sz="1200" spc="-15" dirty="0">
                          <a:latin typeface="宋体" panose="02010600030101010101" pitchFamily="2" charset="-122"/>
                          <a:cs typeface="宋体" panose="02010600030101010101" pitchFamily="2" charset="-122"/>
                        </a:rPr>
                        <a:t>一级指标</a:t>
                      </a:r>
                      <a:endParaRPr sz="1200">
                        <a:latin typeface="宋体" panose="02010600030101010101" pitchFamily="2" charset="-122"/>
                        <a:cs typeface="宋体" panose="02010600030101010101" pitchFamily="2" charset="-122"/>
                      </a:endParaRPr>
                    </a:p>
                  </a:txBody>
                  <a:tcPr marL="0" marR="0" marT="1092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860"/>
                        </a:spcBef>
                      </a:pPr>
                      <a:r>
                        <a:rPr sz="1200" spc="-15" dirty="0">
                          <a:latin typeface="宋体" panose="02010600030101010101" pitchFamily="2" charset="-122"/>
                          <a:cs typeface="宋体" panose="02010600030101010101" pitchFamily="2" charset="-122"/>
                        </a:rPr>
                        <a:t>二级指标</a:t>
                      </a:r>
                      <a:endParaRPr sz="1200">
                        <a:latin typeface="宋体" panose="02010600030101010101" pitchFamily="2" charset="-122"/>
                        <a:cs typeface="宋体" panose="02010600030101010101" pitchFamily="2" charset="-122"/>
                      </a:endParaRPr>
                    </a:p>
                  </a:txBody>
                  <a:tcPr marL="0" marR="0" marT="1092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337820">
                        <a:lnSpc>
                          <a:spcPct val="100000"/>
                        </a:lnSpc>
                        <a:spcBef>
                          <a:spcPts val="860"/>
                        </a:spcBef>
                      </a:pPr>
                      <a:r>
                        <a:rPr sz="1200" spc="-15" dirty="0">
                          <a:latin typeface="宋体" panose="02010600030101010101" pitchFamily="2" charset="-122"/>
                          <a:cs typeface="宋体" panose="02010600030101010101" pitchFamily="2" charset="-122"/>
                        </a:rPr>
                        <a:t>三级指标</a:t>
                      </a:r>
                      <a:endParaRPr sz="1200">
                        <a:latin typeface="宋体" panose="02010600030101010101" pitchFamily="2" charset="-122"/>
                        <a:cs typeface="宋体" panose="02010600030101010101" pitchFamily="2" charset="-122"/>
                      </a:endParaRPr>
                    </a:p>
                  </a:txBody>
                  <a:tcPr marL="0" marR="0" marT="1092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ct val="100000"/>
                        </a:lnSpc>
                        <a:spcBef>
                          <a:spcPts val="860"/>
                        </a:spcBef>
                      </a:pPr>
                      <a:r>
                        <a:rPr sz="1200" spc="-10" dirty="0">
                          <a:latin typeface="宋体" panose="02010600030101010101" pitchFamily="2" charset="-122"/>
                          <a:cs typeface="宋体" panose="02010600030101010101" pitchFamily="2" charset="-122"/>
                        </a:rPr>
                        <a:t>年度指标值</a:t>
                      </a:r>
                      <a:endParaRPr sz="1200">
                        <a:latin typeface="宋体" panose="02010600030101010101" pitchFamily="2" charset="-122"/>
                        <a:cs typeface="宋体" panose="02010600030101010101" pitchFamily="2" charset="-122"/>
                      </a:endParaRPr>
                    </a:p>
                  </a:txBody>
                  <a:tcPr marL="0" marR="0" marT="1092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ct val="100000"/>
                        </a:lnSpc>
                        <a:spcBef>
                          <a:spcPts val="860"/>
                        </a:spcBef>
                      </a:pPr>
                      <a:r>
                        <a:rPr sz="1200" spc="-10" dirty="0">
                          <a:latin typeface="宋体" panose="02010600030101010101" pitchFamily="2" charset="-122"/>
                          <a:cs typeface="宋体" panose="02010600030101010101" pitchFamily="2" charset="-122"/>
                        </a:rPr>
                        <a:t>实际完成值</a:t>
                      </a:r>
                      <a:endParaRPr sz="1200">
                        <a:latin typeface="宋体" panose="02010600030101010101" pitchFamily="2" charset="-122"/>
                        <a:cs typeface="宋体" panose="02010600030101010101" pitchFamily="2" charset="-122"/>
                      </a:endParaRPr>
                    </a:p>
                  </a:txBody>
                  <a:tcPr marL="0" marR="0" marT="1092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860"/>
                        </a:spcBef>
                      </a:pPr>
                      <a:r>
                        <a:rPr sz="1200" spc="-15" dirty="0">
                          <a:latin typeface="宋体" panose="02010600030101010101" pitchFamily="2" charset="-122"/>
                          <a:cs typeface="宋体" panose="02010600030101010101" pitchFamily="2" charset="-122"/>
                        </a:rPr>
                        <a:t>指标分值</a:t>
                      </a:r>
                      <a:endParaRPr sz="1200">
                        <a:latin typeface="宋体" panose="02010600030101010101" pitchFamily="2" charset="-122"/>
                        <a:cs typeface="宋体" panose="02010600030101010101" pitchFamily="2" charset="-122"/>
                      </a:endParaRPr>
                    </a:p>
                  </a:txBody>
                  <a:tcPr marL="0" marR="0" marT="1092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860"/>
                        </a:spcBef>
                      </a:pPr>
                      <a:r>
                        <a:rPr sz="1200" spc="-15" dirty="0">
                          <a:latin typeface="宋体" panose="02010600030101010101" pitchFamily="2" charset="-122"/>
                          <a:cs typeface="宋体" panose="02010600030101010101" pitchFamily="2" charset="-122"/>
                        </a:rPr>
                        <a:t>自评得分</a:t>
                      </a:r>
                      <a:endParaRPr sz="1200">
                        <a:latin typeface="宋体" panose="02010600030101010101" pitchFamily="2" charset="-122"/>
                        <a:cs typeface="宋体" panose="02010600030101010101" pitchFamily="2" charset="-122"/>
                      </a:endParaRPr>
                    </a:p>
                  </a:txBody>
                  <a:tcPr marL="0" marR="0" marT="1092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0"/>
                        </a:lnSpc>
                      </a:pPr>
                      <a:r>
                        <a:rPr sz="1200" spc="-10" dirty="0">
                          <a:latin typeface="宋体" panose="02010600030101010101" pitchFamily="2" charset="-122"/>
                          <a:cs typeface="宋体" panose="02010600030101010101" pitchFamily="2" charset="-122"/>
                        </a:rPr>
                        <a:t>偏差原因分析及</a:t>
                      </a:r>
                      <a:endParaRPr sz="1200">
                        <a:latin typeface="宋体" panose="02010600030101010101" pitchFamily="2" charset="-122"/>
                        <a:cs typeface="宋体" panose="02010600030101010101" pitchFamily="2" charset="-122"/>
                      </a:endParaRPr>
                    </a:p>
                    <a:p>
                      <a:pPr algn="ctr">
                        <a:lnSpc>
                          <a:spcPct val="100000"/>
                        </a:lnSpc>
                        <a:spcBef>
                          <a:spcPts val="360"/>
                        </a:spcBef>
                      </a:pPr>
                      <a:r>
                        <a:rPr sz="1200" spc="-15" dirty="0">
                          <a:latin typeface="宋体" panose="02010600030101010101" pitchFamily="2" charset="-122"/>
                          <a:cs typeface="宋体" panose="02010600030101010101" pitchFamily="2" charset="-122"/>
                        </a:rPr>
                        <a:t>改进措施</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19075">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rowSpan="3">
                  <a:txBody>
                    <a:bodyPr/>
                    <a:lstStyle/>
                    <a:p>
                      <a:pPr>
                        <a:lnSpc>
                          <a:spcPct val="100000"/>
                        </a:lnSpc>
                        <a:spcBef>
                          <a:spcPts val="1195"/>
                        </a:spcBef>
                      </a:pPr>
                      <a:endParaRPr sz="1100">
                        <a:latin typeface="Times New Roman" panose="02020603050405020304"/>
                        <a:cs typeface="Times New Roman" panose="02020603050405020304"/>
                      </a:endParaRPr>
                    </a:p>
                    <a:p>
                      <a:pPr marL="652145">
                        <a:lnSpc>
                          <a:spcPct val="100000"/>
                        </a:lnSpc>
                        <a:spcBef>
                          <a:spcPts val="5"/>
                        </a:spcBef>
                      </a:pPr>
                      <a:r>
                        <a:rPr sz="1100" spc="-15" dirty="0">
                          <a:latin typeface="宋体" panose="02010600030101010101" pitchFamily="2" charset="-122"/>
                          <a:cs typeface="宋体" panose="02010600030101010101" pitchFamily="2" charset="-122"/>
                        </a:rPr>
                        <a:t>产出指标</a:t>
                      </a:r>
                      <a:endParaRPr sz="1100">
                        <a:latin typeface="宋体" panose="02010600030101010101" pitchFamily="2" charset="-122"/>
                        <a:cs typeface="宋体" panose="02010600030101010101" pitchFamily="2" charset="-122"/>
                      </a:endParaRPr>
                    </a:p>
                  </a:txBody>
                  <a:tcPr marL="0" marR="0" marT="15176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05"/>
                        </a:lnSpc>
                      </a:pPr>
                      <a:r>
                        <a:rPr sz="1100" spc="-15" dirty="0">
                          <a:latin typeface="宋体" panose="02010600030101010101" pitchFamily="2" charset="-122"/>
                          <a:cs typeface="宋体" panose="02010600030101010101" pitchFamily="2" charset="-122"/>
                        </a:rPr>
                        <a:t>数量指标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05"/>
                        </a:lnSpc>
                      </a:pPr>
                      <a:r>
                        <a:rPr sz="1100" spc="-15" dirty="0">
                          <a:latin typeface="宋体" panose="02010600030101010101" pitchFamily="2" charset="-122"/>
                          <a:cs typeface="宋体" panose="02010600030101010101" pitchFamily="2" charset="-122"/>
                        </a:rPr>
                        <a:t>项目个数</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ts val="1400"/>
                        </a:lnSpc>
                      </a:pPr>
                      <a:r>
                        <a:rPr sz="1200" dirty="0">
                          <a:latin typeface="宋体" panose="02010600030101010101" pitchFamily="2" charset="-122"/>
                          <a:cs typeface="宋体" panose="02010600030101010101" pitchFamily="2" charset="-122"/>
                        </a:rPr>
                        <a:t>≥1</a:t>
                      </a:r>
                      <a:r>
                        <a:rPr sz="1200" spc="-175" dirty="0">
                          <a:latin typeface="宋体" panose="02010600030101010101" pitchFamily="2" charset="-122"/>
                          <a:cs typeface="宋体" panose="02010600030101010101" pitchFamily="2" charset="-122"/>
                        </a:rPr>
                        <a:t> 个</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ts val="1400"/>
                        </a:lnSpc>
                      </a:pPr>
                      <a:r>
                        <a:rPr sz="1200" spc="-50" dirty="0">
                          <a:latin typeface="宋体" panose="02010600030101010101" pitchFamily="2" charset="-122"/>
                          <a:cs typeface="宋体" panose="02010600030101010101" pitchFamily="2" charset="-122"/>
                        </a:rPr>
                        <a:t>1</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ts val="1400"/>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400"/>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vMerge="1">
                  <a:tcPr marL="0" marR="0" marT="15176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5" dirty="0">
                          <a:latin typeface="宋体" panose="02010600030101010101" pitchFamily="2" charset="-122"/>
                          <a:cs typeface="宋体" panose="02010600030101010101" pitchFamily="2" charset="-122"/>
                        </a:rPr>
                        <a:t>质量指标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0" dirty="0">
                          <a:latin typeface="宋体" panose="02010600030101010101" pitchFamily="2" charset="-122"/>
                          <a:cs typeface="宋体" panose="02010600030101010101" pitchFamily="2" charset="-122"/>
                        </a:rPr>
                        <a:t>项目验收合格率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ts val="1405"/>
                        </a:lnSpc>
                      </a:pPr>
                      <a:r>
                        <a:rPr sz="1200" spc="-10" dirty="0">
                          <a:latin typeface="宋体" panose="02010600030101010101" pitchFamily="2" charset="-122"/>
                          <a:cs typeface="宋体" panose="02010600030101010101" pitchFamily="2" charset="-122"/>
                        </a:rPr>
                        <a:t>≥100％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ts val="1405"/>
                        </a:lnSpc>
                      </a:pPr>
                      <a:r>
                        <a:rPr sz="1200" spc="-25" dirty="0">
                          <a:latin typeface="宋体" panose="02010600030101010101" pitchFamily="2" charset="-122"/>
                          <a:cs typeface="宋体" panose="02010600030101010101" pitchFamily="2" charset="-122"/>
                        </a:rPr>
                        <a:t>100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ts val="1405"/>
                        </a:lnSpc>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405"/>
                        </a:lnSpc>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4191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vMerge="1">
                  <a:tcPr marL="0" marR="0" marT="15176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40"/>
                        </a:spcBef>
                      </a:pPr>
                      <a:r>
                        <a:rPr sz="1100" spc="-15" dirty="0">
                          <a:latin typeface="宋体" panose="02010600030101010101" pitchFamily="2" charset="-122"/>
                          <a:cs typeface="宋体" panose="02010600030101010101" pitchFamily="2" charset="-122"/>
                        </a:rPr>
                        <a:t>时效指标</a:t>
                      </a:r>
                      <a:endParaRPr sz="1100">
                        <a:latin typeface="宋体" panose="02010600030101010101" pitchFamily="2" charset="-122"/>
                        <a:cs typeface="宋体" panose="02010600030101010101" pitchFamily="2" charset="-122"/>
                      </a:endParaRPr>
                    </a:p>
                  </a:txBody>
                  <a:tcPr marL="0" marR="0" marT="939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235"/>
                        </a:lnSpc>
                      </a:pPr>
                      <a:r>
                        <a:rPr sz="1100" spc="-10" dirty="0">
                          <a:latin typeface="宋体" panose="02010600030101010101" pitchFamily="2" charset="-122"/>
                          <a:cs typeface="宋体" panose="02010600030101010101" pitchFamily="2" charset="-122"/>
                        </a:rPr>
                        <a:t>工程项目开工及时</a:t>
                      </a:r>
                      <a:endParaRPr sz="1100">
                        <a:latin typeface="宋体" panose="02010600030101010101" pitchFamily="2" charset="-122"/>
                        <a:cs typeface="宋体" panose="02010600030101010101" pitchFamily="2" charset="-122"/>
                      </a:endParaRPr>
                    </a:p>
                    <a:p>
                      <a:pPr marR="53975" algn="r">
                        <a:lnSpc>
                          <a:spcPct val="100000"/>
                        </a:lnSpc>
                        <a:spcBef>
                          <a:spcPts val="330"/>
                        </a:spcBef>
                      </a:pPr>
                      <a:r>
                        <a:rPr sz="1100" spc="-50" dirty="0">
                          <a:latin typeface="宋体" panose="02010600030101010101" pitchFamily="2" charset="-122"/>
                          <a:cs typeface="宋体" panose="02010600030101010101" pitchFamily="2" charset="-122"/>
                        </a:rPr>
                        <a:t>性</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ct val="100000"/>
                        </a:lnSpc>
                        <a:spcBef>
                          <a:spcPts val="715"/>
                        </a:spcBef>
                      </a:pPr>
                      <a:r>
                        <a:rPr sz="1200" dirty="0">
                          <a:latin typeface="宋体" panose="02010600030101010101" pitchFamily="2" charset="-122"/>
                          <a:cs typeface="宋体" panose="02010600030101010101" pitchFamily="2" charset="-122"/>
                        </a:rPr>
                        <a:t>=0</a:t>
                      </a:r>
                      <a:r>
                        <a:rPr sz="1200" spc="-175" dirty="0">
                          <a:latin typeface="宋体" panose="02010600030101010101" pitchFamily="2" charset="-122"/>
                          <a:cs typeface="宋体" panose="02010600030101010101" pitchFamily="2" charset="-122"/>
                        </a:rPr>
                        <a:t> 月</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ct val="100000"/>
                        </a:lnSpc>
                        <a:spcBef>
                          <a:spcPts val="715"/>
                        </a:spcBef>
                      </a:pPr>
                      <a:r>
                        <a:rPr sz="1200" spc="-50" dirty="0">
                          <a:latin typeface="宋体" panose="02010600030101010101" pitchFamily="2" charset="-122"/>
                          <a:cs typeface="宋体" panose="02010600030101010101" pitchFamily="2" charset="-122"/>
                        </a:rPr>
                        <a:t>0</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715"/>
                        </a:spcBef>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15"/>
                        </a:spcBef>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5" dirty="0">
                          <a:latin typeface="宋体" panose="02010600030101010101" pitchFamily="2" charset="-122"/>
                          <a:cs typeface="宋体" panose="02010600030101010101" pitchFamily="2" charset="-122"/>
                        </a:rPr>
                        <a:t>成本指标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0" dirty="0">
                          <a:latin typeface="宋体" panose="02010600030101010101" pitchFamily="2" charset="-122"/>
                          <a:cs typeface="宋体" panose="02010600030101010101" pitchFamily="2" charset="-122"/>
                        </a:rPr>
                        <a:t>经济成本指标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0" dirty="0">
                          <a:latin typeface="宋体" panose="02010600030101010101" pitchFamily="2" charset="-122"/>
                          <a:cs typeface="宋体" panose="02010600030101010101" pitchFamily="2" charset="-122"/>
                        </a:rPr>
                        <a:t>财政补助投入</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ts val="1405"/>
                        </a:lnSpc>
                      </a:pPr>
                      <a:r>
                        <a:rPr sz="1200" dirty="0">
                          <a:latin typeface="宋体" panose="02010600030101010101" pitchFamily="2" charset="-122"/>
                          <a:cs typeface="宋体" panose="02010600030101010101" pitchFamily="2" charset="-122"/>
                        </a:rPr>
                        <a:t>&lt;10</a:t>
                      </a:r>
                      <a:r>
                        <a:rPr sz="1200" spc="-120" dirty="0">
                          <a:latin typeface="宋体" panose="02010600030101010101" pitchFamily="2" charset="-122"/>
                          <a:cs typeface="宋体" panose="02010600030101010101" pitchFamily="2" charset="-122"/>
                        </a:rPr>
                        <a:t> 万元</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ts val="1405"/>
                        </a:lnSpc>
                      </a:pPr>
                      <a:r>
                        <a:rPr sz="1200" spc="-20" dirty="0">
                          <a:latin typeface="宋体" panose="02010600030101010101" pitchFamily="2" charset="-122"/>
                          <a:cs typeface="宋体" panose="02010600030101010101" pitchFamily="2" charset="-122"/>
                        </a:rPr>
                        <a:t>9.99</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ts val="1405"/>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405"/>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4191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rowSpan="2">
                  <a:txBody>
                    <a:bodyPr/>
                    <a:lstStyle/>
                    <a:p>
                      <a:pPr>
                        <a:lnSpc>
                          <a:spcPct val="100000"/>
                        </a:lnSpc>
                        <a:spcBef>
                          <a:spcPts val="1120"/>
                        </a:spcBef>
                      </a:pPr>
                      <a:endParaRPr sz="1100">
                        <a:latin typeface="Times New Roman" panose="02020603050405020304"/>
                        <a:cs typeface="Times New Roman" panose="02020603050405020304"/>
                      </a:endParaRPr>
                    </a:p>
                    <a:p>
                      <a:pPr marL="652145">
                        <a:lnSpc>
                          <a:spcPct val="100000"/>
                        </a:lnSpc>
                        <a:spcBef>
                          <a:spcPts val="5"/>
                        </a:spcBef>
                      </a:pPr>
                      <a:r>
                        <a:rPr sz="1100" spc="-15" dirty="0">
                          <a:latin typeface="宋体" panose="02010600030101010101" pitchFamily="2" charset="-122"/>
                          <a:cs typeface="宋体" panose="02010600030101010101" pitchFamily="2" charset="-122"/>
                        </a:rPr>
                        <a:t>效益指标</a:t>
                      </a:r>
                      <a:endParaRPr sz="1100">
                        <a:latin typeface="宋体" panose="02010600030101010101" pitchFamily="2" charset="-122"/>
                        <a:cs typeface="宋体" panose="02010600030101010101" pitchFamily="2" charset="-122"/>
                      </a:endParaRPr>
                    </a:p>
                  </a:txBody>
                  <a:tcPr marL="0" marR="0" marT="14224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35"/>
                        </a:spcBef>
                      </a:pPr>
                      <a:r>
                        <a:rPr sz="1100" spc="-10" dirty="0">
                          <a:latin typeface="宋体" panose="02010600030101010101" pitchFamily="2" charset="-122"/>
                          <a:cs typeface="宋体" panose="02010600030101010101" pitchFamily="2" charset="-122"/>
                        </a:rPr>
                        <a:t>社会效益指标</a:t>
                      </a:r>
                      <a:endParaRPr sz="1100">
                        <a:latin typeface="宋体" panose="02010600030101010101" pitchFamily="2" charset="-122"/>
                        <a:cs typeface="宋体" panose="02010600030101010101" pitchFamily="2" charset="-122"/>
                      </a:endParaRPr>
                    </a:p>
                  </a:txBody>
                  <a:tcPr marL="0" marR="0" marT="933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230"/>
                        </a:lnSpc>
                      </a:pPr>
                      <a:r>
                        <a:rPr sz="1100" spc="-10" dirty="0">
                          <a:latin typeface="宋体" panose="02010600030101010101" pitchFamily="2" charset="-122"/>
                          <a:cs typeface="宋体" panose="02010600030101010101" pitchFamily="2" charset="-122"/>
                        </a:rPr>
                        <a:t>提升地区乡村治理</a:t>
                      </a:r>
                      <a:endParaRPr sz="1100">
                        <a:latin typeface="宋体" panose="02010600030101010101" pitchFamily="2" charset="-122"/>
                        <a:cs typeface="宋体" panose="02010600030101010101" pitchFamily="2" charset="-122"/>
                      </a:endParaRPr>
                    </a:p>
                    <a:p>
                      <a:pPr marR="54610" algn="r">
                        <a:lnSpc>
                          <a:spcPct val="100000"/>
                        </a:lnSpc>
                        <a:spcBef>
                          <a:spcPts val="330"/>
                        </a:spcBef>
                      </a:pPr>
                      <a:r>
                        <a:rPr sz="1100" spc="-25" dirty="0">
                          <a:latin typeface="宋体" panose="02010600030101010101" pitchFamily="2" charset="-122"/>
                          <a:cs typeface="宋体" panose="02010600030101010101" pitchFamily="2" charset="-122"/>
                        </a:rPr>
                        <a:t>能力</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1215390">
                        <a:lnSpc>
                          <a:spcPct val="100000"/>
                        </a:lnSpc>
                        <a:spcBef>
                          <a:spcPts val="710"/>
                        </a:spcBef>
                      </a:pPr>
                      <a:r>
                        <a:rPr sz="1200" spc="-10" dirty="0">
                          <a:latin typeface="宋体" panose="02010600030101010101" pitchFamily="2" charset="-122"/>
                          <a:cs typeface="宋体" panose="02010600030101010101" pitchFamily="2" charset="-122"/>
                        </a:rPr>
                        <a:t>=有所提升有所提升</a:t>
                      </a:r>
                      <a:endParaRPr sz="1200">
                        <a:latin typeface="宋体" panose="02010600030101010101" pitchFamily="2" charset="-122"/>
                        <a:cs typeface="宋体" panose="02010600030101010101" pitchFamily="2" charset="-122"/>
                      </a:endParaRPr>
                    </a:p>
                  </a:txBody>
                  <a:tcPr marL="0" marR="0" marT="901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ct val="100000"/>
                        </a:lnSpc>
                        <a:spcBef>
                          <a:spcPts val="710"/>
                        </a:spcBef>
                      </a:pPr>
                      <a:r>
                        <a:rPr sz="1200" spc="-15" dirty="0">
                          <a:latin typeface="宋体" panose="02010600030101010101" pitchFamily="2" charset="-122"/>
                          <a:cs typeface="宋体" panose="02010600030101010101" pitchFamily="2" charset="-122"/>
                        </a:rPr>
                        <a:t>有所提升</a:t>
                      </a:r>
                      <a:endParaRPr sz="1200">
                        <a:latin typeface="宋体" panose="02010600030101010101" pitchFamily="2" charset="-122"/>
                        <a:cs typeface="宋体" panose="02010600030101010101" pitchFamily="2" charset="-122"/>
                      </a:endParaRPr>
                    </a:p>
                  </a:txBody>
                  <a:tcPr marL="0" marR="0" marT="901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710"/>
                        </a:spcBef>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901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10"/>
                        </a:spcBef>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901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409575">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vMerge="1">
                  <a:tcPr marL="0" marR="0" marT="14224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40"/>
                        </a:spcBef>
                      </a:pPr>
                      <a:r>
                        <a:rPr sz="1100" spc="-10" dirty="0">
                          <a:latin typeface="宋体" panose="02010600030101010101" pitchFamily="2" charset="-122"/>
                          <a:cs typeface="宋体" panose="02010600030101010101" pitchFamily="2" charset="-122"/>
                        </a:rPr>
                        <a:t>生态效益指标</a:t>
                      </a:r>
                      <a:endParaRPr sz="1100">
                        <a:latin typeface="宋体" panose="02010600030101010101" pitchFamily="2" charset="-122"/>
                        <a:cs typeface="宋体" panose="02010600030101010101" pitchFamily="2" charset="-122"/>
                      </a:endParaRPr>
                    </a:p>
                  </a:txBody>
                  <a:tcPr marL="0" marR="0" marT="939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230"/>
                        </a:lnSpc>
                      </a:pPr>
                      <a:r>
                        <a:rPr sz="1100" spc="-10" dirty="0">
                          <a:latin typeface="宋体" panose="02010600030101010101" pitchFamily="2" charset="-122"/>
                          <a:cs typeface="宋体" panose="02010600030101010101" pitchFamily="2" charset="-122"/>
                        </a:rPr>
                        <a:t>改善农村人居环境</a:t>
                      </a:r>
                      <a:endParaRPr sz="1100">
                        <a:latin typeface="宋体" panose="02010600030101010101" pitchFamily="2" charset="-122"/>
                        <a:cs typeface="宋体" panose="02010600030101010101" pitchFamily="2" charset="-122"/>
                      </a:endParaRPr>
                    </a:p>
                    <a:p>
                      <a:pPr marR="54610" algn="r">
                        <a:lnSpc>
                          <a:spcPct val="100000"/>
                        </a:lnSpc>
                        <a:spcBef>
                          <a:spcPts val="255"/>
                        </a:spcBef>
                      </a:pPr>
                      <a:r>
                        <a:rPr sz="1100" spc="-25" dirty="0">
                          <a:latin typeface="宋体" panose="02010600030101010101" pitchFamily="2" charset="-122"/>
                          <a:cs typeface="宋体" panose="02010600030101010101" pitchFamily="2" charset="-122"/>
                        </a:rPr>
                        <a:t>情况</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1215390">
                        <a:lnSpc>
                          <a:spcPct val="100000"/>
                        </a:lnSpc>
                        <a:spcBef>
                          <a:spcPts val="715"/>
                        </a:spcBef>
                      </a:pPr>
                      <a:r>
                        <a:rPr sz="1200" spc="-10" dirty="0">
                          <a:latin typeface="宋体" panose="02010600030101010101" pitchFamily="2" charset="-122"/>
                          <a:cs typeface="宋体" panose="02010600030101010101" pitchFamily="2" charset="-122"/>
                        </a:rPr>
                        <a:t>=有所改善有所改善</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ct val="100000"/>
                        </a:lnSpc>
                        <a:spcBef>
                          <a:spcPts val="715"/>
                        </a:spcBef>
                      </a:pPr>
                      <a:r>
                        <a:rPr sz="1200" spc="-15" dirty="0">
                          <a:latin typeface="宋体" panose="02010600030101010101" pitchFamily="2" charset="-122"/>
                          <a:cs typeface="宋体" panose="02010600030101010101" pitchFamily="2" charset="-122"/>
                        </a:rPr>
                        <a:t>有所改善</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715"/>
                        </a:spcBef>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15"/>
                        </a:spcBef>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4191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40"/>
                        </a:spcBef>
                      </a:pPr>
                      <a:r>
                        <a:rPr sz="1100" spc="-10" dirty="0">
                          <a:latin typeface="宋体" panose="02010600030101010101" pitchFamily="2" charset="-122"/>
                          <a:cs typeface="宋体" panose="02010600030101010101" pitchFamily="2" charset="-122"/>
                        </a:rPr>
                        <a:t>满意度指标</a:t>
                      </a:r>
                      <a:endParaRPr sz="1100">
                        <a:latin typeface="宋体" panose="02010600030101010101" pitchFamily="2" charset="-122"/>
                        <a:cs typeface="宋体" panose="02010600030101010101" pitchFamily="2" charset="-122"/>
                      </a:endParaRPr>
                    </a:p>
                  </a:txBody>
                  <a:tcPr marL="0" marR="0" marT="939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5245" algn="r">
                        <a:lnSpc>
                          <a:spcPts val="1235"/>
                        </a:lnSpc>
                      </a:pPr>
                      <a:r>
                        <a:rPr sz="1100" spc="-10" dirty="0">
                          <a:latin typeface="宋体" panose="02010600030101010101" pitchFamily="2" charset="-122"/>
                          <a:cs typeface="宋体" panose="02010600030101010101" pitchFamily="2" charset="-122"/>
                        </a:rPr>
                        <a:t>服务对象满意度指</a:t>
                      </a:r>
                      <a:endParaRPr sz="1100">
                        <a:latin typeface="宋体" panose="02010600030101010101" pitchFamily="2" charset="-122"/>
                        <a:cs typeface="宋体" panose="02010600030101010101" pitchFamily="2" charset="-122"/>
                      </a:endParaRPr>
                    </a:p>
                    <a:p>
                      <a:pPr marR="53975" algn="r">
                        <a:lnSpc>
                          <a:spcPct val="100000"/>
                        </a:lnSpc>
                        <a:spcBef>
                          <a:spcPts val="330"/>
                        </a:spcBef>
                      </a:pPr>
                      <a:r>
                        <a:rPr sz="1100" spc="-50" dirty="0">
                          <a:latin typeface="宋体" panose="02010600030101010101" pitchFamily="2" charset="-122"/>
                          <a:cs typeface="宋体" panose="02010600030101010101" pitchFamily="2" charset="-122"/>
                        </a:rPr>
                        <a:t>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40"/>
                        </a:spcBef>
                      </a:pPr>
                      <a:r>
                        <a:rPr sz="1100" spc="-10" dirty="0">
                          <a:latin typeface="宋体" panose="02010600030101010101" pitchFamily="2" charset="-122"/>
                          <a:cs typeface="宋体" panose="02010600030101010101" pitchFamily="2" charset="-122"/>
                        </a:rPr>
                        <a:t>项目区农民满意度</a:t>
                      </a:r>
                      <a:endParaRPr sz="1100">
                        <a:latin typeface="宋体" panose="02010600030101010101" pitchFamily="2" charset="-122"/>
                        <a:cs typeface="宋体" panose="02010600030101010101" pitchFamily="2" charset="-122"/>
                      </a:endParaRPr>
                    </a:p>
                  </a:txBody>
                  <a:tcPr marL="0" marR="0" marT="939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ct val="100000"/>
                        </a:lnSpc>
                        <a:spcBef>
                          <a:spcPts val="715"/>
                        </a:spcBef>
                      </a:pPr>
                      <a:r>
                        <a:rPr sz="1200" spc="-20" dirty="0">
                          <a:latin typeface="宋体" panose="02010600030101010101" pitchFamily="2" charset="-122"/>
                          <a:cs typeface="宋体" panose="02010600030101010101" pitchFamily="2" charset="-122"/>
                        </a:rPr>
                        <a:t>≥90％</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ct val="100000"/>
                        </a:lnSpc>
                        <a:spcBef>
                          <a:spcPts val="715"/>
                        </a:spcBef>
                      </a:pPr>
                      <a:r>
                        <a:rPr sz="1200" spc="-25" dirty="0">
                          <a:latin typeface="宋体" panose="02010600030101010101" pitchFamily="2" charset="-122"/>
                          <a:cs typeface="宋体" panose="02010600030101010101" pitchFamily="2" charset="-122"/>
                        </a:rPr>
                        <a:t>90</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715"/>
                        </a:spcBef>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15"/>
                        </a:spcBef>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gridSpan="7">
                  <a:txBody>
                    <a:bodyPr/>
                    <a:lstStyle/>
                    <a:p>
                      <a:pPr algn="ctr">
                        <a:lnSpc>
                          <a:spcPts val="1405"/>
                        </a:lnSpc>
                      </a:pPr>
                      <a:r>
                        <a:rPr sz="1200" dirty="0">
                          <a:latin typeface="宋体" panose="02010600030101010101" pitchFamily="2" charset="-122"/>
                          <a:cs typeface="宋体" panose="02010600030101010101" pitchFamily="2" charset="-122"/>
                        </a:rPr>
                        <a:t>总分值、评价总分 </a:t>
                      </a:r>
                      <a:r>
                        <a:rPr sz="1200" spc="-25" dirty="0">
                          <a:latin typeface="宋体" panose="02010600030101010101" pitchFamily="2" charset="-122"/>
                          <a:cs typeface="宋体" panose="02010600030101010101" pitchFamily="2" charset="-122"/>
                        </a:rPr>
                        <a:t>(S)</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gridSpan="3">
                  <a:txBody>
                    <a:bodyPr/>
                    <a:lstStyle/>
                    <a:p>
                      <a:pPr marL="8890" algn="ctr">
                        <a:lnSpc>
                          <a:spcPts val="1405"/>
                        </a:lnSpc>
                      </a:pPr>
                      <a:r>
                        <a:rPr sz="1200" spc="-25" dirty="0">
                          <a:latin typeface="宋体" panose="02010600030101010101" pitchFamily="2" charset="-122"/>
                          <a:cs typeface="宋体" panose="02010600030101010101" pitchFamily="2" charset="-122"/>
                        </a:rPr>
                        <a:t>90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r>
              <a:tr h="228600">
                <a:tc gridSpan="2">
                  <a:txBody>
                    <a:bodyPr/>
                    <a:lstStyle/>
                    <a:p>
                      <a:pPr marL="8890" algn="ctr">
                        <a:lnSpc>
                          <a:spcPts val="1400"/>
                        </a:lnSpc>
                      </a:pPr>
                      <a:r>
                        <a:rPr sz="1200" spc="-15" dirty="0">
                          <a:latin typeface="宋体" panose="02010600030101010101" pitchFamily="2" charset="-122"/>
                          <a:cs typeface="宋体" panose="02010600030101010101" pitchFamily="2" charset="-122"/>
                        </a:rPr>
                        <a:t>评价等级</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8">
                  <a:txBody>
                    <a:bodyPr/>
                    <a:lstStyle/>
                    <a:p>
                      <a:pPr marL="18415" algn="ctr">
                        <a:lnSpc>
                          <a:spcPts val="1400"/>
                        </a:lnSpc>
                      </a:pPr>
                      <a:r>
                        <a:rPr sz="1200" dirty="0">
                          <a:latin typeface="宋体" panose="02010600030101010101" pitchFamily="2" charset="-122"/>
                          <a:cs typeface="宋体" panose="02010600030101010101" pitchFamily="2" charset="-122"/>
                        </a:rPr>
                        <a:t>优</a:t>
                      </a:r>
                      <a:r>
                        <a:rPr sz="1200" spc="-10" dirty="0">
                          <a:latin typeface="宋体" panose="02010600030101010101" pitchFamily="2" charset="-122"/>
                          <a:cs typeface="宋体" panose="02010600030101010101" pitchFamily="2" charset="-122"/>
                        </a:rPr>
                        <a:t>（S≧90）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409575">
                <a:tc gridSpan="2">
                  <a:txBody>
                    <a:bodyPr/>
                    <a:lstStyle/>
                    <a:p>
                      <a:pPr marR="44450" algn="r">
                        <a:lnSpc>
                          <a:spcPts val="1230"/>
                        </a:lnSpc>
                      </a:pPr>
                      <a:r>
                        <a:rPr sz="1100" dirty="0">
                          <a:latin typeface="宋体" panose="02010600030101010101" pitchFamily="2" charset="-122"/>
                          <a:cs typeface="宋体" panose="02010600030101010101" pitchFamily="2" charset="-122"/>
                        </a:rPr>
                        <a:t>问题与建议（</a:t>
                      </a:r>
                      <a:r>
                        <a:rPr sz="1100" spc="-25" dirty="0">
                          <a:latin typeface="宋体" panose="02010600030101010101" pitchFamily="2" charset="-122"/>
                          <a:cs typeface="宋体" panose="02010600030101010101" pitchFamily="2" charset="-122"/>
                        </a:rPr>
                        <a:t>每条问题和建议不少于 30</a:t>
                      </a:r>
                      <a:endParaRPr sz="1100">
                        <a:latin typeface="宋体" panose="02010600030101010101" pitchFamily="2" charset="-122"/>
                        <a:cs typeface="宋体" panose="02010600030101010101" pitchFamily="2" charset="-122"/>
                      </a:endParaRPr>
                    </a:p>
                    <a:p>
                      <a:pPr marR="54610" algn="r">
                        <a:lnSpc>
                          <a:spcPct val="100000"/>
                        </a:lnSpc>
                        <a:spcBef>
                          <a:spcPts val="330"/>
                        </a:spcBef>
                      </a:pPr>
                      <a:r>
                        <a:rPr sz="1100" dirty="0">
                          <a:latin typeface="宋体" panose="02010600030101010101" pitchFamily="2" charset="-122"/>
                          <a:cs typeface="宋体" panose="02010600030101010101" pitchFamily="2" charset="-122"/>
                        </a:rPr>
                        <a:t>个字</a:t>
                      </a:r>
                      <a:r>
                        <a:rPr sz="1100" spc="-50" dirty="0">
                          <a:latin typeface="宋体" panose="02010600030101010101" pitchFamily="2" charset="-122"/>
                          <a:cs typeface="宋体" panose="02010600030101010101" pitchFamily="2" charset="-122"/>
                        </a:rPr>
                        <a:t>）</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2">
                  <a:txBody>
                    <a:bodyPr/>
                    <a:lstStyle/>
                    <a:p>
                      <a:pPr marL="18415" algn="ctr">
                        <a:lnSpc>
                          <a:spcPct val="100000"/>
                        </a:lnSpc>
                        <a:spcBef>
                          <a:spcPts val="735"/>
                        </a:spcBef>
                      </a:pPr>
                      <a:r>
                        <a:rPr sz="1100" spc="-15" dirty="0">
                          <a:latin typeface="宋体" panose="02010600030101010101" pitchFamily="2" charset="-122"/>
                          <a:cs typeface="宋体" panose="02010600030101010101" pitchFamily="2" charset="-122"/>
                        </a:rPr>
                        <a:t>问题类型</a:t>
                      </a:r>
                      <a:endParaRPr sz="1100">
                        <a:latin typeface="宋体" panose="02010600030101010101" pitchFamily="2" charset="-122"/>
                        <a:cs typeface="宋体" panose="02010600030101010101" pitchFamily="2" charset="-122"/>
                      </a:endParaRPr>
                    </a:p>
                  </a:txBody>
                  <a:tcPr marL="0" marR="0" marT="933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3">
                  <a:txBody>
                    <a:bodyPr/>
                    <a:lstStyle/>
                    <a:p>
                      <a:pPr marL="8890" algn="ctr">
                        <a:lnSpc>
                          <a:spcPct val="100000"/>
                        </a:lnSpc>
                        <a:spcBef>
                          <a:spcPts val="735"/>
                        </a:spcBef>
                      </a:pPr>
                      <a:r>
                        <a:rPr sz="1100" spc="-15" dirty="0">
                          <a:latin typeface="宋体" panose="02010600030101010101" pitchFamily="2" charset="-122"/>
                          <a:cs typeface="宋体" panose="02010600030101010101" pitchFamily="2" charset="-122"/>
                        </a:rPr>
                        <a:t>存在问题</a:t>
                      </a:r>
                      <a:endParaRPr sz="1100">
                        <a:latin typeface="宋体" panose="02010600030101010101" pitchFamily="2" charset="-122"/>
                        <a:cs typeface="宋体" panose="02010600030101010101" pitchFamily="2" charset="-122"/>
                      </a:endParaRPr>
                    </a:p>
                  </a:txBody>
                  <a:tcPr marL="0" marR="0" marT="933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gridSpan="3">
                  <a:txBody>
                    <a:bodyPr/>
                    <a:lstStyle/>
                    <a:p>
                      <a:pPr marL="8890" algn="ctr">
                        <a:lnSpc>
                          <a:spcPct val="100000"/>
                        </a:lnSpc>
                        <a:spcBef>
                          <a:spcPts val="735"/>
                        </a:spcBef>
                      </a:pPr>
                      <a:r>
                        <a:rPr sz="1100" spc="-15" dirty="0">
                          <a:latin typeface="宋体" panose="02010600030101010101" pitchFamily="2" charset="-122"/>
                          <a:cs typeface="宋体" panose="02010600030101010101" pitchFamily="2" charset="-122"/>
                        </a:rPr>
                        <a:t>改进建议</a:t>
                      </a:r>
                      <a:endParaRPr sz="1100">
                        <a:latin typeface="宋体" panose="02010600030101010101" pitchFamily="2" charset="-122"/>
                        <a:cs typeface="宋体" panose="02010600030101010101" pitchFamily="2" charset="-122"/>
                      </a:endParaRPr>
                    </a:p>
                  </a:txBody>
                  <a:tcPr marL="0" marR="0" marT="933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r>
            </a:tbl>
          </a:graphicData>
        </a:graphic>
      </p:graphicFrame>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a:spLocks noGrp="1"/>
          </p:cNvSpPr>
          <p:nvPr>
            <p:ph type="sldNum" sz="quarter" idx="7"/>
          </p:nvPr>
        </p:nvSpPr>
        <p:spPr>
          <a:prstGeom prst="rect">
            <a:avLst/>
          </a:prstGeom>
        </p:spPr>
        <p:txBody>
          <a:bodyPr vert="horz" wrap="square" lIns="0" tIns="0" rIns="0" bIns="0" rtlCol="0">
            <a:spAutoFit/>
          </a:bodyPr>
          <a:lstStyle/>
          <a:p>
            <a:pPr marL="38100">
              <a:lnSpc>
                <a:spcPts val="955"/>
              </a:lnSpc>
            </a:pPr>
            <a:r>
              <a:rPr spc="-25" dirty="0"/>
              <a:t>56</a:t>
            </a:r>
            <a:endParaRPr spc="-25" dirty="0"/>
          </a:p>
        </p:txBody>
      </p:sp>
      <p:graphicFrame>
        <p:nvGraphicFramePr>
          <p:cNvPr id="2" name="object 2"/>
          <p:cNvGraphicFramePr>
            <a:graphicFrameLocks noGrp="1"/>
          </p:cNvGraphicFramePr>
          <p:nvPr/>
        </p:nvGraphicFramePr>
        <p:xfrm>
          <a:off x="1067435" y="1105916"/>
          <a:ext cx="12981305" cy="6391275"/>
        </p:xfrm>
        <a:graphic>
          <a:graphicData uri="http://schemas.openxmlformats.org/drawingml/2006/table">
            <a:tbl>
              <a:tblPr firstRow="1" bandRow="1">
                <a:tableStyleId>{2D5ABB26-0587-4C30-8999-92F81FD0307C}</a:tableStyleId>
              </a:tblPr>
              <a:tblGrid>
                <a:gridCol w="1287145"/>
                <a:gridCol w="1286509"/>
                <a:gridCol w="1296035"/>
                <a:gridCol w="1286510"/>
                <a:gridCol w="1287145"/>
                <a:gridCol w="1296034"/>
                <a:gridCol w="1287145"/>
                <a:gridCol w="1286509"/>
                <a:gridCol w="1296670"/>
                <a:gridCol w="1286509"/>
              </a:tblGrid>
              <a:tr h="333375">
                <a:tc gridSpan="10">
                  <a:txBody>
                    <a:bodyPr/>
                    <a:lstStyle/>
                    <a:p>
                      <a:pPr marL="8255" algn="ctr">
                        <a:lnSpc>
                          <a:spcPts val="2050"/>
                        </a:lnSpc>
                      </a:pPr>
                      <a:r>
                        <a:rPr sz="1800" b="1" spc="60" dirty="0">
                          <a:latin typeface="Microsoft JhengHei" panose="020B0604030504040204" charset="-120"/>
                          <a:cs typeface="Microsoft JhengHei" panose="020B0604030504040204" charset="-120"/>
                        </a:rPr>
                        <a:t>专项资金绩效自评表</a:t>
                      </a:r>
                      <a:endParaRPr sz="1800">
                        <a:latin typeface="Microsoft JhengHei" panose="020B0604030504040204" charset="-120"/>
                        <a:cs typeface="Microsoft JhengHei" panose="020B0604030504040204" charset="-120"/>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228600">
                <a:tc gridSpan="10">
                  <a:txBody>
                    <a:bodyPr/>
                    <a:lstStyle/>
                    <a:p>
                      <a:pPr algn="ctr">
                        <a:lnSpc>
                          <a:spcPts val="1400"/>
                        </a:lnSpc>
                      </a:pPr>
                      <a:r>
                        <a:rPr sz="1200" dirty="0">
                          <a:latin typeface="宋体" panose="02010600030101010101" pitchFamily="2" charset="-122"/>
                          <a:cs typeface="宋体" panose="02010600030101010101" pitchFamily="2" charset="-122"/>
                        </a:rPr>
                        <a:t>（2024</a:t>
                      </a:r>
                      <a:r>
                        <a:rPr sz="1200" spc="-100" dirty="0">
                          <a:latin typeface="宋体" panose="02010600030101010101" pitchFamily="2" charset="-122"/>
                          <a:cs typeface="宋体" panose="02010600030101010101" pitchFamily="2" charset="-122"/>
                        </a:rPr>
                        <a:t> 年度</a:t>
                      </a:r>
                      <a:r>
                        <a:rPr sz="1200" spc="-50" dirty="0">
                          <a:latin typeface="宋体" panose="02010600030101010101" pitchFamily="2" charset="-122"/>
                          <a:cs typeface="宋体" panose="02010600030101010101" pitchFamily="2" charset="-122"/>
                        </a:rPr>
                        <a:t>）</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228600">
                <a:tc gridSpan="3">
                  <a:txBody>
                    <a:bodyPr/>
                    <a:lstStyle/>
                    <a:p>
                      <a:pPr marL="8890" algn="ctr">
                        <a:lnSpc>
                          <a:spcPts val="1400"/>
                        </a:lnSpc>
                      </a:pPr>
                      <a:r>
                        <a:rPr sz="1200" spc="-15" dirty="0">
                          <a:latin typeface="宋体" panose="02010600030101010101" pitchFamily="2" charset="-122"/>
                          <a:cs typeface="宋体" panose="02010600030101010101" pitchFamily="2" charset="-122"/>
                        </a:rPr>
                        <a:t>专项名称</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gridSpan="7">
                  <a:txBody>
                    <a:bodyPr/>
                    <a:lstStyle/>
                    <a:p>
                      <a:pPr algn="ctr">
                        <a:lnSpc>
                          <a:spcPts val="1400"/>
                        </a:lnSpc>
                      </a:pPr>
                      <a:r>
                        <a:rPr sz="1200" spc="-10" dirty="0">
                          <a:latin typeface="宋体" panose="02010600030101010101" pitchFamily="2" charset="-122"/>
                          <a:cs typeface="宋体" panose="02010600030101010101" pitchFamily="2" charset="-122"/>
                        </a:rPr>
                        <a:t>离任村干部补贴</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228600">
                <a:tc gridSpan="3">
                  <a:txBody>
                    <a:bodyPr/>
                    <a:lstStyle/>
                    <a:p>
                      <a:pPr marL="8890" algn="ctr">
                        <a:lnSpc>
                          <a:spcPts val="1405"/>
                        </a:lnSpc>
                      </a:pPr>
                      <a:r>
                        <a:rPr sz="1200" spc="-15" dirty="0">
                          <a:latin typeface="宋体" panose="02010600030101010101" pitchFamily="2" charset="-122"/>
                          <a:cs typeface="宋体" panose="02010600030101010101" pitchFamily="2" charset="-122"/>
                        </a:rPr>
                        <a:t>主管部门</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gridSpan="2">
                  <a:txBody>
                    <a:bodyPr/>
                    <a:lstStyle/>
                    <a:p>
                      <a:pPr marL="528320">
                        <a:lnSpc>
                          <a:spcPts val="1405"/>
                        </a:lnSpc>
                      </a:pPr>
                      <a:r>
                        <a:rPr sz="1200" spc="-5" dirty="0">
                          <a:latin typeface="宋体" panose="02010600030101010101" pitchFamily="2" charset="-122"/>
                          <a:cs typeface="宋体" panose="02010600030101010101" pitchFamily="2" charset="-122"/>
                        </a:rPr>
                        <a:t>永春县一都镇人民政府</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2">
                  <a:txBody>
                    <a:bodyPr/>
                    <a:lstStyle/>
                    <a:p>
                      <a:pPr marL="18415" algn="ctr">
                        <a:lnSpc>
                          <a:spcPts val="1405"/>
                        </a:lnSpc>
                      </a:pPr>
                      <a:r>
                        <a:rPr sz="1200" spc="-15" dirty="0">
                          <a:latin typeface="宋体" panose="02010600030101010101" pitchFamily="2" charset="-122"/>
                          <a:cs typeface="宋体" panose="02010600030101010101" pitchFamily="2" charset="-122"/>
                        </a:rPr>
                        <a:t>实施单位</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3">
                  <a:txBody>
                    <a:bodyPr/>
                    <a:lstStyle/>
                    <a:p>
                      <a:pPr marL="1176655">
                        <a:lnSpc>
                          <a:spcPts val="1405"/>
                        </a:lnSpc>
                      </a:pPr>
                      <a:r>
                        <a:rPr sz="1200" spc="-5" dirty="0">
                          <a:latin typeface="宋体" panose="02010600030101010101" pitchFamily="2" charset="-122"/>
                          <a:cs typeface="宋体" panose="02010600030101010101" pitchFamily="2" charset="-122"/>
                        </a:rPr>
                        <a:t>永春县一都镇人民政府</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r>
              <a:tr h="228600">
                <a:tc gridSpan="3">
                  <a:txBody>
                    <a:bodyPr/>
                    <a:lstStyle/>
                    <a:p>
                      <a:pPr marL="8890" algn="ctr">
                        <a:lnSpc>
                          <a:spcPts val="1405"/>
                        </a:lnSpc>
                      </a:pPr>
                      <a:r>
                        <a:rPr sz="1200" spc="-15" dirty="0">
                          <a:latin typeface="宋体" panose="02010600030101010101" pitchFamily="2" charset="-122"/>
                          <a:cs typeface="宋体" panose="02010600030101010101" pitchFamily="2" charset="-122"/>
                        </a:rPr>
                        <a:t>项目概况</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c hMerge="1">
                  <a:tcPr marL="0" marR="0" marT="0" marB="0"/>
                </a:tc>
                <a:tc hMerge="1">
                  <a:tcPr marL="0" marR="0" marT="0" marB="0"/>
                </a:tc>
                <a:tc gridSpan="7">
                  <a:txBody>
                    <a:bodyPr/>
                    <a:lstStyle/>
                    <a:p>
                      <a:pPr marL="71120">
                        <a:lnSpc>
                          <a:spcPts val="1405"/>
                        </a:lnSpc>
                      </a:pPr>
                      <a:r>
                        <a:rPr sz="1200" spc="-10" dirty="0">
                          <a:latin typeface="宋体" panose="02010600030101010101" pitchFamily="2" charset="-122"/>
                          <a:cs typeface="宋体" panose="02010600030101010101" pitchFamily="2" charset="-122"/>
                        </a:rPr>
                        <a:t>离任村干部补贴</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228600">
                <a:tc gridSpan="3">
                  <a:txBody>
                    <a:bodyPr/>
                    <a:lstStyle/>
                    <a:p>
                      <a:pPr marL="8890" algn="ctr">
                        <a:lnSpc>
                          <a:spcPts val="1405"/>
                        </a:lnSpc>
                      </a:pPr>
                      <a:r>
                        <a:rPr sz="1200" spc="-15" dirty="0">
                          <a:latin typeface="宋体" panose="02010600030101010101" pitchFamily="2" charset="-122"/>
                          <a:cs typeface="宋体" panose="02010600030101010101" pitchFamily="2" charset="-122"/>
                        </a:rPr>
                        <a:t>主要成效</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c hMerge="1">
                  <a:tcPr marL="0" marR="0" marT="0" marB="0"/>
                </a:tc>
                <a:tc hMerge="1">
                  <a:tcPr marL="0" marR="0" marT="0" marB="0"/>
                </a:tc>
                <a:tc gridSpan="7">
                  <a:txBody>
                    <a:bodyPr/>
                    <a:lstStyle/>
                    <a:p>
                      <a:pPr marL="71120">
                        <a:lnSpc>
                          <a:spcPts val="1405"/>
                        </a:lnSpc>
                      </a:pPr>
                      <a:r>
                        <a:rPr sz="1200" spc="-5" dirty="0">
                          <a:latin typeface="宋体" panose="02010600030101010101" pitchFamily="2" charset="-122"/>
                          <a:cs typeface="宋体" panose="02010600030101010101" pitchFamily="2" charset="-122"/>
                        </a:rPr>
                        <a:t>发放离任村干部补贴，支持村级工作运转，进一步提升我镇村级工作整体水平</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228600">
                <a:tc rowSpan="5">
                  <a:txBody>
                    <a:bodyPr/>
                    <a:lstStyle/>
                    <a:p>
                      <a:pPr>
                        <a:lnSpc>
                          <a:spcPct val="100000"/>
                        </a:lnSpc>
                      </a:pPr>
                      <a:endParaRPr sz="1200">
                        <a:latin typeface="Times New Roman" panose="02020603050405020304"/>
                        <a:cs typeface="Times New Roman" panose="02020603050405020304"/>
                      </a:endParaRPr>
                    </a:p>
                    <a:p>
                      <a:pPr>
                        <a:lnSpc>
                          <a:spcPct val="100000"/>
                        </a:lnSpc>
                        <a:spcBef>
                          <a:spcPts val="730"/>
                        </a:spcBef>
                      </a:pPr>
                      <a:endParaRPr sz="1200">
                        <a:latin typeface="Times New Roman" panose="02020603050405020304"/>
                        <a:cs typeface="Times New Roman" panose="02020603050405020304"/>
                      </a:endParaRPr>
                    </a:p>
                    <a:p>
                      <a:pPr marL="109220">
                        <a:lnSpc>
                          <a:spcPct val="100000"/>
                        </a:lnSpc>
                      </a:pPr>
                      <a:r>
                        <a:rPr sz="1200" spc="-10" dirty="0">
                          <a:latin typeface="宋体" panose="02010600030101010101" pitchFamily="2" charset="-122"/>
                          <a:cs typeface="宋体" panose="02010600030101010101" pitchFamily="2" charset="-122"/>
                        </a:rPr>
                        <a:t>项目资金(万元)</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L="261620">
                        <a:lnSpc>
                          <a:spcPts val="1405"/>
                        </a:lnSpc>
                      </a:pPr>
                      <a:r>
                        <a:rPr sz="1200" spc="-10" dirty="0">
                          <a:latin typeface="宋体" panose="02010600030101010101" pitchFamily="2" charset="-122"/>
                          <a:cs typeface="宋体" panose="02010600030101010101" pitchFamily="2" charset="-122"/>
                        </a:rPr>
                        <a:t>年初预算数</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10" dirty="0">
                          <a:latin typeface="宋体" panose="02010600030101010101" pitchFamily="2" charset="-122"/>
                          <a:cs typeface="宋体" panose="02010600030101010101" pitchFamily="2" charset="-122"/>
                        </a:rPr>
                        <a:t>全年预算数</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8890" algn="ctr">
                        <a:lnSpc>
                          <a:spcPts val="1405"/>
                        </a:lnSpc>
                      </a:pPr>
                      <a:r>
                        <a:rPr sz="1200" spc="-10" dirty="0">
                          <a:latin typeface="宋体" panose="02010600030101010101" pitchFamily="2" charset="-122"/>
                          <a:cs typeface="宋体" panose="02010600030101010101" pitchFamily="2" charset="-122"/>
                        </a:rPr>
                        <a:t>全年执行数</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25" dirty="0">
                          <a:latin typeface="宋体" panose="02010600030101010101" pitchFamily="2" charset="-122"/>
                          <a:cs typeface="宋体" panose="02010600030101010101" pitchFamily="2" charset="-122"/>
                        </a:rPr>
                        <a:t>分值</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ts val="1405"/>
                        </a:lnSpc>
                      </a:pPr>
                      <a:r>
                        <a:rPr sz="1200" dirty="0">
                          <a:latin typeface="宋体" panose="02010600030101010101" pitchFamily="2" charset="-122"/>
                          <a:cs typeface="宋体" panose="02010600030101010101" pitchFamily="2" charset="-122"/>
                        </a:rPr>
                        <a:t>执行率</a:t>
                      </a:r>
                      <a:r>
                        <a:rPr sz="1200" spc="-25" dirty="0">
                          <a:latin typeface="宋体" panose="02010600030101010101" pitchFamily="2" charset="-122"/>
                          <a:cs typeface="宋体" panose="02010600030101010101" pitchFamily="2" charset="-122"/>
                        </a:rPr>
                        <a:t>（%）</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5"/>
                        </a:lnSpc>
                      </a:pPr>
                      <a:r>
                        <a:rPr sz="1200" spc="-25" dirty="0">
                          <a:latin typeface="宋体" panose="02010600030101010101" pitchFamily="2" charset="-122"/>
                          <a:cs typeface="宋体" panose="02010600030101010101" pitchFamily="2" charset="-122"/>
                        </a:rPr>
                        <a:t>得分</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19075">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71120">
                        <a:lnSpc>
                          <a:spcPts val="1405"/>
                        </a:lnSpc>
                      </a:pPr>
                      <a:r>
                        <a:rPr sz="1200" spc="-10" dirty="0">
                          <a:latin typeface="宋体" panose="02010600030101010101" pitchFamily="2" charset="-122"/>
                          <a:cs typeface="宋体" panose="02010600030101010101" pitchFamily="2" charset="-122"/>
                        </a:rPr>
                        <a:t>年度资金总额</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5"/>
                        </a:lnSpc>
                      </a:pPr>
                      <a:r>
                        <a:rPr sz="1200" spc="-10" dirty="0">
                          <a:latin typeface="宋体" panose="02010600030101010101" pitchFamily="2" charset="-122"/>
                          <a:cs typeface="宋体" panose="02010600030101010101" pitchFamily="2" charset="-122"/>
                        </a:rPr>
                        <a:t>13.26</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10" dirty="0">
                          <a:latin typeface="宋体" panose="02010600030101010101" pitchFamily="2" charset="-122"/>
                          <a:cs typeface="宋体" panose="02010600030101010101" pitchFamily="2" charset="-122"/>
                        </a:rPr>
                        <a:t>13.26</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9525" algn="ctr">
                        <a:lnSpc>
                          <a:spcPts val="1405"/>
                        </a:lnSpc>
                      </a:pPr>
                      <a:r>
                        <a:rPr sz="1200" spc="-10" dirty="0">
                          <a:latin typeface="宋体" panose="02010600030101010101" pitchFamily="2" charset="-122"/>
                          <a:cs typeface="宋体" panose="02010600030101010101" pitchFamily="2" charset="-122"/>
                        </a:rPr>
                        <a:t>13.26</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ts val="1405"/>
                        </a:lnSpc>
                      </a:pPr>
                      <a:r>
                        <a:rPr sz="1200" spc="-10" dirty="0">
                          <a:latin typeface="宋体" panose="02010600030101010101" pitchFamily="2" charset="-122"/>
                          <a:cs typeface="宋体" panose="02010600030101010101" pitchFamily="2" charset="-122"/>
                        </a:rPr>
                        <a:t>100.00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5"/>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71120">
                        <a:lnSpc>
                          <a:spcPts val="1405"/>
                        </a:lnSpc>
                      </a:pPr>
                      <a:r>
                        <a:rPr sz="1200" spc="-10" dirty="0">
                          <a:latin typeface="宋体" panose="02010600030101010101" pitchFamily="2" charset="-122"/>
                          <a:cs typeface="宋体" panose="02010600030101010101" pitchFamily="2" charset="-122"/>
                        </a:rPr>
                        <a:t>其中：当年财政拨款</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5"/>
                        </a:lnSpc>
                      </a:pPr>
                      <a:r>
                        <a:rPr sz="1200" spc="-10" dirty="0">
                          <a:latin typeface="宋体" panose="02010600030101010101" pitchFamily="2" charset="-122"/>
                          <a:cs typeface="宋体" panose="02010600030101010101" pitchFamily="2" charset="-122"/>
                        </a:rPr>
                        <a:t>13.26</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10" dirty="0">
                          <a:latin typeface="宋体" panose="02010600030101010101" pitchFamily="2" charset="-122"/>
                          <a:cs typeface="宋体" panose="02010600030101010101" pitchFamily="2" charset="-122"/>
                        </a:rPr>
                        <a:t>13.26</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9525" algn="ctr">
                        <a:lnSpc>
                          <a:spcPts val="1405"/>
                        </a:lnSpc>
                      </a:pPr>
                      <a:r>
                        <a:rPr sz="1200" spc="-10" dirty="0">
                          <a:latin typeface="宋体" panose="02010600030101010101" pitchFamily="2" charset="-122"/>
                          <a:cs typeface="宋体" panose="02010600030101010101" pitchFamily="2" charset="-122"/>
                        </a:rPr>
                        <a:t>13.26</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8890" algn="ctr">
                        <a:lnSpc>
                          <a:spcPts val="1310"/>
                        </a:lnSpc>
                      </a:pPr>
                      <a:r>
                        <a:rPr sz="1100" spc="-50" dirty="0">
                          <a:latin typeface="宋体" panose="02010600030101010101" pitchFamily="2" charset="-122"/>
                          <a:cs typeface="宋体" panose="02010600030101010101" pitchFamily="2" charset="-122"/>
                        </a:rPr>
                        <a:t>—</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ts val="1405"/>
                        </a:lnSpc>
                      </a:pPr>
                      <a:r>
                        <a:rPr sz="1200" spc="-10" dirty="0">
                          <a:latin typeface="宋体" panose="02010600030101010101" pitchFamily="2" charset="-122"/>
                          <a:cs typeface="宋体" panose="02010600030101010101" pitchFamily="2" charset="-122"/>
                        </a:rPr>
                        <a:t>100.00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71120">
                        <a:lnSpc>
                          <a:spcPts val="1400"/>
                        </a:lnSpc>
                      </a:pPr>
                      <a:r>
                        <a:rPr sz="1200" spc="-15" dirty="0">
                          <a:latin typeface="宋体" panose="02010600030101010101" pitchFamily="2" charset="-122"/>
                          <a:cs typeface="宋体" panose="02010600030101010101" pitchFamily="2" charset="-122"/>
                        </a:rPr>
                        <a:t>其他资金</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9525"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0"/>
                        </a:lnSpc>
                      </a:pPr>
                      <a:r>
                        <a:rPr sz="1200" spc="-50" dirty="0">
                          <a:latin typeface="宋体" panose="02010600030101010101" pitchFamily="2" charset="-122"/>
                          <a:cs typeface="宋体" panose="02010600030101010101" pitchFamily="2" charset="-122"/>
                        </a:rPr>
                        <a:t>—</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71120">
                        <a:lnSpc>
                          <a:spcPts val="1400"/>
                        </a:lnSpc>
                      </a:pPr>
                      <a:r>
                        <a:rPr sz="1200" spc="-10" dirty="0">
                          <a:latin typeface="宋体" panose="02010600030101010101" pitchFamily="2" charset="-122"/>
                          <a:cs typeface="宋体" panose="02010600030101010101" pitchFamily="2" charset="-122"/>
                        </a:rPr>
                        <a:t>上年结转资金</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9525"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0"/>
                        </a:lnSpc>
                      </a:pPr>
                      <a:r>
                        <a:rPr sz="1200" spc="-50" dirty="0">
                          <a:latin typeface="宋体" panose="02010600030101010101" pitchFamily="2" charset="-122"/>
                          <a:cs typeface="宋体" panose="02010600030101010101" pitchFamily="2" charset="-122"/>
                        </a:rPr>
                        <a:t>—</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rowSpan="2">
                  <a:txBody>
                    <a:bodyPr/>
                    <a:lstStyle/>
                    <a:p>
                      <a:pPr>
                        <a:lnSpc>
                          <a:spcPct val="100000"/>
                        </a:lnSpc>
                        <a:spcBef>
                          <a:spcPts val="385"/>
                        </a:spcBef>
                      </a:pPr>
                      <a:endParaRPr sz="1200">
                        <a:latin typeface="Times New Roman" panose="02020603050405020304"/>
                        <a:cs typeface="Times New Roman" panose="02020603050405020304"/>
                      </a:endParaRPr>
                    </a:p>
                    <a:p>
                      <a:pPr marL="185420">
                        <a:lnSpc>
                          <a:spcPct val="100000"/>
                        </a:lnSpc>
                      </a:pPr>
                      <a:r>
                        <a:rPr sz="1200" spc="-10" dirty="0">
                          <a:latin typeface="宋体" panose="02010600030101010101" pitchFamily="2" charset="-122"/>
                          <a:cs typeface="宋体" panose="02010600030101010101" pitchFamily="2" charset="-122"/>
                        </a:rPr>
                        <a:t>年度总体目标</a:t>
                      </a:r>
                      <a:endParaRPr sz="1200">
                        <a:latin typeface="宋体" panose="02010600030101010101" pitchFamily="2" charset="-122"/>
                        <a:cs typeface="宋体" panose="02010600030101010101" pitchFamily="2" charset="-122"/>
                      </a:endParaRPr>
                    </a:p>
                  </a:txBody>
                  <a:tcPr marL="0" marR="0" marT="4889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4">
                  <a:txBody>
                    <a:bodyPr/>
                    <a:lstStyle/>
                    <a:p>
                      <a:pPr algn="ctr">
                        <a:lnSpc>
                          <a:spcPts val="1405"/>
                        </a:lnSpc>
                      </a:pPr>
                      <a:r>
                        <a:rPr sz="1200" spc="-15" dirty="0">
                          <a:latin typeface="宋体" panose="02010600030101010101" pitchFamily="2" charset="-122"/>
                          <a:cs typeface="宋体" panose="02010600030101010101" pitchFamily="2" charset="-122"/>
                        </a:rPr>
                        <a:t>预期目标</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gridSpan="5">
                  <a:txBody>
                    <a:bodyPr/>
                    <a:lstStyle/>
                    <a:p>
                      <a:pPr marL="17780" algn="ctr">
                        <a:lnSpc>
                          <a:spcPts val="1405"/>
                        </a:lnSpc>
                      </a:pPr>
                      <a:r>
                        <a:rPr sz="1200" spc="-10" dirty="0">
                          <a:latin typeface="宋体" panose="02010600030101010101" pitchFamily="2" charset="-122"/>
                          <a:cs typeface="宋体" panose="02010600030101010101" pitchFamily="2" charset="-122"/>
                        </a:rPr>
                        <a:t>实际完成情况</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r>
              <a:tr h="457200">
                <a:tc vMerge="1">
                  <a:tcPr marL="0" marR="0" marT="4889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4">
                  <a:txBody>
                    <a:bodyPr/>
                    <a:lstStyle/>
                    <a:p>
                      <a:pPr marL="71120">
                        <a:lnSpc>
                          <a:spcPts val="1405"/>
                        </a:lnSpc>
                      </a:pPr>
                      <a:r>
                        <a:rPr sz="1200" spc="-20" dirty="0">
                          <a:latin typeface="宋体" panose="02010600030101010101" pitchFamily="2" charset="-122"/>
                          <a:cs typeface="宋体" panose="02010600030101010101" pitchFamily="2" charset="-122"/>
                        </a:rPr>
                        <a:t>发放离任村干部补贴，支持村级工作运转，进一步提升我镇村级工作整体水</a:t>
                      </a:r>
                      <a:endParaRPr sz="1200">
                        <a:latin typeface="宋体" panose="02010600030101010101" pitchFamily="2" charset="-122"/>
                        <a:cs typeface="宋体" panose="02010600030101010101" pitchFamily="2" charset="-122"/>
                      </a:endParaRPr>
                    </a:p>
                    <a:p>
                      <a:pPr marL="71120">
                        <a:lnSpc>
                          <a:spcPct val="100000"/>
                        </a:lnSpc>
                        <a:spcBef>
                          <a:spcPts val="360"/>
                        </a:spcBef>
                      </a:pPr>
                      <a:r>
                        <a:rPr sz="1200" spc="-50" dirty="0">
                          <a:latin typeface="宋体" panose="02010600030101010101" pitchFamily="2" charset="-122"/>
                          <a:cs typeface="宋体" panose="02010600030101010101" pitchFamily="2" charset="-122"/>
                        </a:rPr>
                        <a:t>平</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gridSpan="5">
                  <a:txBody>
                    <a:bodyPr/>
                    <a:lstStyle/>
                    <a:p>
                      <a:pPr marL="80645">
                        <a:lnSpc>
                          <a:spcPct val="100000"/>
                        </a:lnSpc>
                        <a:spcBef>
                          <a:spcPts val="865"/>
                        </a:spcBef>
                      </a:pPr>
                      <a:r>
                        <a:rPr sz="1200" spc="-5" dirty="0">
                          <a:latin typeface="宋体" panose="02010600030101010101" pitchFamily="2" charset="-122"/>
                          <a:cs typeface="宋体" panose="02010600030101010101" pitchFamily="2" charset="-122"/>
                        </a:rPr>
                        <a:t>发放离任村干部补贴，支持村级工作运转，进一步提升我镇村级工作整体水平</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r>
              <a:tr h="447675">
                <a:tc rowSpan="8">
                  <a:txBody>
                    <a:bodyPr/>
                    <a:lstStyle/>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spcBef>
                          <a:spcPts val="945"/>
                        </a:spcBef>
                      </a:pPr>
                      <a:endParaRPr sz="1200">
                        <a:latin typeface="Times New Roman" panose="02020603050405020304"/>
                        <a:cs typeface="Times New Roman" panose="02020603050405020304"/>
                      </a:endParaRPr>
                    </a:p>
                    <a:p>
                      <a:pPr marL="537845">
                        <a:lnSpc>
                          <a:spcPct val="100000"/>
                        </a:lnSpc>
                      </a:pPr>
                      <a:r>
                        <a:rPr sz="1200" spc="-10" dirty="0">
                          <a:latin typeface="宋体" panose="02010600030101010101" pitchFamily="2" charset="-122"/>
                          <a:cs typeface="宋体" panose="02010600030101010101" pitchFamily="2" charset="-122"/>
                        </a:rPr>
                        <a:t>绩效 指标</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865"/>
                        </a:spcBef>
                      </a:pPr>
                      <a:r>
                        <a:rPr sz="1200" spc="-15" dirty="0">
                          <a:latin typeface="宋体" panose="02010600030101010101" pitchFamily="2" charset="-122"/>
                          <a:cs typeface="宋体" panose="02010600030101010101" pitchFamily="2" charset="-122"/>
                        </a:rPr>
                        <a:t>一级指标</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865"/>
                        </a:spcBef>
                      </a:pPr>
                      <a:r>
                        <a:rPr sz="1200" spc="-15" dirty="0">
                          <a:latin typeface="宋体" panose="02010600030101010101" pitchFamily="2" charset="-122"/>
                          <a:cs typeface="宋体" panose="02010600030101010101" pitchFamily="2" charset="-122"/>
                        </a:rPr>
                        <a:t>二级指标</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337820">
                        <a:lnSpc>
                          <a:spcPct val="100000"/>
                        </a:lnSpc>
                        <a:spcBef>
                          <a:spcPts val="865"/>
                        </a:spcBef>
                      </a:pPr>
                      <a:r>
                        <a:rPr sz="1200" spc="-15" dirty="0">
                          <a:latin typeface="宋体" panose="02010600030101010101" pitchFamily="2" charset="-122"/>
                          <a:cs typeface="宋体" panose="02010600030101010101" pitchFamily="2" charset="-122"/>
                        </a:rPr>
                        <a:t>三级指标</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algn="ctr">
                        <a:lnSpc>
                          <a:spcPct val="100000"/>
                        </a:lnSpc>
                        <a:spcBef>
                          <a:spcPts val="865"/>
                        </a:spcBef>
                      </a:pPr>
                      <a:r>
                        <a:rPr sz="1200" spc="-10" dirty="0">
                          <a:latin typeface="宋体" panose="02010600030101010101" pitchFamily="2" charset="-122"/>
                          <a:cs typeface="宋体" panose="02010600030101010101" pitchFamily="2" charset="-122"/>
                        </a:rPr>
                        <a:t>年度指标值</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ct val="100000"/>
                        </a:lnSpc>
                        <a:spcBef>
                          <a:spcPts val="865"/>
                        </a:spcBef>
                      </a:pPr>
                      <a:r>
                        <a:rPr sz="1200" spc="-10" dirty="0">
                          <a:latin typeface="宋体" panose="02010600030101010101" pitchFamily="2" charset="-122"/>
                          <a:cs typeface="宋体" panose="02010600030101010101" pitchFamily="2" charset="-122"/>
                        </a:rPr>
                        <a:t>实际完成值</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865"/>
                        </a:spcBef>
                      </a:pPr>
                      <a:r>
                        <a:rPr sz="1200" spc="-15" dirty="0">
                          <a:latin typeface="宋体" panose="02010600030101010101" pitchFamily="2" charset="-122"/>
                          <a:cs typeface="宋体" panose="02010600030101010101" pitchFamily="2" charset="-122"/>
                        </a:rPr>
                        <a:t>指标分值</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865"/>
                        </a:spcBef>
                      </a:pPr>
                      <a:r>
                        <a:rPr sz="1200" spc="-15" dirty="0">
                          <a:latin typeface="宋体" panose="02010600030101010101" pitchFamily="2" charset="-122"/>
                          <a:cs typeface="宋体" panose="02010600030101010101" pitchFamily="2" charset="-122"/>
                        </a:rPr>
                        <a:t>自评得分</a:t>
                      </a:r>
                      <a:endParaRPr sz="1200">
                        <a:latin typeface="宋体" panose="02010600030101010101" pitchFamily="2" charset="-122"/>
                        <a:cs typeface="宋体" panose="02010600030101010101" pitchFamily="2" charset="-122"/>
                      </a:endParaRPr>
                    </a:p>
                  </a:txBody>
                  <a:tcPr marL="0" marR="0" marT="1098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10" dirty="0">
                          <a:latin typeface="宋体" panose="02010600030101010101" pitchFamily="2" charset="-122"/>
                          <a:cs typeface="宋体" panose="02010600030101010101" pitchFamily="2" charset="-122"/>
                        </a:rPr>
                        <a:t>偏差原因分析及</a:t>
                      </a:r>
                      <a:endParaRPr sz="1200">
                        <a:latin typeface="宋体" panose="02010600030101010101" pitchFamily="2" charset="-122"/>
                        <a:cs typeface="宋体" panose="02010600030101010101" pitchFamily="2" charset="-122"/>
                      </a:endParaRPr>
                    </a:p>
                    <a:p>
                      <a:pPr algn="ctr">
                        <a:lnSpc>
                          <a:spcPct val="100000"/>
                        </a:lnSpc>
                        <a:spcBef>
                          <a:spcPts val="360"/>
                        </a:spcBef>
                      </a:pPr>
                      <a:r>
                        <a:rPr sz="1200" spc="-15" dirty="0">
                          <a:latin typeface="宋体" panose="02010600030101010101" pitchFamily="2" charset="-122"/>
                          <a:cs typeface="宋体" panose="02010600030101010101" pitchFamily="2" charset="-122"/>
                        </a:rPr>
                        <a:t>改进措施</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rowSpan="3">
                  <a:txBody>
                    <a:bodyPr/>
                    <a:lstStyle/>
                    <a:p>
                      <a:pPr>
                        <a:lnSpc>
                          <a:spcPct val="100000"/>
                        </a:lnSpc>
                        <a:spcBef>
                          <a:spcPts val="520"/>
                        </a:spcBef>
                      </a:pPr>
                      <a:endParaRPr sz="1100">
                        <a:latin typeface="Times New Roman" panose="02020603050405020304"/>
                        <a:cs typeface="Times New Roman" panose="02020603050405020304"/>
                      </a:endParaRPr>
                    </a:p>
                    <a:p>
                      <a:pPr marL="652145">
                        <a:lnSpc>
                          <a:spcPct val="100000"/>
                        </a:lnSpc>
                        <a:spcBef>
                          <a:spcPts val="5"/>
                        </a:spcBef>
                      </a:pPr>
                      <a:r>
                        <a:rPr sz="1100" spc="-15" dirty="0">
                          <a:latin typeface="宋体" panose="02010600030101010101" pitchFamily="2" charset="-122"/>
                          <a:cs typeface="宋体" panose="02010600030101010101" pitchFamily="2" charset="-122"/>
                        </a:rPr>
                        <a:t>产出指标</a:t>
                      </a:r>
                      <a:endParaRPr sz="1100">
                        <a:latin typeface="宋体" panose="02010600030101010101" pitchFamily="2" charset="-122"/>
                        <a:cs typeface="宋体" panose="02010600030101010101" pitchFamily="2" charset="-122"/>
                      </a:endParaRPr>
                    </a:p>
                  </a:txBody>
                  <a:tcPr marL="0" marR="0" marT="6604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5" dirty="0">
                          <a:latin typeface="宋体" panose="02010600030101010101" pitchFamily="2" charset="-122"/>
                          <a:cs typeface="宋体" panose="02010600030101010101" pitchFamily="2" charset="-122"/>
                        </a:rPr>
                        <a:t>数量指标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0" dirty="0">
                          <a:latin typeface="宋体" panose="02010600030101010101" pitchFamily="2" charset="-122"/>
                          <a:cs typeface="宋体" panose="02010600030101010101" pitchFamily="2" charset="-122"/>
                        </a:rPr>
                        <a:t>保障运转村数</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ts val="1405"/>
                        </a:lnSpc>
                      </a:pPr>
                      <a:r>
                        <a:rPr sz="1200" dirty="0">
                          <a:latin typeface="宋体" panose="02010600030101010101" pitchFamily="2" charset="-122"/>
                          <a:cs typeface="宋体" panose="02010600030101010101" pitchFamily="2" charset="-122"/>
                        </a:rPr>
                        <a:t>=14</a:t>
                      </a:r>
                      <a:r>
                        <a:rPr sz="1200" spc="-175" dirty="0">
                          <a:latin typeface="宋体" panose="02010600030101010101" pitchFamily="2" charset="-122"/>
                          <a:cs typeface="宋体" panose="02010600030101010101" pitchFamily="2" charset="-122"/>
                        </a:rPr>
                        <a:t> 个</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ts val="1405"/>
                        </a:lnSpc>
                      </a:pPr>
                      <a:r>
                        <a:rPr sz="1200" spc="-25" dirty="0">
                          <a:latin typeface="宋体" panose="02010600030101010101" pitchFamily="2" charset="-122"/>
                          <a:cs typeface="宋体" panose="02010600030101010101" pitchFamily="2" charset="-122"/>
                        </a:rPr>
                        <a:t>14</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ts val="1405"/>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405"/>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vMerge="1">
                  <a:tcPr marL="0" marR="0" marT="6604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5" dirty="0">
                          <a:latin typeface="宋体" panose="02010600030101010101" pitchFamily="2" charset="-122"/>
                          <a:cs typeface="宋体" panose="02010600030101010101" pitchFamily="2" charset="-122"/>
                        </a:rPr>
                        <a:t>质量指标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0" dirty="0">
                          <a:latin typeface="宋体" panose="02010600030101010101" pitchFamily="2" charset="-122"/>
                          <a:cs typeface="宋体" panose="02010600030101010101" pitchFamily="2" charset="-122"/>
                        </a:rPr>
                        <a:t>符合支出标准</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ts val="1405"/>
                        </a:lnSpc>
                      </a:pPr>
                      <a:r>
                        <a:rPr sz="1200" spc="-20" dirty="0">
                          <a:latin typeface="宋体" panose="02010600030101010101" pitchFamily="2" charset="-122"/>
                          <a:cs typeface="宋体" panose="02010600030101010101" pitchFamily="2" charset="-122"/>
                        </a:rPr>
                        <a:t>≥95%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ts val="1405"/>
                        </a:lnSpc>
                      </a:pPr>
                      <a:r>
                        <a:rPr sz="1200" spc="-25" dirty="0">
                          <a:latin typeface="宋体" panose="02010600030101010101" pitchFamily="2" charset="-122"/>
                          <a:cs typeface="宋体" panose="02010600030101010101" pitchFamily="2" charset="-122"/>
                        </a:rPr>
                        <a:t>95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ts val="1405"/>
                        </a:lnSpc>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405"/>
                        </a:lnSpc>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vMerge="1">
                  <a:tcPr marL="0" marR="0" marT="6604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05"/>
                        </a:lnSpc>
                      </a:pPr>
                      <a:r>
                        <a:rPr sz="1100" spc="-15" dirty="0">
                          <a:latin typeface="宋体" panose="02010600030101010101" pitchFamily="2" charset="-122"/>
                          <a:cs typeface="宋体" panose="02010600030101010101" pitchFamily="2" charset="-122"/>
                        </a:rPr>
                        <a:t>时效指标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05"/>
                        </a:lnSpc>
                      </a:pPr>
                      <a:r>
                        <a:rPr sz="1100" spc="-10" dirty="0">
                          <a:latin typeface="宋体" panose="02010600030101010101" pitchFamily="2" charset="-122"/>
                          <a:cs typeface="宋体" panose="02010600030101010101" pitchFamily="2" charset="-122"/>
                        </a:rPr>
                        <a:t>资金拨付时效</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ts val="1400"/>
                        </a:lnSpc>
                      </a:pPr>
                      <a:r>
                        <a:rPr sz="1200" spc="-20" dirty="0">
                          <a:latin typeface="宋体" panose="02010600030101010101" pitchFamily="2" charset="-122"/>
                          <a:cs typeface="宋体" panose="02010600030101010101" pitchFamily="2" charset="-122"/>
                        </a:rPr>
                        <a:t>≥95%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ts val="1400"/>
                        </a:lnSpc>
                      </a:pPr>
                      <a:r>
                        <a:rPr sz="1200" spc="-25" dirty="0">
                          <a:latin typeface="宋体" panose="02010600030101010101" pitchFamily="2" charset="-122"/>
                          <a:cs typeface="宋体" panose="02010600030101010101" pitchFamily="2" charset="-122"/>
                        </a:rPr>
                        <a:t>95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ts val="1400"/>
                        </a:lnSpc>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400"/>
                        </a:lnSpc>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5" dirty="0">
                          <a:latin typeface="宋体" panose="02010600030101010101" pitchFamily="2" charset="-122"/>
                          <a:cs typeface="宋体" panose="02010600030101010101" pitchFamily="2" charset="-122"/>
                        </a:rPr>
                        <a:t>成本指标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0" dirty="0">
                          <a:latin typeface="宋体" panose="02010600030101010101" pitchFamily="2" charset="-122"/>
                          <a:cs typeface="宋体" panose="02010600030101010101" pitchFamily="2" charset="-122"/>
                        </a:rPr>
                        <a:t>经济成本指标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0" dirty="0">
                          <a:latin typeface="宋体" panose="02010600030101010101" pitchFamily="2" charset="-122"/>
                          <a:cs typeface="宋体" panose="02010600030101010101" pitchFamily="2" charset="-122"/>
                        </a:rPr>
                        <a:t>成本控制率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ts val="1405"/>
                        </a:lnSpc>
                      </a:pPr>
                      <a:r>
                        <a:rPr sz="1200" spc="-10" dirty="0">
                          <a:latin typeface="宋体" panose="02010600030101010101" pitchFamily="2" charset="-122"/>
                          <a:cs typeface="宋体" panose="02010600030101010101" pitchFamily="2" charset="-122"/>
                        </a:rPr>
                        <a:t>=100%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ts val="1405"/>
                        </a:lnSpc>
                      </a:pPr>
                      <a:r>
                        <a:rPr sz="1200" spc="-25" dirty="0">
                          <a:latin typeface="宋体" panose="02010600030101010101" pitchFamily="2" charset="-122"/>
                          <a:cs typeface="宋体" panose="02010600030101010101" pitchFamily="2" charset="-122"/>
                        </a:rPr>
                        <a:t>100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ts val="1405"/>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405"/>
                        </a:lnSpc>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rowSpan="2">
                  <a:txBody>
                    <a:bodyPr/>
                    <a:lstStyle/>
                    <a:p>
                      <a:pPr marL="652145">
                        <a:lnSpc>
                          <a:spcPct val="100000"/>
                        </a:lnSpc>
                        <a:spcBef>
                          <a:spcPts val="890"/>
                        </a:spcBef>
                      </a:pPr>
                      <a:r>
                        <a:rPr sz="1100" spc="-15" dirty="0">
                          <a:latin typeface="宋体" panose="02010600030101010101" pitchFamily="2" charset="-122"/>
                          <a:cs typeface="宋体" panose="02010600030101010101" pitchFamily="2" charset="-122"/>
                        </a:rPr>
                        <a:t>效益指标</a:t>
                      </a:r>
                      <a:endParaRPr sz="1100">
                        <a:latin typeface="宋体" panose="02010600030101010101" pitchFamily="2" charset="-122"/>
                        <a:cs typeface="宋体" panose="02010600030101010101" pitchFamily="2" charset="-122"/>
                      </a:endParaRPr>
                    </a:p>
                  </a:txBody>
                  <a:tcPr marL="0" marR="0" marT="11303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05"/>
                        </a:lnSpc>
                      </a:pPr>
                      <a:r>
                        <a:rPr sz="1100" spc="-10" dirty="0">
                          <a:latin typeface="宋体" panose="02010600030101010101" pitchFamily="2" charset="-122"/>
                          <a:cs typeface="宋体" panose="02010600030101010101" pitchFamily="2" charset="-122"/>
                        </a:rPr>
                        <a:t>社会效益指标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05"/>
                        </a:lnSpc>
                      </a:pPr>
                      <a:r>
                        <a:rPr sz="1100" spc="-10" dirty="0">
                          <a:latin typeface="宋体" panose="02010600030101010101" pitchFamily="2" charset="-122"/>
                          <a:cs typeface="宋体" panose="02010600030101010101" pitchFamily="2" charset="-122"/>
                        </a:rPr>
                        <a:t>工作规范化</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ts val="1400"/>
                        </a:lnSpc>
                      </a:pPr>
                      <a:r>
                        <a:rPr sz="1200" spc="-20" dirty="0">
                          <a:latin typeface="宋体" panose="02010600030101010101" pitchFamily="2" charset="-122"/>
                          <a:cs typeface="宋体" panose="02010600030101010101" pitchFamily="2" charset="-122"/>
                        </a:rPr>
                        <a:t>≥95%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ts val="1400"/>
                        </a:lnSpc>
                      </a:pPr>
                      <a:r>
                        <a:rPr sz="1200" spc="-25" dirty="0">
                          <a:latin typeface="宋体" panose="02010600030101010101" pitchFamily="2" charset="-122"/>
                          <a:cs typeface="宋体" panose="02010600030101010101" pitchFamily="2" charset="-122"/>
                        </a:rPr>
                        <a:t>95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ts val="1400"/>
                        </a:lnSpc>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400"/>
                        </a:lnSpc>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vMerge="1">
                  <a:tcPr marL="0" marR="0" marT="11303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05"/>
                        </a:lnSpc>
                      </a:pPr>
                      <a:r>
                        <a:rPr sz="1100" spc="-10" dirty="0">
                          <a:latin typeface="宋体" panose="02010600030101010101" pitchFamily="2" charset="-122"/>
                          <a:cs typeface="宋体" panose="02010600030101010101" pitchFamily="2" charset="-122"/>
                        </a:rPr>
                        <a:t>生态效益指标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05"/>
                        </a:lnSpc>
                      </a:pPr>
                      <a:r>
                        <a:rPr sz="1100" spc="-10" dirty="0">
                          <a:latin typeface="宋体" panose="02010600030101010101" pitchFamily="2" charset="-122"/>
                          <a:cs typeface="宋体" panose="02010600030101010101" pitchFamily="2" charset="-122"/>
                        </a:rPr>
                        <a:t>资金良性高效使用</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ts val="1400"/>
                        </a:lnSpc>
                      </a:pPr>
                      <a:r>
                        <a:rPr sz="1200" spc="-20" dirty="0">
                          <a:latin typeface="宋体" panose="02010600030101010101" pitchFamily="2" charset="-122"/>
                          <a:cs typeface="宋体" panose="02010600030101010101" pitchFamily="2" charset="-122"/>
                        </a:rPr>
                        <a:t>≥95%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ts val="1400"/>
                        </a:lnSpc>
                      </a:pPr>
                      <a:r>
                        <a:rPr sz="1200" spc="-25" dirty="0">
                          <a:latin typeface="宋体" panose="02010600030101010101" pitchFamily="2" charset="-122"/>
                          <a:cs typeface="宋体" panose="02010600030101010101" pitchFamily="2" charset="-122"/>
                        </a:rPr>
                        <a:t>95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ts val="1400"/>
                        </a:lnSpc>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400"/>
                        </a:lnSpc>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409575">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40"/>
                        </a:spcBef>
                      </a:pPr>
                      <a:r>
                        <a:rPr sz="1100" spc="-10" dirty="0">
                          <a:latin typeface="宋体" panose="02010600030101010101" pitchFamily="2" charset="-122"/>
                          <a:cs typeface="宋体" panose="02010600030101010101" pitchFamily="2" charset="-122"/>
                        </a:rPr>
                        <a:t>满意度指标</a:t>
                      </a:r>
                      <a:endParaRPr sz="1100">
                        <a:latin typeface="宋体" panose="02010600030101010101" pitchFamily="2" charset="-122"/>
                        <a:cs typeface="宋体" panose="02010600030101010101" pitchFamily="2" charset="-122"/>
                      </a:endParaRPr>
                    </a:p>
                  </a:txBody>
                  <a:tcPr marL="0" marR="0" marT="939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5245" algn="r">
                        <a:lnSpc>
                          <a:spcPts val="1235"/>
                        </a:lnSpc>
                      </a:pPr>
                      <a:r>
                        <a:rPr sz="1100" spc="-10" dirty="0">
                          <a:latin typeface="宋体" panose="02010600030101010101" pitchFamily="2" charset="-122"/>
                          <a:cs typeface="宋体" panose="02010600030101010101" pitchFamily="2" charset="-122"/>
                        </a:rPr>
                        <a:t>服务对象满意度指</a:t>
                      </a:r>
                      <a:endParaRPr sz="1100">
                        <a:latin typeface="宋体" panose="02010600030101010101" pitchFamily="2" charset="-122"/>
                        <a:cs typeface="宋体" panose="02010600030101010101" pitchFamily="2" charset="-122"/>
                      </a:endParaRPr>
                    </a:p>
                    <a:p>
                      <a:pPr marR="53975" algn="r">
                        <a:lnSpc>
                          <a:spcPct val="100000"/>
                        </a:lnSpc>
                        <a:spcBef>
                          <a:spcPts val="255"/>
                        </a:spcBef>
                      </a:pPr>
                      <a:r>
                        <a:rPr sz="1100" spc="-50" dirty="0">
                          <a:latin typeface="宋体" panose="02010600030101010101" pitchFamily="2" charset="-122"/>
                          <a:cs typeface="宋体" panose="02010600030101010101" pitchFamily="2" charset="-122"/>
                        </a:rPr>
                        <a:t>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40"/>
                        </a:spcBef>
                      </a:pPr>
                      <a:r>
                        <a:rPr sz="1100" spc="-10" dirty="0">
                          <a:latin typeface="宋体" panose="02010600030101010101" pitchFamily="2" charset="-122"/>
                          <a:cs typeface="宋体" panose="02010600030101010101" pitchFamily="2" charset="-122"/>
                        </a:rPr>
                        <a:t>服务群众满意度</a:t>
                      </a:r>
                      <a:endParaRPr sz="1100">
                        <a:latin typeface="宋体" panose="02010600030101010101" pitchFamily="2" charset="-122"/>
                        <a:cs typeface="宋体" panose="02010600030101010101" pitchFamily="2" charset="-122"/>
                      </a:endParaRPr>
                    </a:p>
                  </a:txBody>
                  <a:tcPr marL="0" marR="0" marT="939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R="63500" algn="r">
                        <a:lnSpc>
                          <a:spcPct val="100000"/>
                        </a:lnSpc>
                        <a:spcBef>
                          <a:spcPts val="715"/>
                        </a:spcBef>
                      </a:pPr>
                      <a:r>
                        <a:rPr sz="1200" spc="-20" dirty="0">
                          <a:latin typeface="宋体" panose="02010600030101010101" pitchFamily="2" charset="-122"/>
                          <a:cs typeface="宋体" panose="02010600030101010101" pitchFamily="2" charset="-122"/>
                        </a:rPr>
                        <a:t>≥95%</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ct val="100000"/>
                        </a:lnSpc>
                        <a:spcBef>
                          <a:spcPts val="715"/>
                        </a:spcBef>
                      </a:pPr>
                      <a:r>
                        <a:rPr sz="1200" spc="-25" dirty="0">
                          <a:latin typeface="宋体" panose="02010600030101010101" pitchFamily="2" charset="-122"/>
                          <a:cs typeface="宋体" panose="02010600030101010101" pitchFamily="2" charset="-122"/>
                        </a:rPr>
                        <a:t>95</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715"/>
                        </a:spcBef>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15"/>
                        </a:spcBef>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1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gridSpan="7">
                  <a:txBody>
                    <a:bodyPr/>
                    <a:lstStyle/>
                    <a:p>
                      <a:pPr algn="ctr">
                        <a:lnSpc>
                          <a:spcPts val="1405"/>
                        </a:lnSpc>
                      </a:pPr>
                      <a:r>
                        <a:rPr sz="1200" dirty="0">
                          <a:latin typeface="宋体" panose="02010600030101010101" pitchFamily="2" charset="-122"/>
                          <a:cs typeface="宋体" panose="02010600030101010101" pitchFamily="2" charset="-122"/>
                        </a:rPr>
                        <a:t>总分值、评价总分 </a:t>
                      </a:r>
                      <a:r>
                        <a:rPr sz="1200" spc="-25" dirty="0">
                          <a:latin typeface="宋体" panose="02010600030101010101" pitchFamily="2" charset="-122"/>
                          <a:cs typeface="宋体" panose="02010600030101010101" pitchFamily="2" charset="-122"/>
                        </a:rPr>
                        <a:t>(S)</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gridSpan="3">
                  <a:txBody>
                    <a:bodyPr/>
                    <a:lstStyle/>
                    <a:p>
                      <a:pPr marL="8890" algn="ctr">
                        <a:lnSpc>
                          <a:spcPts val="1405"/>
                        </a:lnSpc>
                      </a:pPr>
                      <a:r>
                        <a:rPr sz="1200" spc="-25" dirty="0">
                          <a:latin typeface="宋体" panose="02010600030101010101" pitchFamily="2" charset="-122"/>
                          <a:cs typeface="宋体" panose="02010600030101010101" pitchFamily="2" charset="-122"/>
                        </a:rPr>
                        <a:t>100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r>
              <a:tr h="228600">
                <a:tc gridSpan="2">
                  <a:txBody>
                    <a:bodyPr/>
                    <a:lstStyle/>
                    <a:p>
                      <a:pPr marL="8890" algn="ctr">
                        <a:lnSpc>
                          <a:spcPts val="1400"/>
                        </a:lnSpc>
                      </a:pPr>
                      <a:r>
                        <a:rPr sz="1200" spc="-15" dirty="0">
                          <a:latin typeface="宋体" panose="02010600030101010101" pitchFamily="2" charset="-122"/>
                          <a:cs typeface="宋体" panose="02010600030101010101" pitchFamily="2" charset="-122"/>
                        </a:rPr>
                        <a:t>评价等级</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8">
                  <a:txBody>
                    <a:bodyPr/>
                    <a:lstStyle/>
                    <a:p>
                      <a:pPr marL="18415" algn="ctr">
                        <a:lnSpc>
                          <a:spcPts val="1400"/>
                        </a:lnSpc>
                      </a:pPr>
                      <a:r>
                        <a:rPr sz="1200" dirty="0">
                          <a:latin typeface="宋体" panose="02010600030101010101" pitchFamily="2" charset="-122"/>
                          <a:cs typeface="宋体" panose="02010600030101010101" pitchFamily="2" charset="-122"/>
                        </a:rPr>
                        <a:t>优</a:t>
                      </a:r>
                      <a:r>
                        <a:rPr sz="1200" spc="-10" dirty="0">
                          <a:latin typeface="宋体" panose="02010600030101010101" pitchFamily="2" charset="-122"/>
                          <a:cs typeface="宋体" panose="02010600030101010101" pitchFamily="2" charset="-122"/>
                        </a:rPr>
                        <a:t>（S≧90）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409575">
                <a:tc gridSpan="2">
                  <a:txBody>
                    <a:bodyPr/>
                    <a:lstStyle/>
                    <a:p>
                      <a:pPr marR="44450" algn="r">
                        <a:lnSpc>
                          <a:spcPts val="1230"/>
                        </a:lnSpc>
                      </a:pPr>
                      <a:r>
                        <a:rPr sz="1100" dirty="0">
                          <a:latin typeface="宋体" panose="02010600030101010101" pitchFamily="2" charset="-122"/>
                          <a:cs typeface="宋体" panose="02010600030101010101" pitchFamily="2" charset="-122"/>
                        </a:rPr>
                        <a:t>问题与建议（</a:t>
                      </a:r>
                      <a:r>
                        <a:rPr sz="1100" spc="-25" dirty="0">
                          <a:latin typeface="宋体" panose="02010600030101010101" pitchFamily="2" charset="-122"/>
                          <a:cs typeface="宋体" panose="02010600030101010101" pitchFamily="2" charset="-122"/>
                        </a:rPr>
                        <a:t>每条问题和建议不少于 30</a:t>
                      </a:r>
                      <a:endParaRPr sz="1100">
                        <a:latin typeface="宋体" panose="02010600030101010101" pitchFamily="2" charset="-122"/>
                        <a:cs typeface="宋体" panose="02010600030101010101" pitchFamily="2" charset="-122"/>
                      </a:endParaRPr>
                    </a:p>
                    <a:p>
                      <a:pPr marR="54610" algn="r">
                        <a:lnSpc>
                          <a:spcPct val="100000"/>
                        </a:lnSpc>
                        <a:spcBef>
                          <a:spcPts val="330"/>
                        </a:spcBef>
                      </a:pPr>
                      <a:r>
                        <a:rPr sz="1100" dirty="0">
                          <a:latin typeface="宋体" panose="02010600030101010101" pitchFamily="2" charset="-122"/>
                          <a:cs typeface="宋体" panose="02010600030101010101" pitchFamily="2" charset="-122"/>
                        </a:rPr>
                        <a:t>个字</a:t>
                      </a:r>
                      <a:r>
                        <a:rPr sz="1100" spc="-50" dirty="0">
                          <a:latin typeface="宋体" panose="02010600030101010101" pitchFamily="2" charset="-122"/>
                          <a:cs typeface="宋体" panose="02010600030101010101" pitchFamily="2" charset="-122"/>
                        </a:rPr>
                        <a:t>）</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2">
                  <a:txBody>
                    <a:bodyPr/>
                    <a:lstStyle/>
                    <a:p>
                      <a:pPr marL="18415" algn="ctr">
                        <a:lnSpc>
                          <a:spcPct val="100000"/>
                        </a:lnSpc>
                        <a:spcBef>
                          <a:spcPts val="735"/>
                        </a:spcBef>
                      </a:pPr>
                      <a:r>
                        <a:rPr sz="1100" spc="-15" dirty="0">
                          <a:latin typeface="宋体" panose="02010600030101010101" pitchFamily="2" charset="-122"/>
                          <a:cs typeface="宋体" panose="02010600030101010101" pitchFamily="2" charset="-122"/>
                        </a:rPr>
                        <a:t>问题类型</a:t>
                      </a:r>
                      <a:endParaRPr sz="1100">
                        <a:latin typeface="宋体" panose="02010600030101010101" pitchFamily="2" charset="-122"/>
                        <a:cs typeface="宋体" panose="02010600030101010101" pitchFamily="2" charset="-122"/>
                      </a:endParaRPr>
                    </a:p>
                  </a:txBody>
                  <a:tcPr marL="0" marR="0" marT="933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3">
                  <a:txBody>
                    <a:bodyPr/>
                    <a:lstStyle/>
                    <a:p>
                      <a:pPr marL="8890" algn="ctr">
                        <a:lnSpc>
                          <a:spcPct val="100000"/>
                        </a:lnSpc>
                        <a:spcBef>
                          <a:spcPts val="735"/>
                        </a:spcBef>
                      </a:pPr>
                      <a:r>
                        <a:rPr sz="1100" spc="-15" dirty="0">
                          <a:latin typeface="宋体" panose="02010600030101010101" pitchFamily="2" charset="-122"/>
                          <a:cs typeface="宋体" panose="02010600030101010101" pitchFamily="2" charset="-122"/>
                        </a:rPr>
                        <a:t>存在问题</a:t>
                      </a:r>
                      <a:endParaRPr sz="1100">
                        <a:latin typeface="宋体" panose="02010600030101010101" pitchFamily="2" charset="-122"/>
                        <a:cs typeface="宋体" panose="02010600030101010101" pitchFamily="2" charset="-122"/>
                      </a:endParaRPr>
                    </a:p>
                  </a:txBody>
                  <a:tcPr marL="0" marR="0" marT="933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gridSpan="3">
                  <a:txBody>
                    <a:bodyPr/>
                    <a:lstStyle/>
                    <a:p>
                      <a:pPr marL="8890" algn="ctr">
                        <a:lnSpc>
                          <a:spcPct val="100000"/>
                        </a:lnSpc>
                        <a:spcBef>
                          <a:spcPts val="735"/>
                        </a:spcBef>
                      </a:pPr>
                      <a:r>
                        <a:rPr sz="1100" spc="-15" dirty="0">
                          <a:latin typeface="宋体" panose="02010600030101010101" pitchFamily="2" charset="-122"/>
                          <a:cs typeface="宋体" panose="02010600030101010101" pitchFamily="2" charset="-122"/>
                        </a:rPr>
                        <a:t>改进建议</a:t>
                      </a:r>
                      <a:endParaRPr sz="1100">
                        <a:latin typeface="宋体" panose="02010600030101010101" pitchFamily="2" charset="-122"/>
                        <a:cs typeface="宋体" panose="02010600030101010101" pitchFamily="2" charset="-122"/>
                      </a:endParaRPr>
                    </a:p>
                  </a:txBody>
                  <a:tcPr marL="0" marR="0" marT="9334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txBox="1"/>
          <p:nvPr/>
        </p:nvSpPr>
        <p:spPr>
          <a:xfrm>
            <a:off x="3719576" y="9930765"/>
            <a:ext cx="147320" cy="139700"/>
          </a:xfrm>
          <a:prstGeom prst="rect">
            <a:avLst/>
          </a:prstGeom>
        </p:spPr>
        <p:txBody>
          <a:bodyPr vert="horz" wrap="square" lIns="0" tIns="0" rIns="0" bIns="0" rtlCol="0">
            <a:spAutoFit/>
          </a:bodyPr>
          <a:lstStyle/>
          <a:p>
            <a:pPr marL="38100">
              <a:lnSpc>
                <a:spcPts val="955"/>
              </a:lnSpc>
            </a:pPr>
            <a:r>
              <a:rPr sz="900" spc="-50" dirty="0">
                <a:latin typeface="Calibri" panose="020F0502020204030204"/>
                <a:cs typeface="Calibri" panose="020F0502020204030204"/>
              </a:rPr>
              <a:t>3</a:t>
            </a:r>
            <a:endParaRPr sz="900">
              <a:latin typeface="Calibri" panose="020F0502020204030204"/>
              <a:cs typeface="Calibri" panose="020F0502020204030204"/>
            </a:endParaRPr>
          </a:p>
        </p:txBody>
      </p:sp>
      <p:sp>
        <p:nvSpPr>
          <p:cNvPr id="2" name="object 2"/>
          <p:cNvSpPr txBox="1"/>
          <p:nvPr/>
        </p:nvSpPr>
        <p:spPr>
          <a:xfrm>
            <a:off x="1131887" y="1028508"/>
            <a:ext cx="5414010" cy="6479540"/>
          </a:xfrm>
          <a:prstGeom prst="rect">
            <a:avLst/>
          </a:prstGeom>
        </p:spPr>
        <p:txBody>
          <a:bodyPr vert="horz" wrap="square" lIns="0" tIns="12065" rIns="0" bIns="0" rtlCol="0">
            <a:spAutoFit/>
          </a:bodyPr>
          <a:lstStyle/>
          <a:p>
            <a:pPr marL="12700" marR="14605" indent="608965">
              <a:lnSpc>
                <a:spcPct val="161000"/>
              </a:lnSpc>
              <a:spcBef>
                <a:spcPts val="95"/>
              </a:spcBef>
              <a:buSzPct val="94000"/>
              <a:buAutoNum type="arabicPeriod" startAt="2"/>
              <a:tabLst>
                <a:tab pos="621665" algn="l"/>
              </a:tabLst>
            </a:pPr>
            <a:r>
              <a:rPr sz="1550" spc="30" dirty="0">
                <a:latin typeface="宋体" panose="02010600030101010101" pitchFamily="2" charset="-122"/>
                <a:cs typeface="宋体" panose="02010600030101010101" pitchFamily="2" charset="-122"/>
              </a:rPr>
              <a:t>制定并组织实施村镇建设规划，部署重点工程建设，</a:t>
            </a:r>
            <a:r>
              <a:rPr sz="1550" spc="-5" dirty="0">
                <a:latin typeface="宋体" panose="02010600030101010101" pitchFamily="2" charset="-122"/>
                <a:cs typeface="宋体" panose="02010600030101010101" pitchFamily="2" charset="-122"/>
              </a:rPr>
              <a:t>地方道路建设及公共设施，水利设施的管理，负责土地、林</a:t>
            </a:r>
            <a:r>
              <a:rPr sz="1550" spc="20" dirty="0">
                <a:latin typeface="宋体" panose="02010600030101010101" pitchFamily="2" charset="-122"/>
                <a:cs typeface="宋体" panose="02010600030101010101" pitchFamily="2" charset="-122"/>
              </a:rPr>
              <a:t>木、水等自然资源和生态环境的保护，做好护林防火工作。</a:t>
            </a:r>
            <a:endParaRPr sz="1550">
              <a:latin typeface="宋体" panose="02010600030101010101" pitchFamily="2" charset="-122"/>
              <a:cs typeface="宋体" panose="02010600030101010101" pitchFamily="2" charset="-122"/>
            </a:endParaRPr>
          </a:p>
          <a:p>
            <a:pPr marL="12700" marR="108585" indent="608965" algn="just">
              <a:lnSpc>
                <a:spcPct val="161000"/>
              </a:lnSpc>
              <a:buSzPct val="94000"/>
              <a:buAutoNum type="arabicPeriod" startAt="2"/>
              <a:tabLst>
                <a:tab pos="621665" algn="l"/>
              </a:tabLst>
            </a:pPr>
            <a:r>
              <a:rPr sz="1550" spc="-5" dirty="0">
                <a:latin typeface="宋体" panose="02010600030101010101" pitchFamily="2" charset="-122"/>
                <a:cs typeface="宋体" panose="02010600030101010101" pitchFamily="2" charset="-122"/>
              </a:rPr>
              <a:t>负责本行政区域内的民政、文化教育、卫生、体育等社会公益事业的综合性工作，维护一切经济单位和个人的正当经济权益，取缔非法经济活动，调解和处理民事纠纷，打</a:t>
            </a:r>
            <a:r>
              <a:rPr sz="1550" spc="35" dirty="0">
                <a:latin typeface="宋体" panose="02010600030101010101" pitchFamily="2" charset="-122"/>
                <a:cs typeface="宋体" panose="02010600030101010101" pitchFamily="2" charset="-122"/>
              </a:rPr>
              <a:t>击刑事犯罪维护社会稳定。</a:t>
            </a:r>
            <a:endParaRPr sz="1550">
              <a:latin typeface="宋体" panose="02010600030101010101" pitchFamily="2" charset="-122"/>
              <a:cs typeface="宋体" panose="02010600030101010101" pitchFamily="2" charset="-122"/>
            </a:endParaRPr>
          </a:p>
          <a:p>
            <a:pPr marL="12700" marR="5080" indent="608965">
              <a:lnSpc>
                <a:spcPct val="161000"/>
              </a:lnSpc>
              <a:buSzPct val="94000"/>
              <a:buAutoNum type="arabicPeriod" startAt="2"/>
              <a:tabLst>
                <a:tab pos="621665" algn="l"/>
              </a:tabLst>
            </a:pPr>
            <a:r>
              <a:rPr sz="1550" spc="-5" dirty="0">
                <a:latin typeface="宋体" panose="02010600030101010101" pitchFamily="2" charset="-122"/>
                <a:cs typeface="宋体" panose="02010600030101010101" pitchFamily="2" charset="-122"/>
              </a:rPr>
              <a:t>按计划组织本级财政收入和地方税的征收，完成国家</a:t>
            </a:r>
            <a:r>
              <a:rPr sz="1550" spc="25" dirty="0">
                <a:latin typeface="宋体" panose="02010600030101010101" pitchFamily="2" charset="-122"/>
                <a:cs typeface="宋体" panose="02010600030101010101" pitchFamily="2" charset="-122"/>
              </a:rPr>
              <a:t>财政计划，不断培植税源，管好财政资金，增强财政实力。</a:t>
            </a:r>
            <a:endParaRPr sz="1550">
              <a:latin typeface="宋体" panose="02010600030101010101" pitchFamily="2" charset="-122"/>
              <a:cs typeface="宋体" panose="02010600030101010101" pitchFamily="2" charset="-122"/>
            </a:endParaRPr>
          </a:p>
          <a:p>
            <a:pPr marL="12700" marR="14605" indent="608965">
              <a:lnSpc>
                <a:spcPct val="161000"/>
              </a:lnSpc>
              <a:buSzPct val="94000"/>
              <a:buAutoNum type="arabicPeriod" startAt="2"/>
              <a:tabLst>
                <a:tab pos="621665" algn="l"/>
              </a:tabLst>
            </a:pPr>
            <a:r>
              <a:rPr sz="1550" spc="-5" dirty="0">
                <a:latin typeface="宋体" panose="02010600030101010101" pitchFamily="2" charset="-122"/>
                <a:cs typeface="宋体" panose="02010600030101010101" pitchFamily="2" charset="-122"/>
              </a:rPr>
              <a:t>抓好精神文明建设，丰富群众文化生活，提倡移风易</a:t>
            </a:r>
            <a:r>
              <a:rPr sz="1550" spc="20" dirty="0">
                <a:latin typeface="宋体" panose="02010600030101010101" pitchFamily="2" charset="-122"/>
                <a:cs typeface="宋体" panose="02010600030101010101" pitchFamily="2" charset="-122"/>
              </a:rPr>
              <a:t>俗，反对封建迷信，破除陈规陋习，树立社会主义新风尚。</a:t>
            </a:r>
            <a:endParaRPr sz="1550">
              <a:latin typeface="宋体" panose="02010600030101010101" pitchFamily="2" charset="-122"/>
              <a:cs typeface="宋体" panose="02010600030101010101" pitchFamily="2" charset="-122"/>
            </a:endParaRPr>
          </a:p>
          <a:p>
            <a:pPr marL="631190" indent="-208915">
              <a:lnSpc>
                <a:spcPct val="100000"/>
              </a:lnSpc>
              <a:spcBef>
                <a:spcPts val="1140"/>
              </a:spcBef>
              <a:buSzPct val="94000"/>
              <a:buAutoNum type="arabicPeriod" startAt="2"/>
              <a:tabLst>
                <a:tab pos="631190" algn="l"/>
              </a:tabLst>
            </a:pPr>
            <a:r>
              <a:rPr sz="1550" spc="20" dirty="0">
                <a:latin typeface="宋体" panose="02010600030101010101" pitchFamily="2" charset="-122"/>
                <a:cs typeface="宋体" panose="02010600030101010101" pitchFamily="2" charset="-122"/>
              </a:rPr>
              <a:t>完成上级政府交办的其它事项。</a:t>
            </a:r>
            <a:endParaRPr sz="1550">
              <a:latin typeface="宋体" panose="02010600030101010101" pitchFamily="2" charset="-122"/>
              <a:cs typeface="宋体" panose="02010600030101010101" pitchFamily="2" charset="-122"/>
            </a:endParaRPr>
          </a:p>
          <a:p>
            <a:pPr>
              <a:lnSpc>
                <a:spcPct val="100000"/>
              </a:lnSpc>
              <a:spcBef>
                <a:spcPts val="210"/>
              </a:spcBef>
            </a:pPr>
            <a:endParaRPr sz="1550">
              <a:latin typeface="宋体" panose="02010600030101010101" pitchFamily="2" charset="-122"/>
              <a:cs typeface="宋体" panose="02010600030101010101" pitchFamily="2" charset="-122"/>
            </a:endParaRPr>
          </a:p>
          <a:p>
            <a:pPr marL="12700">
              <a:lnSpc>
                <a:spcPct val="100000"/>
              </a:lnSpc>
            </a:pPr>
            <a:r>
              <a:rPr sz="1550" spc="35" dirty="0">
                <a:latin typeface="宋体" panose="02010600030101010101" pitchFamily="2" charset="-122"/>
                <a:cs typeface="宋体" panose="02010600030101010101" pitchFamily="2" charset="-122"/>
              </a:rPr>
              <a:t>二、部门决算单位基本情况</a:t>
            </a:r>
            <a:endParaRPr sz="1550">
              <a:latin typeface="宋体" panose="02010600030101010101" pitchFamily="2" charset="-122"/>
              <a:cs typeface="宋体" panose="02010600030101010101" pitchFamily="2" charset="-122"/>
            </a:endParaRPr>
          </a:p>
          <a:p>
            <a:pPr>
              <a:lnSpc>
                <a:spcPct val="100000"/>
              </a:lnSpc>
              <a:spcBef>
                <a:spcPts val="880"/>
              </a:spcBef>
            </a:pPr>
            <a:endParaRPr sz="1550">
              <a:latin typeface="宋体" panose="02010600030101010101" pitchFamily="2" charset="-122"/>
              <a:cs typeface="宋体" panose="02010600030101010101" pitchFamily="2" charset="-122"/>
            </a:endParaRPr>
          </a:p>
          <a:p>
            <a:pPr marL="422275">
              <a:lnSpc>
                <a:spcPct val="100000"/>
              </a:lnSpc>
              <a:spcBef>
                <a:spcPts val="5"/>
              </a:spcBef>
            </a:pPr>
            <a:r>
              <a:rPr sz="1550" spc="5" dirty="0">
                <a:latin typeface="宋体" panose="02010600030101010101" pitchFamily="2" charset="-122"/>
                <a:cs typeface="宋体" panose="02010600030101010101" pitchFamily="2" charset="-122"/>
              </a:rPr>
              <a:t>从决算单位构成看，永春县一都镇人民政府部门包括 </a:t>
            </a:r>
            <a:r>
              <a:rPr sz="1550" spc="-50" dirty="0">
                <a:latin typeface="宋体" panose="02010600030101010101" pitchFamily="2" charset="-122"/>
                <a:cs typeface="宋体" panose="02010600030101010101" pitchFamily="2" charset="-122"/>
              </a:rPr>
              <a:t>1</a:t>
            </a:r>
            <a:endParaRPr sz="1550">
              <a:latin typeface="宋体" panose="02010600030101010101" pitchFamily="2" charset="-122"/>
              <a:cs typeface="宋体" panose="02010600030101010101" pitchFamily="2" charset="-122"/>
            </a:endParaRPr>
          </a:p>
          <a:p>
            <a:pPr marL="12700" marR="109855">
              <a:lnSpc>
                <a:spcPct val="162000"/>
              </a:lnSpc>
            </a:pPr>
            <a:r>
              <a:rPr sz="1550" spc="5" dirty="0">
                <a:latin typeface="宋体" panose="02010600030101010101" pitchFamily="2" charset="-122"/>
                <a:cs typeface="宋体" panose="02010600030101010101" pitchFamily="2" charset="-122"/>
              </a:rPr>
              <a:t>个机关行政科室及 </a:t>
            </a:r>
            <a:r>
              <a:rPr sz="1550" dirty="0">
                <a:latin typeface="宋体" panose="02010600030101010101" pitchFamily="2" charset="-122"/>
                <a:cs typeface="宋体" panose="02010600030101010101" pitchFamily="2" charset="-122"/>
              </a:rPr>
              <a:t>3</a:t>
            </a:r>
            <a:r>
              <a:rPr sz="1550" spc="-10" dirty="0">
                <a:latin typeface="宋体" panose="02010600030101010101" pitchFamily="2" charset="-122"/>
                <a:cs typeface="宋体" panose="02010600030101010101" pitchFamily="2" charset="-122"/>
              </a:rPr>
              <a:t> 个下属单位，其中：列入 </a:t>
            </a:r>
            <a:r>
              <a:rPr sz="1550" dirty="0">
                <a:latin typeface="宋体" panose="02010600030101010101" pitchFamily="2" charset="-122"/>
                <a:cs typeface="宋体" panose="02010600030101010101" pitchFamily="2" charset="-122"/>
              </a:rPr>
              <a:t>2024</a:t>
            </a:r>
            <a:r>
              <a:rPr sz="1550" spc="-30" dirty="0">
                <a:latin typeface="宋体" panose="02010600030101010101" pitchFamily="2" charset="-122"/>
                <a:cs typeface="宋体" panose="02010600030101010101" pitchFamily="2" charset="-122"/>
              </a:rPr>
              <a:t> 年部门</a:t>
            </a:r>
            <a:r>
              <a:rPr sz="1550" spc="25" dirty="0">
                <a:latin typeface="宋体" panose="02010600030101010101" pitchFamily="2" charset="-122"/>
                <a:cs typeface="宋体" panose="02010600030101010101" pitchFamily="2" charset="-122"/>
              </a:rPr>
              <a:t>决算编制范围的单位详细情况见下表:</a:t>
            </a:r>
            <a:endParaRPr sz="1550">
              <a:latin typeface="宋体" panose="02010600030101010101" pitchFamily="2" charset="-122"/>
              <a:cs typeface="宋体" panose="02010600030101010101" pitchFamily="2" charset="-122"/>
            </a:endParaRPr>
          </a:p>
        </p:txBody>
      </p:sp>
      <p:graphicFrame>
        <p:nvGraphicFramePr>
          <p:cNvPr id="3" name="object 3"/>
          <p:cNvGraphicFramePr>
            <a:graphicFrameLocks noGrp="1"/>
          </p:cNvGraphicFramePr>
          <p:nvPr/>
        </p:nvGraphicFramePr>
        <p:xfrm>
          <a:off x="1154112" y="7531481"/>
          <a:ext cx="5321935" cy="1962150"/>
        </p:xfrm>
        <a:graphic>
          <a:graphicData uri="http://schemas.openxmlformats.org/drawingml/2006/table">
            <a:tbl>
              <a:tblPr firstRow="1" bandRow="1">
                <a:tableStyleId>{2D5ABB26-0587-4C30-8999-92F81FD0307C}</a:tableStyleId>
              </a:tblPr>
              <a:tblGrid>
                <a:gridCol w="3137535"/>
                <a:gridCol w="1077594"/>
                <a:gridCol w="1020445"/>
              </a:tblGrid>
              <a:tr h="428625">
                <a:tc>
                  <a:txBody>
                    <a:bodyPr/>
                    <a:lstStyle/>
                    <a:p>
                      <a:pPr marL="19050" algn="ctr">
                        <a:lnSpc>
                          <a:spcPct val="100000"/>
                        </a:lnSpc>
                        <a:spcBef>
                          <a:spcPts val="815"/>
                        </a:spcBef>
                      </a:pPr>
                      <a:r>
                        <a:rPr sz="1550" spc="75" dirty="0">
                          <a:latin typeface="宋体" panose="02010600030101010101" pitchFamily="2" charset="-122"/>
                          <a:cs typeface="宋体" panose="02010600030101010101" pitchFamily="2" charset="-122"/>
                        </a:rPr>
                        <a:t>单位名称</a:t>
                      </a:r>
                      <a:endParaRPr sz="1550">
                        <a:latin typeface="宋体" panose="02010600030101010101" pitchFamily="2" charset="-122"/>
                        <a:cs typeface="宋体" panose="02010600030101010101" pitchFamily="2" charset="-122"/>
                      </a:endParaRPr>
                    </a:p>
                  </a:txBody>
                  <a:tcPr marL="0" marR="0" marT="1035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ct val="100000"/>
                        </a:lnSpc>
                        <a:spcBef>
                          <a:spcPts val="815"/>
                        </a:spcBef>
                      </a:pPr>
                      <a:r>
                        <a:rPr sz="1550" spc="75" dirty="0">
                          <a:latin typeface="宋体" panose="02010600030101010101" pitchFamily="2" charset="-122"/>
                          <a:cs typeface="宋体" panose="02010600030101010101" pitchFamily="2" charset="-122"/>
                        </a:rPr>
                        <a:t>单位性质</a:t>
                      </a:r>
                      <a:endParaRPr sz="1550">
                        <a:latin typeface="宋体" panose="02010600030101010101" pitchFamily="2" charset="-122"/>
                        <a:cs typeface="宋体" panose="02010600030101010101" pitchFamily="2" charset="-122"/>
                      </a:endParaRPr>
                    </a:p>
                  </a:txBody>
                  <a:tcPr marL="0" marR="0" marT="103505" marB="0">
                    <a:lnL w="9525">
                      <a:solidFill>
                        <a:srgbClr val="000000"/>
                      </a:solidFill>
                      <a:prstDash val="solid"/>
                    </a:lnL>
                    <a:lnR w="12700">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ct val="100000"/>
                        </a:lnSpc>
                        <a:spcBef>
                          <a:spcPts val="815"/>
                        </a:spcBef>
                      </a:pPr>
                      <a:r>
                        <a:rPr sz="1550" spc="75" dirty="0">
                          <a:latin typeface="宋体" panose="02010600030101010101" pitchFamily="2" charset="-122"/>
                          <a:cs typeface="宋体" panose="02010600030101010101" pitchFamily="2" charset="-122"/>
                        </a:rPr>
                        <a:t>在职人数</a:t>
                      </a:r>
                      <a:endParaRPr sz="1550">
                        <a:latin typeface="宋体" panose="02010600030101010101" pitchFamily="2" charset="-122"/>
                        <a:cs typeface="宋体" panose="02010600030101010101" pitchFamily="2" charset="-122"/>
                      </a:endParaRPr>
                    </a:p>
                  </a:txBody>
                  <a:tcPr marL="0" marR="0" marT="103505" marB="0">
                    <a:lnL w="12700">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381000">
                <a:tc>
                  <a:txBody>
                    <a:bodyPr/>
                    <a:lstStyle/>
                    <a:p>
                      <a:pPr marL="19685" algn="ctr">
                        <a:lnSpc>
                          <a:spcPct val="100000"/>
                        </a:lnSpc>
                        <a:spcBef>
                          <a:spcPts val="890"/>
                        </a:spcBef>
                      </a:pPr>
                      <a:r>
                        <a:rPr sz="1550" spc="85" dirty="0">
                          <a:latin typeface="宋体" panose="02010600030101010101" pitchFamily="2" charset="-122"/>
                          <a:cs typeface="宋体" panose="02010600030101010101" pitchFamily="2" charset="-122"/>
                        </a:rPr>
                        <a:t>永春县一都镇人民政府</a:t>
                      </a:r>
                      <a:endParaRPr sz="1550">
                        <a:latin typeface="宋体" panose="02010600030101010101" pitchFamily="2" charset="-122"/>
                        <a:cs typeface="宋体" panose="02010600030101010101" pitchFamily="2" charset="-122"/>
                      </a:endParaRPr>
                    </a:p>
                  </a:txBody>
                  <a:tcPr marL="0" marR="0" marT="11303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ct val="100000"/>
                        </a:lnSpc>
                        <a:spcBef>
                          <a:spcPts val="890"/>
                        </a:spcBef>
                      </a:pPr>
                      <a:r>
                        <a:rPr sz="1550" spc="75" dirty="0">
                          <a:latin typeface="宋体" panose="02010600030101010101" pitchFamily="2" charset="-122"/>
                          <a:cs typeface="宋体" panose="02010600030101010101" pitchFamily="2" charset="-122"/>
                        </a:rPr>
                        <a:t>行政单位</a:t>
                      </a:r>
                      <a:endParaRPr sz="1550">
                        <a:latin typeface="宋体" panose="02010600030101010101" pitchFamily="2" charset="-122"/>
                        <a:cs typeface="宋体" panose="02010600030101010101" pitchFamily="2" charset="-122"/>
                      </a:endParaRPr>
                    </a:p>
                  </a:txBody>
                  <a:tcPr marL="0" marR="0" marT="113030" marB="0">
                    <a:lnL w="9525">
                      <a:solidFill>
                        <a:srgbClr val="000000"/>
                      </a:solidFill>
                      <a:prstDash val="solid"/>
                    </a:lnL>
                    <a:lnR w="12700">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ct val="100000"/>
                        </a:lnSpc>
                        <a:spcBef>
                          <a:spcPts val="890"/>
                        </a:spcBef>
                      </a:pPr>
                      <a:r>
                        <a:rPr sz="1550" spc="-25" dirty="0">
                          <a:latin typeface="宋体" panose="02010600030101010101" pitchFamily="2" charset="-122"/>
                          <a:cs typeface="宋体" panose="02010600030101010101" pitchFamily="2" charset="-122"/>
                        </a:rPr>
                        <a:t>23</a:t>
                      </a:r>
                      <a:endParaRPr sz="1550">
                        <a:latin typeface="宋体" panose="02010600030101010101" pitchFamily="2" charset="-122"/>
                        <a:cs typeface="宋体" panose="02010600030101010101" pitchFamily="2" charset="-122"/>
                      </a:endParaRPr>
                    </a:p>
                  </a:txBody>
                  <a:tcPr marL="0" marR="0" marT="113030" marB="0">
                    <a:lnL w="12700">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771525">
                <a:tc>
                  <a:txBody>
                    <a:bodyPr/>
                    <a:lstStyle/>
                    <a:p>
                      <a:pPr>
                        <a:lnSpc>
                          <a:spcPct val="100000"/>
                        </a:lnSpc>
                        <a:spcBef>
                          <a:spcPts val="680"/>
                        </a:spcBef>
                      </a:pPr>
                      <a:endParaRPr sz="1550">
                        <a:latin typeface="Times New Roman" panose="02020603050405020304"/>
                        <a:cs typeface="Times New Roman" panose="02020603050405020304"/>
                      </a:endParaRPr>
                    </a:p>
                    <a:p>
                      <a:pPr marL="19050" algn="ctr">
                        <a:lnSpc>
                          <a:spcPct val="100000"/>
                        </a:lnSpc>
                      </a:pPr>
                      <a:r>
                        <a:rPr sz="1550" spc="85" dirty="0">
                          <a:latin typeface="宋体" panose="02010600030101010101" pitchFamily="2" charset="-122"/>
                          <a:cs typeface="宋体" panose="02010600030101010101" pitchFamily="2" charset="-122"/>
                        </a:rPr>
                        <a:t>永春县一都镇社会事务服务中心</a:t>
                      </a:r>
                      <a:endParaRPr sz="1550">
                        <a:latin typeface="宋体" panose="02010600030101010101" pitchFamily="2" charset="-122"/>
                        <a:cs typeface="宋体" panose="02010600030101010101" pitchFamily="2" charset="-122"/>
                      </a:endParaRPr>
                    </a:p>
                  </a:txBody>
                  <a:tcPr marL="0" marR="0" marT="8636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118745" marR="111125">
                        <a:lnSpc>
                          <a:spcPts val="3000"/>
                        </a:lnSpc>
                      </a:pPr>
                      <a:r>
                        <a:rPr sz="1550" spc="75" dirty="0">
                          <a:latin typeface="宋体" panose="02010600030101010101" pitchFamily="2" charset="-122"/>
                          <a:cs typeface="宋体" panose="02010600030101010101" pitchFamily="2" charset="-122"/>
                        </a:rPr>
                        <a:t>全额拨款事业单位</a:t>
                      </a:r>
                      <a:endParaRPr sz="155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12700">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spcBef>
                          <a:spcPts val="680"/>
                        </a:spcBef>
                      </a:pPr>
                      <a:endParaRPr sz="1550">
                        <a:latin typeface="Times New Roman" panose="02020603050405020304"/>
                        <a:cs typeface="Times New Roman" panose="02020603050405020304"/>
                      </a:endParaRPr>
                    </a:p>
                    <a:p>
                      <a:pPr marL="4445" algn="ctr">
                        <a:lnSpc>
                          <a:spcPct val="100000"/>
                        </a:lnSpc>
                      </a:pPr>
                      <a:r>
                        <a:rPr sz="1550" spc="-50" dirty="0">
                          <a:latin typeface="宋体" panose="02010600030101010101" pitchFamily="2" charset="-122"/>
                          <a:cs typeface="宋体" panose="02010600030101010101" pitchFamily="2" charset="-122"/>
                        </a:rPr>
                        <a:t>9</a:t>
                      </a:r>
                      <a:endParaRPr sz="1550">
                        <a:latin typeface="宋体" panose="02010600030101010101" pitchFamily="2" charset="-122"/>
                        <a:cs typeface="宋体" panose="02010600030101010101" pitchFamily="2" charset="-122"/>
                      </a:endParaRPr>
                    </a:p>
                  </a:txBody>
                  <a:tcPr marL="0" marR="0" marT="86360" marB="0">
                    <a:lnL w="12700">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381000">
                <a:tc>
                  <a:txBody>
                    <a:bodyPr/>
                    <a:lstStyle/>
                    <a:p>
                      <a:pPr marL="19050" algn="ctr">
                        <a:lnSpc>
                          <a:spcPct val="100000"/>
                        </a:lnSpc>
                        <a:spcBef>
                          <a:spcPts val="965"/>
                        </a:spcBef>
                      </a:pPr>
                      <a:r>
                        <a:rPr sz="1550" spc="85" dirty="0">
                          <a:latin typeface="宋体" panose="02010600030101010101" pitchFamily="2" charset="-122"/>
                          <a:cs typeface="宋体" panose="02010600030101010101" pitchFamily="2" charset="-122"/>
                        </a:rPr>
                        <a:t>永春县一都镇综合便民服务中心</a:t>
                      </a:r>
                      <a:endParaRPr sz="1550">
                        <a:latin typeface="宋体" panose="02010600030101010101" pitchFamily="2" charset="-122"/>
                        <a:cs typeface="宋体" panose="02010600030101010101" pitchFamily="2" charset="-122"/>
                      </a:endParaRPr>
                    </a:p>
                  </a:txBody>
                  <a:tcPr marL="0" marR="0" marT="12255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ct val="100000"/>
                        </a:lnSpc>
                        <a:spcBef>
                          <a:spcPts val="965"/>
                        </a:spcBef>
                      </a:pPr>
                      <a:r>
                        <a:rPr sz="1550" spc="75" dirty="0">
                          <a:latin typeface="宋体" panose="02010600030101010101" pitchFamily="2" charset="-122"/>
                          <a:cs typeface="宋体" panose="02010600030101010101" pitchFamily="2" charset="-122"/>
                        </a:rPr>
                        <a:t>全额拨款</a:t>
                      </a:r>
                      <a:endParaRPr sz="1550">
                        <a:latin typeface="宋体" panose="02010600030101010101" pitchFamily="2" charset="-122"/>
                        <a:cs typeface="宋体" panose="02010600030101010101" pitchFamily="2" charset="-122"/>
                      </a:endParaRPr>
                    </a:p>
                  </a:txBody>
                  <a:tcPr marL="0" marR="0" marT="122555" marB="0">
                    <a:lnL w="9525">
                      <a:solidFill>
                        <a:srgbClr val="000000"/>
                      </a:solidFill>
                      <a:prstDash val="solid"/>
                    </a:lnL>
                    <a:lnR w="12700">
                      <a:solidFill>
                        <a:srgbClr val="000000"/>
                      </a:solidFill>
                      <a:prstDash val="solid"/>
                    </a:lnR>
                    <a:lnT w="9525">
                      <a:solidFill>
                        <a:srgbClr val="000000"/>
                      </a:solidFill>
                      <a:prstDash val="solid"/>
                    </a:lnT>
                    <a:lnB w="9525">
                      <a:solidFill>
                        <a:srgbClr val="000000"/>
                      </a:solidFill>
                      <a:prstDash val="solid"/>
                    </a:lnB>
                  </a:tcPr>
                </a:tc>
                <a:tc>
                  <a:txBody>
                    <a:bodyPr/>
                    <a:lstStyle/>
                    <a:p>
                      <a:pPr marL="4445" algn="ctr">
                        <a:lnSpc>
                          <a:spcPct val="100000"/>
                        </a:lnSpc>
                        <a:spcBef>
                          <a:spcPts val="965"/>
                        </a:spcBef>
                      </a:pPr>
                      <a:r>
                        <a:rPr sz="1550" spc="-50" dirty="0">
                          <a:latin typeface="宋体" panose="02010600030101010101" pitchFamily="2" charset="-122"/>
                          <a:cs typeface="宋体" panose="02010600030101010101" pitchFamily="2" charset="-122"/>
                        </a:rPr>
                        <a:t>3</a:t>
                      </a:r>
                      <a:endParaRPr sz="1550">
                        <a:latin typeface="宋体" panose="02010600030101010101" pitchFamily="2" charset="-122"/>
                        <a:cs typeface="宋体" panose="02010600030101010101" pitchFamily="2" charset="-122"/>
                      </a:endParaRPr>
                    </a:p>
                  </a:txBody>
                  <a:tcPr marL="0" marR="0" marT="122555" marB="0">
                    <a:lnL w="12700">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bl>
          </a:graphicData>
        </a:graphic>
      </p:graphicFrame>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txBox="1"/>
          <p:nvPr/>
        </p:nvSpPr>
        <p:spPr>
          <a:xfrm>
            <a:off x="3691001" y="10102215"/>
            <a:ext cx="203200" cy="139700"/>
          </a:xfrm>
          <a:prstGeom prst="rect">
            <a:avLst/>
          </a:prstGeom>
        </p:spPr>
        <p:txBody>
          <a:bodyPr vert="horz" wrap="square" lIns="0" tIns="0" rIns="0" bIns="0" rtlCol="0">
            <a:spAutoFit/>
          </a:bodyPr>
          <a:lstStyle/>
          <a:p>
            <a:pPr marL="38100">
              <a:lnSpc>
                <a:spcPts val="955"/>
              </a:lnSpc>
            </a:pPr>
            <a:r>
              <a:rPr sz="900" spc="-25" dirty="0">
                <a:latin typeface="Calibri" panose="020F0502020204030204"/>
                <a:cs typeface="Calibri" panose="020F0502020204030204"/>
              </a:rPr>
              <a:t>57</a:t>
            </a:r>
            <a:endParaRPr sz="900">
              <a:latin typeface="Calibri" panose="020F0502020204030204"/>
              <a:cs typeface="Calibri" panose="020F0502020204030204"/>
            </a:endParaRPr>
          </a:p>
        </p:txBody>
      </p:sp>
      <p:sp>
        <p:nvSpPr>
          <p:cNvPr id="2" name="object 2"/>
          <p:cNvSpPr txBox="1"/>
          <p:nvPr/>
        </p:nvSpPr>
        <p:spPr>
          <a:xfrm>
            <a:off x="1131887" y="1074102"/>
            <a:ext cx="2896235" cy="266065"/>
          </a:xfrm>
          <a:prstGeom prst="rect">
            <a:avLst/>
          </a:prstGeom>
        </p:spPr>
        <p:txBody>
          <a:bodyPr vert="horz" wrap="square" lIns="0" tIns="15875" rIns="0" bIns="0" rtlCol="0">
            <a:spAutoFit/>
          </a:bodyPr>
          <a:lstStyle/>
          <a:p>
            <a:pPr marL="12700">
              <a:lnSpc>
                <a:spcPct val="100000"/>
              </a:lnSpc>
              <a:spcBef>
                <a:spcPts val="125"/>
              </a:spcBef>
            </a:pPr>
            <a:r>
              <a:rPr sz="1550" spc="25" dirty="0">
                <a:latin typeface="宋体" panose="02010600030101010101" pitchFamily="2" charset="-122"/>
                <a:cs typeface="宋体" panose="02010600030101010101" pitchFamily="2" charset="-122"/>
              </a:rPr>
              <a:t>二、《项目支出绩效评价报告》</a:t>
            </a:r>
            <a:endParaRPr sz="1550">
              <a:latin typeface="宋体" panose="02010600030101010101" pitchFamily="2" charset="-122"/>
              <a:cs typeface="宋体" panose="02010600030101010101" pitchFamily="2" charset="-122"/>
            </a:endParaRPr>
          </a:p>
        </p:txBody>
      </p:sp>
      <p:sp>
        <p:nvSpPr>
          <p:cNvPr id="3" name="object 3"/>
          <p:cNvSpPr txBox="1"/>
          <p:nvPr/>
        </p:nvSpPr>
        <p:spPr>
          <a:xfrm>
            <a:off x="1131887" y="2141440"/>
            <a:ext cx="5313680" cy="7339965"/>
          </a:xfrm>
          <a:prstGeom prst="rect">
            <a:avLst/>
          </a:prstGeom>
        </p:spPr>
        <p:txBody>
          <a:bodyPr vert="horz" wrap="square" lIns="0" tIns="45085" rIns="0" bIns="0" rtlCol="0">
            <a:spAutoFit/>
          </a:bodyPr>
          <a:lstStyle/>
          <a:p>
            <a:pPr marL="441325">
              <a:lnSpc>
                <a:spcPct val="100000"/>
              </a:lnSpc>
              <a:spcBef>
                <a:spcPts val="355"/>
              </a:spcBef>
            </a:pPr>
            <a:r>
              <a:rPr sz="2150" b="1" spc="90" dirty="0">
                <a:latin typeface="Times New Roman" panose="02020603050405020304"/>
                <a:cs typeface="Times New Roman" panose="02020603050405020304"/>
              </a:rPr>
              <a:t>2024</a:t>
            </a:r>
            <a:r>
              <a:rPr sz="2150" b="1" spc="120" dirty="0">
                <a:latin typeface="Times New Roman" panose="02020603050405020304"/>
                <a:cs typeface="Times New Roman" panose="02020603050405020304"/>
              </a:rPr>
              <a:t> </a:t>
            </a:r>
            <a:r>
              <a:rPr sz="2150" b="1" spc="85" dirty="0">
                <a:latin typeface="Microsoft JhengHei" panose="020B0604030504040204" charset="-120"/>
                <a:cs typeface="Microsoft JhengHei" panose="020B0604030504040204" charset="-120"/>
              </a:rPr>
              <a:t>年度县级预算项目绩效报告报告</a:t>
            </a:r>
            <a:endParaRPr sz="2150">
              <a:latin typeface="Microsoft JhengHei" panose="020B0604030504040204" charset="-120"/>
              <a:cs typeface="Microsoft JhengHei" panose="020B0604030504040204" charset="-120"/>
            </a:endParaRPr>
          </a:p>
          <a:p>
            <a:pPr marL="386080" algn="ctr">
              <a:lnSpc>
                <a:spcPct val="100000"/>
              </a:lnSpc>
              <a:spcBef>
                <a:spcPts val="195"/>
              </a:spcBef>
            </a:pPr>
            <a:r>
              <a:rPr sz="1550" dirty="0">
                <a:latin typeface="宋体" panose="02010600030101010101" pitchFamily="2" charset="-122"/>
                <a:cs typeface="宋体" panose="02010600030101010101" pitchFamily="2" charset="-122"/>
              </a:rPr>
              <a:t>（801</a:t>
            </a:r>
            <a:r>
              <a:rPr sz="1550" spc="25" dirty="0">
                <a:latin typeface="宋体" panose="02010600030101010101" pitchFamily="2" charset="-122"/>
                <a:cs typeface="宋体" panose="02010600030101010101" pitchFamily="2" charset="-122"/>
              </a:rPr>
              <a:t> 部门整体</a:t>
            </a:r>
            <a:r>
              <a:rPr sz="1550" spc="-50" dirty="0">
                <a:latin typeface="宋体" panose="02010600030101010101" pitchFamily="2" charset="-122"/>
                <a:cs typeface="宋体" panose="02010600030101010101" pitchFamily="2" charset="-122"/>
              </a:rPr>
              <a:t>）</a:t>
            </a:r>
            <a:endParaRPr sz="1550">
              <a:latin typeface="宋体" panose="02010600030101010101" pitchFamily="2" charset="-122"/>
              <a:cs typeface="宋体" panose="02010600030101010101" pitchFamily="2" charset="-122"/>
            </a:endParaRPr>
          </a:p>
          <a:p>
            <a:pPr marL="412750">
              <a:lnSpc>
                <a:spcPct val="100000"/>
              </a:lnSpc>
              <a:spcBef>
                <a:spcPts val="240"/>
              </a:spcBef>
            </a:pPr>
            <a:r>
              <a:rPr sz="1550" spc="45" dirty="0">
                <a:latin typeface="宋体" panose="02010600030101010101" pitchFamily="2" charset="-122"/>
                <a:cs typeface="宋体" panose="02010600030101010101" pitchFamily="2" charset="-122"/>
              </a:rPr>
              <a:t>一、项目基本情况</a:t>
            </a:r>
            <a:endParaRPr sz="1550">
              <a:latin typeface="宋体" panose="02010600030101010101" pitchFamily="2" charset="-122"/>
              <a:cs typeface="宋体" panose="02010600030101010101" pitchFamily="2" charset="-122"/>
            </a:endParaRPr>
          </a:p>
          <a:p>
            <a:pPr marR="3001645" algn="ctr">
              <a:lnSpc>
                <a:spcPct val="100000"/>
              </a:lnSpc>
              <a:spcBef>
                <a:spcPts val="170"/>
              </a:spcBef>
            </a:pPr>
            <a:r>
              <a:rPr sz="1550" b="1" dirty="0">
                <a:latin typeface="Microsoft JhengHei" panose="020B0604030504040204" charset="-120"/>
                <a:cs typeface="Microsoft JhengHei" panose="020B0604030504040204" charset="-120"/>
              </a:rPr>
              <a:t>（</a:t>
            </a:r>
            <a:r>
              <a:rPr sz="1550" b="1" spc="-65" dirty="0">
                <a:latin typeface="Microsoft JhengHei" panose="020B0604030504040204" charset="-120"/>
                <a:cs typeface="Microsoft JhengHei" panose="020B0604030504040204" charset="-120"/>
              </a:rPr>
              <a:t> 一</a:t>
            </a:r>
            <a:r>
              <a:rPr sz="1550" b="1" spc="85" dirty="0">
                <a:latin typeface="Microsoft JhengHei" panose="020B0604030504040204" charset="-120"/>
                <a:cs typeface="Microsoft JhengHei" panose="020B0604030504040204" charset="-120"/>
              </a:rPr>
              <a:t>）</a:t>
            </a:r>
            <a:r>
              <a:rPr sz="1550" b="1" spc="25" dirty="0">
                <a:latin typeface="Microsoft JhengHei" panose="020B0604030504040204" charset="-120"/>
                <a:cs typeface="Microsoft JhengHei" panose="020B0604030504040204" charset="-120"/>
              </a:rPr>
              <a:t>项目概况</a:t>
            </a:r>
            <a:endParaRPr sz="1550">
              <a:latin typeface="Microsoft JhengHei" panose="020B0604030504040204" charset="-120"/>
              <a:cs typeface="Microsoft JhengHei" panose="020B0604030504040204" charset="-120"/>
            </a:endParaRPr>
          </a:p>
          <a:p>
            <a:pPr marR="3001645" algn="ctr">
              <a:lnSpc>
                <a:spcPct val="100000"/>
              </a:lnSpc>
              <a:spcBef>
                <a:spcPts val="2340"/>
              </a:spcBef>
            </a:pPr>
            <a:r>
              <a:rPr sz="1550" b="1" dirty="0">
                <a:latin typeface="Microsoft JhengHei" panose="020B0604030504040204" charset="-120"/>
                <a:cs typeface="Microsoft JhengHei" panose="020B0604030504040204" charset="-120"/>
              </a:rPr>
              <a:t>（</a:t>
            </a:r>
            <a:r>
              <a:rPr sz="1550" b="1" spc="-65" dirty="0">
                <a:latin typeface="Microsoft JhengHei" panose="020B0604030504040204" charset="-120"/>
                <a:cs typeface="Microsoft JhengHei" panose="020B0604030504040204" charset="-120"/>
              </a:rPr>
              <a:t> 二</a:t>
            </a:r>
            <a:r>
              <a:rPr sz="1550" b="1" spc="85" dirty="0">
                <a:latin typeface="Microsoft JhengHei" panose="020B0604030504040204" charset="-120"/>
                <a:cs typeface="Microsoft JhengHei" panose="020B0604030504040204" charset="-120"/>
              </a:rPr>
              <a:t>）</a:t>
            </a:r>
            <a:r>
              <a:rPr sz="1550" b="1" spc="25" dirty="0">
                <a:latin typeface="Microsoft JhengHei" panose="020B0604030504040204" charset="-120"/>
                <a:cs typeface="Microsoft JhengHei" panose="020B0604030504040204" charset="-120"/>
              </a:rPr>
              <a:t>主要成效</a:t>
            </a:r>
            <a:endParaRPr sz="1550">
              <a:latin typeface="Microsoft JhengHei" panose="020B0604030504040204" charset="-120"/>
              <a:cs typeface="Microsoft JhengHei" panose="020B0604030504040204" charset="-120"/>
            </a:endParaRPr>
          </a:p>
          <a:p>
            <a:pPr marL="412750">
              <a:lnSpc>
                <a:spcPct val="100000"/>
              </a:lnSpc>
              <a:spcBef>
                <a:spcPts val="2270"/>
              </a:spcBef>
            </a:pPr>
            <a:r>
              <a:rPr sz="1550" spc="80" dirty="0">
                <a:latin typeface="宋体" panose="02010600030101010101" pitchFamily="2" charset="-122"/>
                <a:cs typeface="宋体" panose="02010600030101010101" pitchFamily="2" charset="-122"/>
              </a:rPr>
              <a:t>二、绩效分析</a:t>
            </a:r>
            <a:endParaRPr sz="1550">
              <a:latin typeface="宋体" panose="02010600030101010101" pitchFamily="2" charset="-122"/>
              <a:cs typeface="宋体" panose="02010600030101010101" pitchFamily="2" charset="-122"/>
            </a:endParaRPr>
          </a:p>
          <a:p>
            <a:pPr marL="422275">
              <a:lnSpc>
                <a:spcPct val="100000"/>
              </a:lnSpc>
              <a:spcBef>
                <a:spcPts val="1145"/>
              </a:spcBef>
            </a:pPr>
            <a:r>
              <a:rPr sz="1550" spc="-5" dirty="0">
                <a:latin typeface="宋体" panose="02010600030101010101" pitchFamily="2" charset="-122"/>
                <a:cs typeface="宋体" panose="02010600030101010101" pitchFamily="2" charset="-122"/>
              </a:rPr>
              <a:t>本项目绩效自评得分 </a:t>
            </a:r>
            <a:r>
              <a:rPr sz="1550" dirty="0">
                <a:latin typeface="宋体" panose="02010600030101010101" pitchFamily="2" charset="-122"/>
                <a:cs typeface="宋体" panose="02010600030101010101" pitchFamily="2" charset="-122"/>
              </a:rPr>
              <a:t>82</a:t>
            </a:r>
            <a:r>
              <a:rPr sz="1550" spc="-65" dirty="0">
                <a:latin typeface="宋体" panose="02010600030101010101" pitchFamily="2" charset="-122"/>
                <a:cs typeface="宋体" panose="02010600030101010101" pitchFamily="2" charset="-122"/>
              </a:rPr>
              <a:t> 分，等级为良，设置绩效目标 </a:t>
            </a:r>
            <a:r>
              <a:rPr sz="1550" spc="-50" dirty="0">
                <a:latin typeface="宋体" panose="02010600030101010101" pitchFamily="2" charset="-122"/>
                <a:cs typeface="宋体" panose="02010600030101010101" pitchFamily="2" charset="-122"/>
              </a:rPr>
              <a:t>9</a:t>
            </a:r>
            <a:endParaRPr sz="1550">
              <a:latin typeface="宋体" panose="02010600030101010101" pitchFamily="2" charset="-122"/>
              <a:cs typeface="宋体" panose="02010600030101010101" pitchFamily="2" charset="-122"/>
            </a:endParaRPr>
          </a:p>
          <a:p>
            <a:pPr marL="279400" marR="2012315" indent="-267335">
              <a:lnSpc>
                <a:spcPct val="165000"/>
              </a:lnSpc>
            </a:pPr>
            <a:r>
              <a:rPr sz="1550" spc="10" dirty="0">
                <a:latin typeface="宋体" panose="02010600030101010101" pitchFamily="2" charset="-122"/>
                <a:cs typeface="宋体" panose="02010600030101010101" pitchFamily="2" charset="-122"/>
              </a:rPr>
              <a:t>个，实际完成 </a:t>
            </a:r>
            <a:r>
              <a:rPr sz="1550" dirty="0">
                <a:latin typeface="宋体" panose="02010600030101010101" pitchFamily="2" charset="-122"/>
                <a:cs typeface="宋体" panose="02010600030101010101" pitchFamily="2" charset="-122"/>
              </a:rPr>
              <a:t>8</a:t>
            </a:r>
            <a:r>
              <a:rPr sz="1550" spc="-25" dirty="0">
                <a:latin typeface="宋体" panose="02010600030101010101" pitchFamily="2" charset="-122"/>
                <a:cs typeface="宋体" panose="02010600030101010101" pitchFamily="2" charset="-122"/>
              </a:rPr>
              <a:t> 个，具体情况如下：</a:t>
            </a:r>
            <a:r>
              <a:rPr sz="1550" spc="-50" dirty="0">
                <a:latin typeface="宋体" panose="02010600030101010101" pitchFamily="2" charset="-122"/>
                <a:cs typeface="宋体" panose="02010600030101010101" pitchFamily="2" charset="-122"/>
              </a:rPr>
              <a:t> </a:t>
            </a:r>
            <a:r>
              <a:rPr sz="1550" b="1" spc="380" dirty="0">
                <a:latin typeface="Times New Roman" panose="02020603050405020304"/>
                <a:cs typeface="Times New Roman" panose="02020603050405020304"/>
              </a:rPr>
              <a:t>(</a:t>
            </a:r>
            <a:r>
              <a:rPr sz="1550" b="1" spc="165" dirty="0">
                <a:latin typeface="Microsoft JhengHei" panose="020B0604030504040204" charset="-120"/>
                <a:cs typeface="Microsoft JhengHei" panose="020B0604030504040204" charset="-120"/>
              </a:rPr>
              <a:t>一</a:t>
            </a:r>
            <a:r>
              <a:rPr sz="1550" b="1" spc="275" dirty="0">
                <a:latin typeface="Times New Roman" panose="02020603050405020304"/>
                <a:cs typeface="Times New Roman" panose="02020603050405020304"/>
              </a:rPr>
              <a:t>) </a:t>
            </a:r>
            <a:r>
              <a:rPr sz="1550" b="1" spc="40" dirty="0">
                <a:latin typeface="Microsoft JhengHei" panose="020B0604030504040204" charset="-120"/>
                <a:cs typeface="Microsoft JhengHei" panose="020B0604030504040204" charset="-120"/>
              </a:rPr>
              <a:t>一般性支出情况</a:t>
            </a:r>
            <a:endParaRPr sz="1550">
              <a:latin typeface="Microsoft JhengHei" panose="020B0604030504040204" charset="-120"/>
              <a:cs typeface="Microsoft JhengHei" panose="020B0604030504040204" charset="-120"/>
            </a:endParaRPr>
          </a:p>
          <a:p>
            <a:pPr marR="2981960" algn="ctr">
              <a:lnSpc>
                <a:spcPct val="100000"/>
              </a:lnSpc>
              <a:spcBef>
                <a:spcPts val="1295"/>
              </a:spcBef>
            </a:pPr>
            <a:r>
              <a:rPr sz="1550" b="1" spc="114" dirty="0">
                <a:latin typeface="Times New Roman" panose="02020603050405020304"/>
                <a:cs typeface="Times New Roman" panose="02020603050405020304"/>
              </a:rPr>
              <a:t>1</a:t>
            </a:r>
            <a:r>
              <a:rPr sz="1550" b="1" spc="40" dirty="0">
                <a:latin typeface="Microsoft JhengHei" panose="020B0604030504040204" charset="-120"/>
                <a:cs typeface="Microsoft JhengHei" panose="020B0604030504040204" charset="-120"/>
              </a:rPr>
              <a:t>、一般性支出情况</a:t>
            </a:r>
            <a:endParaRPr sz="1550">
              <a:latin typeface="Microsoft JhengHei" panose="020B0604030504040204" charset="-120"/>
              <a:cs typeface="Microsoft JhengHei" panose="020B0604030504040204" charset="-120"/>
            </a:endParaRPr>
          </a:p>
          <a:p>
            <a:pPr marL="279400" marR="38100" indent="208915">
              <a:lnSpc>
                <a:spcPts val="3080"/>
              </a:lnSpc>
              <a:spcBef>
                <a:spcPts val="300"/>
              </a:spcBef>
              <a:buSzPct val="94000"/>
              <a:buAutoNum type="arabicParenR"/>
              <a:tabLst>
                <a:tab pos="488315" algn="l"/>
              </a:tabLst>
            </a:pPr>
            <a:r>
              <a:rPr sz="1550" spc="-20" dirty="0">
                <a:latin typeface="宋体" panose="02010600030101010101" pitchFamily="2" charset="-122"/>
                <a:cs typeface="宋体" panose="02010600030101010101" pitchFamily="2" charset="-122"/>
              </a:rPr>
              <a:t>“三公”经费控制率(%)，目标值 </a:t>
            </a:r>
            <a:r>
              <a:rPr sz="1550" spc="-25" dirty="0">
                <a:latin typeface="宋体" panose="02010600030101010101" pitchFamily="2" charset="-122"/>
                <a:cs typeface="宋体" panose="02010600030101010101" pitchFamily="2" charset="-122"/>
              </a:rPr>
              <a:t>100</a:t>
            </a:r>
            <a:r>
              <a:rPr sz="1550" spc="-35" dirty="0">
                <a:latin typeface="宋体" panose="02010600030101010101" pitchFamily="2" charset="-122"/>
                <a:cs typeface="宋体" panose="02010600030101010101" pitchFamily="2" charset="-122"/>
              </a:rPr>
              <a:t>，完成值 </a:t>
            </a:r>
            <a:r>
              <a:rPr sz="1550" spc="-45" dirty="0">
                <a:latin typeface="宋体" panose="02010600030101010101" pitchFamily="2" charset="-122"/>
                <a:cs typeface="宋体" panose="02010600030101010101" pitchFamily="2" charset="-122"/>
              </a:rPr>
              <a:t>100</a:t>
            </a:r>
            <a:r>
              <a:rPr sz="1550" spc="-50" dirty="0">
                <a:latin typeface="宋体" panose="02010600030101010101" pitchFamily="2" charset="-122"/>
                <a:cs typeface="宋体" panose="02010600030101010101" pitchFamily="2" charset="-122"/>
              </a:rPr>
              <a:t>，分</a:t>
            </a:r>
            <a:r>
              <a:rPr sz="1550" spc="-145" dirty="0">
                <a:latin typeface="宋体" panose="02010600030101010101" pitchFamily="2" charset="-122"/>
                <a:cs typeface="宋体" panose="02010600030101010101" pitchFamily="2" charset="-122"/>
              </a:rPr>
              <a:t>值 </a:t>
            </a:r>
            <a:r>
              <a:rPr sz="1550" spc="65" dirty="0">
                <a:latin typeface="宋体" panose="02010600030101010101" pitchFamily="2" charset="-122"/>
                <a:cs typeface="宋体" panose="02010600030101010101" pitchFamily="2" charset="-122"/>
              </a:rPr>
              <a:t>2</a:t>
            </a:r>
            <a:r>
              <a:rPr sz="1550" spc="-35" dirty="0">
                <a:latin typeface="宋体" panose="02010600030101010101" pitchFamily="2" charset="-122"/>
                <a:cs typeface="宋体" panose="02010600030101010101" pitchFamily="2" charset="-122"/>
              </a:rPr>
              <a:t>，得分 </a:t>
            </a:r>
            <a:r>
              <a:rPr sz="1550" dirty="0">
                <a:latin typeface="宋体" panose="02010600030101010101" pitchFamily="2" charset="-122"/>
                <a:cs typeface="宋体" panose="02010600030101010101" pitchFamily="2" charset="-122"/>
              </a:rPr>
              <a:t>2</a:t>
            </a:r>
            <a:r>
              <a:rPr sz="1550" spc="-50" dirty="0">
                <a:latin typeface="宋体" panose="02010600030101010101" pitchFamily="2" charset="-122"/>
                <a:cs typeface="宋体" panose="02010600030101010101" pitchFamily="2" charset="-122"/>
              </a:rPr>
              <a:t>。</a:t>
            </a:r>
            <a:endParaRPr sz="1550">
              <a:latin typeface="宋体" panose="02010600030101010101" pitchFamily="2" charset="-122"/>
              <a:cs typeface="宋体" panose="02010600030101010101" pitchFamily="2" charset="-122"/>
            </a:endParaRPr>
          </a:p>
          <a:p>
            <a:pPr marL="279400" marR="9525" indent="208915">
              <a:lnSpc>
                <a:spcPts val="3080"/>
              </a:lnSpc>
              <a:spcBef>
                <a:spcPts val="70"/>
              </a:spcBef>
              <a:buSzPct val="94000"/>
              <a:buAutoNum type="arabicParenR"/>
              <a:tabLst>
                <a:tab pos="488315" algn="l"/>
              </a:tabLst>
            </a:pPr>
            <a:r>
              <a:rPr sz="1550" spc="-40" dirty="0">
                <a:latin typeface="宋体" panose="02010600030101010101" pitchFamily="2" charset="-122"/>
                <a:cs typeface="宋体" panose="02010600030101010101" pitchFamily="2" charset="-122"/>
              </a:rPr>
              <a:t>“三公”经费违规使用次数(次)，目标值 </a:t>
            </a:r>
            <a:r>
              <a:rPr sz="1550" spc="40" dirty="0">
                <a:latin typeface="宋体" panose="02010600030101010101" pitchFamily="2" charset="-122"/>
                <a:cs typeface="宋体" panose="02010600030101010101" pitchFamily="2" charset="-122"/>
              </a:rPr>
              <a:t>0</a:t>
            </a:r>
            <a:r>
              <a:rPr sz="1550" spc="-165" dirty="0">
                <a:latin typeface="宋体" panose="02010600030101010101" pitchFamily="2" charset="-122"/>
                <a:cs typeface="宋体" panose="02010600030101010101" pitchFamily="2" charset="-122"/>
              </a:rPr>
              <a:t>，完成值 </a:t>
            </a:r>
            <a:r>
              <a:rPr sz="1550" spc="-25" dirty="0">
                <a:latin typeface="宋体" panose="02010600030101010101" pitchFamily="2" charset="-122"/>
                <a:cs typeface="宋体" panose="02010600030101010101" pitchFamily="2" charset="-122"/>
              </a:rPr>
              <a:t>0，</a:t>
            </a:r>
            <a:r>
              <a:rPr sz="1550" spc="-70" dirty="0">
                <a:latin typeface="宋体" panose="02010600030101010101" pitchFamily="2" charset="-122"/>
                <a:cs typeface="宋体" panose="02010600030101010101" pitchFamily="2" charset="-122"/>
              </a:rPr>
              <a:t>分值 </a:t>
            </a:r>
            <a:r>
              <a:rPr sz="1550" spc="65" dirty="0">
                <a:latin typeface="宋体" panose="02010600030101010101" pitchFamily="2" charset="-122"/>
                <a:cs typeface="宋体" panose="02010600030101010101" pitchFamily="2" charset="-122"/>
              </a:rPr>
              <a:t>2</a:t>
            </a:r>
            <a:r>
              <a:rPr sz="1550" spc="-35" dirty="0">
                <a:latin typeface="宋体" panose="02010600030101010101" pitchFamily="2" charset="-122"/>
                <a:cs typeface="宋体" panose="02010600030101010101" pitchFamily="2" charset="-122"/>
              </a:rPr>
              <a:t>，得分 </a:t>
            </a:r>
            <a:r>
              <a:rPr sz="1550" dirty="0">
                <a:latin typeface="宋体" panose="02010600030101010101" pitchFamily="2" charset="-122"/>
                <a:cs typeface="宋体" panose="02010600030101010101" pitchFamily="2" charset="-122"/>
              </a:rPr>
              <a:t>2</a:t>
            </a:r>
            <a:r>
              <a:rPr sz="1550" spc="-50" dirty="0">
                <a:latin typeface="宋体" panose="02010600030101010101" pitchFamily="2" charset="-122"/>
                <a:cs typeface="宋体" panose="02010600030101010101" pitchFamily="2" charset="-122"/>
              </a:rPr>
              <a:t>。</a:t>
            </a:r>
            <a:endParaRPr sz="1550">
              <a:latin typeface="宋体" panose="02010600030101010101" pitchFamily="2" charset="-122"/>
              <a:cs typeface="宋体" panose="02010600030101010101" pitchFamily="2" charset="-122"/>
            </a:endParaRPr>
          </a:p>
          <a:p>
            <a:pPr marL="488315" indent="-208915">
              <a:lnSpc>
                <a:spcPct val="100000"/>
              </a:lnSpc>
              <a:spcBef>
                <a:spcPts val="915"/>
              </a:spcBef>
              <a:buSzPct val="94000"/>
              <a:buAutoNum type="arabicParenR"/>
              <a:tabLst>
                <a:tab pos="488315" algn="l"/>
              </a:tabLst>
            </a:pPr>
            <a:r>
              <a:rPr sz="1550" spc="-15" dirty="0">
                <a:latin typeface="宋体" panose="02010600030101010101" pitchFamily="2" charset="-122"/>
                <a:cs typeface="宋体" panose="02010600030101010101" pitchFamily="2" charset="-122"/>
              </a:rPr>
              <a:t>会议费、差旅费超标准使用次数(次)，目标值 </a:t>
            </a:r>
            <a:r>
              <a:rPr sz="1550" spc="-10" dirty="0">
                <a:latin typeface="宋体" panose="02010600030101010101" pitchFamily="2" charset="-122"/>
                <a:cs typeface="宋体" panose="02010600030101010101" pitchFamily="2" charset="-122"/>
              </a:rPr>
              <a:t>0</a:t>
            </a:r>
            <a:r>
              <a:rPr sz="1550" spc="-20" dirty="0">
                <a:latin typeface="宋体" panose="02010600030101010101" pitchFamily="2" charset="-122"/>
                <a:cs typeface="宋体" panose="02010600030101010101" pitchFamily="2" charset="-122"/>
              </a:rPr>
              <a:t>，完成</a:t>
            </a:r>
            <a:endParaRPr sz="1550">
              <a:latin typeface="宋体" panose="02010600030101010101" pitchFamily="2" charset="-122"/>
              <a:cs typeface="宋体" panose="02010600030101010101" pitchFamily="2" charset="-122"/>
            </a:endParaRPr>
          </a:p>
          <a:p>
            <a:pPr marL="279400" marR="2918460">
              <a:lnSpc>
                <a:spcPct val="165000"/>
              </a:lnSpc>
              <a:spcBef>
                <a:spcPts val="75"/>
              </a:spcBef>
            </a:pPr>
            <a:r>
              <a:rPr sz="1550" spc="-150" dirty="0">
                <a:latin typeface="宋体" panose="02010600030101010101" pitchFamily="2" charset="-122"/>
                <a:cs typeface="宋体" panose="02010600030101010101" pitchFamily="2" charset="-122"/>
              </a:rPr>
              <a:t>值 </a:t>
            </a:r>
            <a:r>
              <a:rPr sz="1550" spc="65" dirty="0">
                <a:latin typeface="宋体" panose="02010600030101010101" pitchFamily="2" charset="-122"/>
                <a:cs typeface="宋体" panose="02010600030101010101" pitchFamily="2" charset="-122"/>
              </a:rPr>
              <a:t>0</a:t>
            </a:r>
            <a:r>
              <a:rPr sz="1550" spc="-40" dirty="0">
                <a:latin typeface="宋体" panose="02010600030101010101" pitchFamily="2" charset="-122"/>
                <a:cs typeface="宋体" panose="02010600030101010101" pitchFamily="2" charset="-122"/>
              </a:rPr>
              <a:t>，分值 </a:t>
            </a:r>
            <a:r>
              <a:rPr sz="1550" spc="60" dirty="0">
                <a:latin typeface="宋体" panose="02010600030101010101" pitchFamily="2" charset="-122"/>
                <a:cs typeface="宋体" panose="02010600030101010101" pitchFamily="2" charset="-122"/>
              </a:rPr>
              <a:t>2</a:t>
            </a:r>
            <a:r>
              <a:rPr sz="1550" spc="-60" dirty="0">
                <a:latin typeface="宋体" panose="02010600030101010101" pitchFamily="2" charset="-122"/>
                <a:cs typeface="宋体" panose="02010600030101010101" pitchFamily="2" charset="-122"/>
              </a:rPr>
              <a:t>，得分 </a:t>
            </a:r>
            <a:r>
              <a:rPr sz="1550" spc="-40" dirty="0">
                <a:latin typeface="宋体" panose="02010600030101010101" pitchFamily="2" charset="-122"/>
                <a:cs typeface="宋体" panose="02010600030101010101" pitchFamily="2" charset="-122"/>
              </a:rPr>
              <a:t>2</a:t>
            </a:r>
            <a:r>
              <a:rPr sz="1550" spc="-50" dirty="0">
                <a:latin typeface="宋体" panose="02010600030101010101" pitchFamily="2" charset="-122"/>
                <a:cs typeface="宋体" panose="02010600030101010101" pitchFamily="2" charset="-122"/>
              </a:rPr>
              <a:t>。 </a:t>
            </a:r>
            <a:r>
              <a:rPr sz="1550" b="1" spc="380" dirty="0">
                <a:latin typeface="Times New Roman" panose="02020603050405020304"/>
                <a:cs typeface="Times New Roman" panose="02020603050405020304"/>
              </a:rPr>
              <a:t>(</a:t>
            </a:r>
            <a:r>
              <a:rPr sz="1550" b="1" spc="165" dirty="0">
                <a:latin typeface="Microsoft JhengHei" panose="020B0604030504040204" charset="-120"/>
                <a:cs typeface="Microsoft JhengHei" panose="020B0604030504040204" charset="-120"/>
              </a:rPr>
              <a:t>三</a:t>
            </a:r>
            <a:r>
              <a:rPr sz="1550" b="1" spc="260" dirty="0">
                <a:latin typeface="Times New Roman" panose="02020603050405020304"/>
                <a:cs typeface="Times New Roman" panose="02020603050405020304"/>
              </a:rPr>
              <a:t>) </a:t>
            </a:r>
            <a:r>
              <a:rPr sz="1550" b="1" spc="65" dirty="0">
                <a:latin typeface="Microsoft JhengHei" panose="020B0604030504040204" charset="-120"/>
                <a:cs typeface="Microsoft JhengHei" panose="020B0604030504040204" charset="-120"/>
              </a:rPr>
              <a:t>成本指标</a:t>
            </a:r>
            <a:endParaRPr sz="1550">
              <a:latin typeface="Microsoft JhengHei" panose="020B0604030504040204" charset="-120"/>
              <a:cs typeface="Microsoft JhengHei" panose="020B0604030504040204" charset="-120"/>
            </a:endParaRPr>
          </a:p>
          <a:p>
            <a:pPr marL="279400">
              <a:lnSpc>
                <a:spcPct val="100000"/>
              </a:lnSpc>
              <a:spcBef>
                <a:spcPts val="1215"/>
              </a:spcBef>
            </a:pPr>
            <a:r>
              <a:rPr sz="1550" b="1" spc="114" dirty="0">
                <a:latin typeface="Times New Roman" panose="02020603050405020304"/>
                <a:cs typeface="Times New Roman" panose="02020603050405020304"/>
              </a:rPr>
              <a:t>1</a:t>
            </a:r>
            <a:r>
              <a:rPr sz="1550" b="1" spc="35" dirty="0">
                <a:latin typeface="Microsoft JhengHei" panose="020B0604030504040204" charset="-120"/>
                <a:cs typeface="Microsoft JhengHei" panose="020B0604030504040204" charset="-120"/>
              </a:rPr>
              <a:t>、经济成本指标</a:t>
            </a:r>
            <a:endParaRPr sz="1550">
              <a:latin typeface="Microsoft JhengHei" panose="020B0604030504040204" charset="-120"/>
              <a:cs typeface="Microsoft JhengHei" panose="020B0604030504040204" charset="-120"/>
            </a:endParaRPr>
          </a:p>
          <a:p>
            <a:pPr marL="279400">
              <a:lnSpc>
                <a:spcPct val="100000"/>
              </a:lnSpc>
              <a:spcBef>
                <a:spcPts val="1295"/>
              </a:spcBef>
            </a:pPr>
            <a:r>
              <a:rPr sz="1550" b="1" spc="114" dirty="0">
                <a:latin typeface="Times New Roman" panose="02020603050405020304"/>
                <a:cs typeface="Times New Roman" panose="02020603050405020304"/>
              </a:rPr>
              <a:t>2</a:t>
            </a:r>
            <a:r>
              <a:rPr sz="1550" b="1" spc="35" dirty="0">
                <a:latin typeface="Microsoft JhengHei" panose="020B0604030504040204" charset="-120"/>
                <a:cs typeface="Microsoft JhengHei" panose="020B0604030504040204" charset="-120"/>
              </a:rPr>
              <a:t>、社会成本指标</a:t>
            </a:r>
            <a:endParaRPr sz="1550">
              <a:latin typeface="Microsoft JhengHei" panose="020B0604030504040204" charset="-120"/>
              <a:cs typeface="Microsoft JhengHei" panose="020B0604030504040204" charset="-120"/>
            </a:endParaRP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p:nvPr/>
        </p:nvSpPr>
        <p:spPr>
          <a:xfrm>
            <a:off x="3691001" y="10102215"/>
            <a:ext cx="203200" cy="139700"/>
          </a:xfrm>
          <a:prstGeom prst="rect">
            <a:avLst/>
          </a:prstGeom>
        </p:spPr>
        <p:txBody>
          <a:bodyPr vert="horz" wrap="square" lIns="0" tIns="0" rIns="0" bIns="0" rtlCol="0">
            <a:spAutoFit/>
          </a:bodyPr>
          <a:lstStyle/>
          <a:p>
            <a:pPr marL="38100">
              <a:lnSpc>
                <a:spcPts val="955"/>
              </a:lnSpc>
            </a:pPr>
            <a:r>
              <a:rPr sz="900" spc="-25" dirty="0">
                <a:latin typeface="Calibri" panose="020F0502020204030204"/>
                <a:cs typeface="Calibri" panose="020F0502020204030204"/>
              </a:rPr>
              <a:t>58</a:t>
            </a:r>
            <a:endParaRPr sz="900">
              <a:latin typeface="Calibri" panose="020F0502020204030204"/>
              <a:cs typeface="Calibri" panose="020F0502020204030204"/>
            </a:endParaRPr>
          </a:p>
        </p:txBody>
      </p:sp>
      <p:sp>
        <p:nvSpPr>
          <p:cNvPr id="2" name="object 2"/>
          <p:cNvSpPr txBox="1"/>
          <p:nvPr/>
        </p:nvSpPr>
        <p:spPr>
          <a:xfrm>
            <a:off x="1398905" y="1016698"/>
            <a:ext cx="5252085" cy="8540750"/>
          </a:xfrm>
          <a:prstGeom prst="rect">
            <a:avLst/>
          </a:prstGeom>
        </p:spPr>
        <p:txBody>
          <a:bodyPr vert="horz" wrap="square" lIns="0" tIns="15875" rIns="0" bIns="0" rtlCol="0">
            <a:spAutoFit/>
          </a:bodyPr>
          <a:lstStyle/>
          <a:p>
            <a:pPr marL="12700">
              <a:lnSpc>
                <a:spcPct val="100000"/>
              </a:lnSpc>
              <a:spcBef>
                <a:spcPts val="125"/>
              </a:spcBef>
            </a:pPr>
            <a:r>
              <a:rPr sz="1550" dirty="0">
                <a:latin typeface="宋体" panose="02010600030101010101" pitchFamily="2" charset="-122"/>
                <a:cs typeface="宋体" panose="02010600030101010101" pitchFamily="2" charset="-122"/>
              </a:rPr>
              <a:t>1)</a:t>
            </a:r>
            <a:r>
              <a:rPr sz="1550" spc="-20" dirty="0">
                <a:latin typeface="宋体" panose="02010600030101010101" pitchFamily="2" charset="-122"/>
                <a:cs typeface="宋体" panose="02010600030101010101" pitchFamily="2" charset="-122"/>
              </a:rPr>
              <a:t>安全生产情况(提高)，目标值提高，完成值提高，分值</a:t>
            </a:r>
            <a:endParaRPr sz="1550">
              <a:latin typeface="宋体" panose="02010600030101010101" pitchFamily="2" charset="-122"/>
              <a:cs typeface="宋体" panose="02010600030101010101" pitchFamily="2" charset="-122"/>
            </a:endParaRPr>
          </a:p>
          <a:p>
            <a:pPr marL="12700">
              <a:lnSpc>
                <a:spcPct val="100000"/>
              </a:lnSpc>
              <a:spcBef>
                <a:spcPts val="1220"/>
              </a:spcBef>
            </a:pPr>
            <a:r>
              <a:rPr sz="1550" spc="65" dirty="0">
                <a:latin typeface="宋体" panose="02010600030101010101" pitchFamily="2" charset="-122"/>
                <a:cs typeface="宋体" panose="02010600030101010101" pitchFamily="2" charset="-122"/>
              </a:rPr>
              <a:t>8</a:t>
            </a:r>
            <a:r>
              <a:rPr sz="1550" spc="-30" dirty="0">
                <a:latin typeface="宋体" panose="02010600030101010101" pitchFamily="2" charset="-122"/>
                <a:cs typeface="宋体" panose="02010600030101010101" pitchFamily="2" charset="-122"/>
              </a:rPr>
              <a:t>，得分 </a:t>
            </a:r>
            <a:r>
              <a:rPr sz="1550" dirty="0">
                <a:latin typeface="宋体" panose="02010600030101010101" pitchFamily="2" charset="-122"/>
                <a:cs typeface="宋体" panose="02010600030101010101" pitchFamily="2" charset="-122"/>
              </a:rPr>
              <a:t>0</a:t>
            </a:r>
            <a:r>
              <a:rPr sz="1550" spc="-50" dirty="0">
                <a:latin typeface="宋体" panose="02010600030101010101" pitchFamily="2" charset="-122"/>
                <a:cs typeface="宋体" panose="02010600030101010101" pitchFamily="2" charset="-122"/>
              </a:rPr>
              <a:t>。</a:t>
            </a:r>
            <a:endParaRPr sz="1550">
              <a:latin typeface="宋体" panose="02010600030101010101" pitchFamily="2" charset="-122"/>
              <a:cs typeface="宋体" panose="02010600030101010101" pitchFamily="2" charset="-122"/>
            </a:endParaRPr>
          </a:p>
          <a:p>
            <a:pPr marL="12700" marR="3266440">
              <a:lnSpc>
                <a:spcPct val="165000"/>
              </a:lnSpc>
              <a:spcBef>
                <a:spcPts val="75"/>
              </a:spcBef>
            </a:pPr>
            <a:r>
              <a:rPr sz="1550" b="1" spc="114" dirty="0">
                <a:latin typeface="Times New Roman" panose="02020603050405020304"/>
                <a:cs typeface="Times New Roman" panose="02020603050405020304"/>
              </a:rPr>
              <a:t>3</a:t>
            </a:r>
            <a:r>
              <a:rPr sz="1550" b="1" spc="30" dirty="0">
                <a:latin typeface="Microsoft JhengHei" panose="020B0604030504040204" charset="-120"/>
                <a:cs typeface="Microsoft JhengHei" panose="020B0604030504040204" charset="-120"/>
              </a:rPr>
              <a:t>、生态环境成本指标</a:t>
            </a:r>
            <a:r>
              <a:rPr sz="1550" b="1" spc="-50" dirty="0">
                <a:latin typeface="Microsoft JhengHei" panose="020B0604030504040204" charset="-120"/>
                <a:cs typeface="Microsoft JhengHei" panose="020B0604030504040204" charset="-120"/>
              </a:rPr>
              <a:t> </a:t>
            </a:r>
            <a:r>
              <a:rPr sz="1550" b="1" spc="380" dirty="0">
                <a:latin typeface="Times New Roman" panose="02020603050405020304"/>
                <a:cs typeface="Times New Roman" panose="02020603050405020304"/>
              </a:rPr>
              <a:t>(</a:t>
            </a:r>
            <a:r>
              <a:rPr sz="1550" b="1" spc="165" dirty="0">
                <a:latin typeface="Microsoft JhengHei" panose="020B0604030504040204" charset="-120"/>
                <a:cs typeface="Microsoft JhengHei" panose="020B0604030504040204" charset="-120"/>
              </a:rPr>
              <a:t>二</a:t>
            </a:r>
            <a:r>
              <a:rPr sz="1550" b="1" spc="260" dirty="0">
                <a:latin typeface="Times New Roman" panose="02020603050405020304"/>
                <a:cs typeface="Times New Roman" panose="02020603050405020304"/>
              </a:rPr>
              <a:t>) </a:t>
            </a:r>
            <a:r>
              <a:rPr sz="1550" b="1" spc="65" dirty="0">
                <a:latin typeface="Microsoft JhengHei" panose="020B0604030504040204" charset="-120"/>
                <a:cs typeface="Microsoft JhengHei" panose="020B0604030504040204" charset="-120"/>
              </a:rPr>
              <a:t>产出指标</a:t>
            </a:r>
            <a:endParaRPr sz="1550">
              <a:latin typeface="Microsoft JhengHei" panose="020B0604030504040204" charset="-120"/>
              <a:cs typeface="Microsoft JhengHei" panose="020B0604030504040204" charset="-120"/>
            </a:endParaRPr>
          </a:p>
          <a:p>
            <a:pPr marL="12700">
              <a:lnSpc>
                <a:spcPct val="100000"/>
              </a:lnSpc>
              <a:spcBef>
                <a:spcPts val="1220"/>
              </a:spcBef>
            </a:pPr>
            <a:r>
              <a:rPr sz="1550" b="1" spc="114" dirty="0">
                <a:latin typeface="Times New Roman" panose="02020603050405020304"/>
                <a:cs typeface="Times New Roman" panose="02020603050405020304"/>
              </a:rPr>
              <a:t>1</a:t>
            </a:r>
            <a:r>
              <a:rPr sz="1550" b="1" spc="35" dirty="0">
                <a:latin typeface="Microsoft JhengHei" panose="020B0604030504040204" charset="-120"/>
                <a:cs typeface="Microsoft JhengHei" panose="020B0604030504040204" charset="-120"/>
              </a:rPr>
              <a:t>、数量指标</a:t>
            </a:r>
            <a:endParaRPr sz="1550">
              <a:latin typeface="Microsoft JhengHei" panose="020B0604030504040204" charset="-120"/>
              <a:cs typeface="Microsoft JhengHei" panose="020B0604030504040204" charset="-120"/>
            </a:endParaRPr>
          </a:p>
          <a:p>
            <a:pPr marL="12700" marR="214630">
              <a:lnSpc>
                <a:spcPct val="166000"/>
              </a:lnSpc>
              <a:spcBef>
                <a:spcPts val="75"/>
              </a:spcBef>
            </a:pPr>
            <a:r>
              <a:rPr sz="1550" dirty="0">
                <a:latin typeface="宋体" panose="02010600030101010101" pitchFamily="2" charset="-122"/>
                <a:cs typeface="宋体" panose="02010600030101010101" pitchFamily="2" charset="-122"/>
              </a:rPr>
              <a:t>1)工作人员数量(人)，目标值 46</a:t>
            </a:r>
            <a:r>
              <a:rPr sz="1550" spc="5" dirty="0">
                <a:latin typeface="宋体" panose="02010600030101010101" pitchFamily="2" charset="-122"/>
                <a:cs typeface="宋体" panose="02010600030101010101" pitchFamily="2" charset="-122"/>
              </a:rPr>
              <a:t>，完成值 </a:t>
            </a:r>
            <a:r>
              <a:rPr sz="1550" dirty="0">
                <a:latin typeface="宋体" panose="02010600030101010101" pitchFamily="2" charset="-122"/>
                <a:cs typeface="宋体" panose="02010600030101010101" pitchFamily="2" charset="-122"/>
              </a:rPr>
              <a:t>46，分值 </a:t>
            </a:r>
            <a:r>
              <a:rPr sz="1550" spc="-25" dirty="0">
                <a:latin typeface="宋体" panose="02010600030101010101" pitchFamily="2" charset="-122"/>
                <a:cs typeface="宋体" panose="02010600030101010101" pitchFamily="2" charset="-122"/>
              </a:rPr>
              <a:t>6，</a:t>
            </a:r>
            <a:r>
              <a:rPr sz="1550" spc="-65" dirty="0">
                <a:latin typeface="宋体" panose="02010600030101010101" pitchFamily="2" charset="-122"/>
                <a:cs typeface="宋体" panose="02010600030101010101" pitchFamily="2" charset="-122"/>
              </a:rPr>
              <a:t>得分 </a:t>
            </a:r>
            <a:r>
              <a:rPr sz="1550" dirty="0">
                <a:latin typeface="宋体" panose="02010600030101010101" pitchFamily="2" charset="-122"/>
                <a:cs typeface="宋体" panose="02010600030101010101" pitchFamily="2" charset="-122"/>
              </a:rPr>
              <a:t>6</a:t>
            </a:r>
            <a:r>
              <a:rPr sz="1550" spc="-50" dirty="0">
                <a:latin typeface="宋体" panose="02010600030101010101" pitchFamily="2" charset="-122"/>
                <a:cs typeface="宋体" panose="02010600030101010101" pitchFamily="2" charset="-122"/>
              </a:rPr>
              <a:t>。</a:t>
            </a:r>
            <a:endParaRPr sz="1550">
              <a:latin typeface="宋体" panose="02010600030101010101" pitchFamily="2" charset="-122"/>
              <a:cs typeface="宋体" panose="02010600030101010101" pitchFamily="2" charset="-122"/>
            </a:endParaRPr>
          </a:p>
          <a:p>
            <a:pPr marL="12700">
              <a:lnSpc>
                <a:spcPct val="100000"/>
              </a:lnSpc>
              <a:spcBef>
                <a:spcPts val="1215"/>
              </a:spcBef>
            </a:pPr>
            <a:r>
              <a:rPr sz="1550" b="1" spc="114" dirty="0">
                <a:latin typeface="Times New Roman" panose="02020603050405020304"/>
                <a:cs typeface="Times New Roman" panose="02020603050405020304"/>
              </a:rPr>
              <a:t>2</a:t>
            </a:r>
            <a:r>
              <a:rPr sz="1550" b="1" spc="35" dirty="0">
                <a:latin typeface="Microsoft JhengHei" panose="020B0604030504040204" charset="-120"/>
                <a:cs typeface="Microsoft JhengHei" panose="020B0604030504040204" charset="-120"/>
              </a:rPr>
              <a:t>、质量指标</a:t>
            </a:r>
            <a:endParaRPr sz="1550">
              <a:latin typeface="Microsoft JhengHei" panose="020B0604030504040204" charset="-120"/>
              <a:cs typeface="Microsoft JhengHei" panose="020B0604030504040204" charset="-120"/>
            </a:endParaRPr>
          </a:p>
          <a:p>
            <a:pPr marL="12700" marR="109855">
              <a:lnSpc>
                <a:spcPct val="166000"/>
              </a:lnSpc>
              <a:spcBef>
                <a:spcPts val="75"/>
              </a:spcBef>
            </a:pPr>
            <a:r>
              <a:rPr sz="1550" dirty="0">
                <a:latin typeface="宋体" panose="02010600030101010101" pitchFamily="2" charset="-122"/>
                <a:cs typeface="宋体" panose="02010600030101010101" pitchFamily="2" charset="-122"/>
              </a:rPr>
              <a:t>1)资金使用合规性(笔)，目标值 </a:t>
            </a:r>
            <a:r>
              <a:rPr sz="1550" spc="-10" dirty="0">
                <a:latin typeface="宋体" panose="02010600030101010101" pitchFamily="2" charset="-122"/>
                <a:cs typeface="宋体" panose="02010600030101010101" pitchFamily="2" charset="-122"/>
              </a:rPr>
              <a:t>0</a:t>
            </a:r>
            <a:r>
              <a:rPr sz="1550" spc="10" dirty="0">
                <a:latin typeface="宋体" panose="02010600030101010101" pitchFamily="2" charset="-122"/>
                <a:cs typeface="宋体" panose="02010600030101010101" pitchFamily="2" charset="-122"/>
              </a:rPr>
              <a:t>，完成值 </a:t>
            </a:r>
            <a:r>
              <a:rPr sz="1550" dirty="0">
                <a:latin typeface="宋体" panose="02010600030101010101" pitchFamily="2" charset="-122"/>
                <a:cs typeface="宋体" panose="02010600030101010101" pitchFamily="2" charset="-122"/>
              </a:rPr>
              <a:t>0，分值 </a:t>
            </a:r>
            <a:r>
              <a:rPr sz="1550" spc="-25" dirty="0">
                <a:latin typeface="宋体" panose="02010600030101010101" pitchFamily="2" charset="-122"/>
                <a:cs typeface="宋体" panose="02010600030101010101" pitchFamily="2" charset="-122"/>
              </a:rPr>
              <a:t>15，</a:t>
            </a:r>
            <a:r>
              <a:rPr sz="1550" spc="-45" dirty="0">
                <a:latin typeface="宋体" panose="02010600030101010101" pitchFamily="2" charset="-122"/>
                <a:cs typeface="宋体" panose="02010600030101010101" pitchFamily="2" charset="-122"/>
              </a:rPr>
              <a:t>得分 </a:t>
            </a:r>
            <a:r>
              <a:rPr sz="1550" dirty="0">
                <a:latin typeface="宋体" panose="02010600030101010101" pitchFamily="2" charset="-122"/>
                <a:cs typeface="宋体" panose="02010600030101010101" pitchFamily="2" charset="-122"/>
              </a:rPr>
              <a:t>15</a:t>
            </a:r>
            <a:r>
              <a:rPr sz="1550" spc="-50" dirty="0">
                <a:latin typeface="宋体" panose="02010600030101010101" pitchFamily="2" charset="-122"/>
                <a:cs typeface="宋体" panose="02010600030101010101" pitchFamily="2" charset="-122"/>
              </a:rPr>
              <a:t>。</a:t>
            </a:r>
            <a:endParaRPr sz="1550">
              <a:latin typeface="宋体" panose="02010600030101010101" pitchFamily="2" charset="-122"/>
              <a:cs typeface="宋体" panose="02010600030101010101" pitchFamily="2" charset="-122"/>
            </a:endParaRPr>
          </a:p>
          <a:p>
            <a:pPr marL="12700">
              <a:lnSpc>
                <a:spcPct val="100000"/>
              </a:lnSpc>
              <a:spcBef>
                <a:spcPts val="1215"/>
              </a:spcBef>
            </a:pPr>
            <a:r>
              <a:rPr sz="1550" b="1" spc="114" dirty="0">
                <a:latin typeface="Times New Roman" panose="02020603050405020304"/>
                <a:cs typeface="Times New Roman" panose="02020603050405020304"/>
              </a:rPr>
              <a:t>3</a:t>
            </a:r>
            <a:r>
              <a:rPr sz="1550" b="1" spc="35" dirty="0">
                <a:latin typeface="Microsoft JhengHei" panose="020B0604030504040204" charset="-120"/>
                <a:cs typeface="Microsoft JhengHei" panose="020B0604030504040204" charset="-120"/>
              </a:rPr>
              <a:t>、时效指标</a:t>
            </a:r>
            <a:endParaRPr sz="1550">
              <a:latin typeface="Microsoft JhengHei" panose="020B0604030504040204" charset="-120"/>
              <a:cs typeface="Microsoft JhengHei" panose="020B0604030504040204" charset="-120"/>
            </a:endParaRPr>
          </a:p>
          <a:p>
            <a:pPr marL="12700" marR="214630">
              <a:lnSpc>
                <a:spcPct val="166000"/>
              </a:lnSpc>
              <a:spcBef>
                <a:spcPts val="75"/>
              </a:spcBef>
            </a:pPr>
            <a:r>
              <a:rPr sz="1550" dirty="0">
                <a:latin typeface="宋体" panose="02010600030101010101" pitchFamily="2" charset="-122"/>
                <a:cs typeface="宋体" panose="02010600030101010101" pitchFamily="2" charset="-122"/>
              </a:rPr>
              <a:t>1)</a:t>
            </a:r>
            <a:r>
              <a:rPr sz="1550" spc="-30" dirty="0">
                <a:latin typeface="宋体" panose="02010600030101010101" pitchFamily="2" charset="-122"/>
                <a:cs typeface="宋体" panose="02010600030101010101" pitchFamily="2" charset="-122"/>
              </a:rPr>
              <a:t>资金拨付及时率(%)，目标值 </a:t>
            </a:r>
            <a:r>
              <a:rPr sz="1550" spc="-100" dirty="0">
                <a:latin typeface="宋体" panose="02010600030101010101" pitchFamily="2" charset="-122"/>
                <a:cs typeface="宋体" panose="02010600030101010101" pitchFamily="2" charset="-122"/>
              </a:rPr>
              <a:t>90</a:t>
            </a:r>
            <a:r>
              <a:rPr sz="1550" spc="-50" dirty="0">
                <a:latin typeface="宋体" panose="02010600030101010101" pitchFamily="2" charset="-122"/>
                <a:cs typeface="宋体" panose="02010600030101010101" pitchFamily="2" charset="-122"/>
              </a:rPr>
              <a:t>，完成值 </a:t>
            </a:r>
            <a:r>
              <a:rPr sz="1550" spc="-100" dirty="0">
                <a:latin typeface="宋体" panose="02010600030101010101" pitchFamily="2" charset="-122"/>
                <a:cs typeface="宋体" panose="02010600030101010101" pitchFamily="2" charset="-122"/>
              </a:rPr>
              <a:t>90</a:t>
            </a:r>
            <a:r>
              <a:rPr sz="1550" spc="-85" dirty="0">
                <a:latin typeface="宋体" panose="02010600030101010101" pitchFamily="2" charset="-122"/>
                <a:cs typeface="宋体" panose="02010600030101010101" pitchFamily="2" charset="-122"/>
              </a:rPr>
              <a:t>，分值 </a:t>
            </a:r>
            <a:r>
              <a:rPr sz="1550" spc="-25" dirty="0">
                <a:latin typeface="宋体" panose="02010600030101010101" pitchFamily="2" charset="-122"/>
                <a:cs typeface="宋体" panose="02010600030101010101" pitchFamily="2" charset="-122"/>
              </a:rPr>
              <a:t>15，</a:t>
            </a:r>
            <a:r>
              <a:rPr sz="1550" spc="-45" dirty="0">
                <a:latin typeface="宋体" panose="02010600030101010101" pitchFamily="2" charset="-122"/>
                <a:cs typeface="宋体" panose="02010600030101010101" pitchFamily="2" charset="-122"/>
              </a:rPr>
              <a:t>得分 </a:t>
            </a:r>
            <a:r>
              <a:rPr sz="1550" dirty="0">
                <a:latin typeface="宋体" panose="02010600030101010101" pitchFamily="2" charset="-122"/>
                <a:cs typeface="宋体" panose="02010600030101010101" pitchFamily="2" charset="-122"/>
              </a:rPr>
              <a:t>15</a:t>
            </a:r>
            <a:r>
              <a:rPr sz="1550" spc="-50" dirty="0">
                <a:latin typeface="宋体" panose="02010600030101010101" pitchFamily="2" charset="-122"/>
                <a:cs typeface="宋体" panose="02010600030101010101" pitchFamily="2" charset="-122"/>
              </a:rPr>
              <a:t>。</a:t>
            </a:r>
            <a:endParaRPr sz="1550">
              <a:latin typeface="宋体" panose="02010600030101010101" pitchFamily="2" charset="-122"/>
              <a:cs typeface="宋体" panose="02010600030101010101" pitchFamily="2" charset="-122"/>
            </a:endParaRPr>
          </a:p>
          <a:p>
            <a:pPr marL="12700">
              <a:lnSpc>
                <a:spcPct val="100000"/>
              </a:lnSpc>
              <a:spcBef>
                <a:spcPts val="1220"/>
              </a:spcBef>
            </a:pPr>
            <a:r>
              <a:rPr sz="1550" b="1" spc="380" dirty="0">
                <a:latin typeface="Times New Roman" panose="02020603050405020304"/>
                <a:cs typeface="Times New Roman" panose="02020603050405020304"/>
              </a:rPr>
              <a:t>(</a:t>
            </a:r>
            <a:r>
              <a:rPr sz="1550" b="1" spc="165" dirty="0">
                <a:latin typeface="Microsoft JhengHei" panose="020B0604030504040204" charset="-120"/>
                <a:cs typeface="Microsoft JhengHei" panose="020B0604030504040204" charset="-120"/>
              </a:rPr>
              <a:t>四</a:t>
            </a:r>
            <a:r>
              <a:rPr sz="1550" b="1" spc="260" dirty="0">
                <a:latin typeface="Times New Roman" panose="02020603050405020304"/>
                <a:cs typeface="Times New Roman" panose="02020603050405020304"/>
              </a:rPr>
              <a:t>) </a:t>
            </a:r>
            <a:r>
              <a:rPr sz="1550" b="1" spc="65" dirty="0">
                <a:latin typeface="Microsoft JhengHei" panose="020B0604030504040204" charset="-120"/>
                <a:cs typeface="Microsoft JhengHei" panose="020B0604030504040204" charset="-120"/>
              </a:rPr>
              <a:t>效益指标</a:t>
            </a:r>
            <a:endParaRPr sz="1550">
              <a:latin typeface="Microsoft JhengHei" panose="020B0604030504040204" charset="-120"/>
              <a:cs typeface="Microsoft JhengHei" panose="020B0604030504040204" charset="-120"/>
            </a:endParaRPr>
          </a:p>
          <a:p>
            <a:pPr marL="12700">
              <a:lnSpc>
                <a:spcPct val="100000"/>
              </a:lnSpc>
              <a:spcBef>
                <a:spcPts val="1295"/>
              </a:spcBef>
            </a:pPr>
            <a:r>
              <a:rPr sz="1550" b="1" spc="114" dirty="0">
                <a:latin typeface="Times New Roman" panose="02020603050405020304"/>
                <a:cs typeface="Times New Roman" panose="02020603050405020304"/>
              </a:rPr>
              <a:t>1</a:t>
            </a:r>
            <a:r>
              <a:rPr sz="1550" b="1" spc="35" dirty="0">
                <a:latin typeface="Microsoft JhengHei" panose="020B0604030504040204" charset="-120"/>
                <a:cs typeface="Microsoft JhengHei" panose="020B0604030504040204" charset="-120"/>
              </a:rPr>
              <a:t>、经济效益指标</a:t>
            </a:r>
            <a:endParaRPr sz="1550">
              <a:latin typeface="Microsoft JhengHei" panose="020B0604030504040204" charset="-120"/>
              <a:cs typeface="Microsoft JhengHei" panose="020B0604030504040204" charset="-120"/>
            </a:endParaRPr>
          </a:p>
          <a:p>
            <a:pPr marL="12700" marR="5080">
              <a:lnSpc>
                <a:spcPct val="166000"/>
              </a:lnSpc>
            </a:pPr>
            <a:r>
              <a:rPr sz="1550" dirty="0">
                <a:latin typeface="宋体" panose="02010600030101010101" pitchFamily="2" charset="-122"/>
                <a:cs typeface="宋体" panose="02010600030101010101" pitchFamily="2" charset="-122"/>
              </a:rPr>
              <a:t>1)</a:t>
            </a:r>
            <a:r>
              <a:rPr sz="1550" spc="-45" dirty="0">
                <a:latin typeface="宋体" panose="02010600030101010101" pitchFamily="2" charset="-122"/>
                <a:cs typeface="宋体" panose="02010600030101010101" pitchFamily="2" charset="-122"/>
              </a:rPr>
              <a:t>农村人均可支配收入增长率(%)，目标值 </a:t>
            </a:r>
            <a:r>
              <a:rPr sz="1550" spc="-40" dirty="0">
                <a:latin typeface="宋体" panose="02010600030101010101" pitchFamily="2" charset="-122"/>
                <a:cs typeface="宋体" panose="02010600030101010101" pitchFamily="2" charset="-122"/>
              </a:rPr>
              <a:t>1</a:t>
            </a:r>
            <a:r>
              <a:rPr sz="1550" spc="35" dirty="0">
                <a:latin typeface="宋体" panose="02010600030101010101" pitchFamily="2" charset="-122"/>
                <a:cs typeface="宋体" panose="02010600030101010101" pitchFamily="2" charset="-122"/>
              </a:rPr>
              <a:t>0</a:t>
            </a:r>
            <a:r>
              <a:rPr sz="1550" spc="-155" dirty="0">
                <a:latin typeface="宋体" panose="02010600030101010101" pitchFamily="2" charset="-122"/>
                <a:cs typeface="宋体" panose="02010600030101010101" pitchFamily="2" charset="-122"/>
              </a:rPr>
              <a:t>，完成值 </a:t>
            </a:r>
            <a:r>
              <a:rPr sz="1550" spc="-20" dirty="0">
                <a:latin typeface="宋体" panose="02010600030101010101" pitchFamily="2" charset="-122"/>
                <a:cs typeface="宋体" panose="02010600030101010101" pitchFamily="2" charset="-122"/>
              </a:rPr>
              <a:t>100，</a:t>
            </a:r>
            <a:r>
              <a:rPr sz="1550" spc="-75" dirty="0">
                <a:latin typeface="宋体" panose="02010600030101010101" pitchFamily="2" charset="-122"/>
                <a:cs typeface="宋体" panose="02010600030101010101" pitchFamily="2" charset="-122"/>
              </a:rPr>
              <a:t>分值 </a:t>
            </a:r>
            <a:r>
              <a:rPr sz="1550" spc="55" dirty="0">
                <a:latin typeface="宋体" panose="02010600030101010101" pitchFamily="2" charset="-122"/>
                <a:cs typeface="宋体" panose="02010600030101010101" pitchFamily="2" charset="-122"/>
              </a:rPr>
              <a:t>30</a:t>
            </a:r>
            <a:r>
              <a:rPr sz="1550" spc="-45" dirty="0">
                <a:latin typeface="宋体" panose="02010600030101010101" pitchFamily="2" charset="-122"/>
                <a:cs typeface="宋体" panose="02010600030101010101" pitchFamily="2" charset="-122"/>
              </a:rPr>
              <a:t>，得分 </a:t>
            </a:r>
            <a:r>
              <a:rPr sz="1550" dirty="0">
                <a:latin typeface="宋体" panose="02010600030101010101" pitchFamily="2" charset="-122"/>
                <a:cs typeface="宋体" panose="02010600030101010101" pitchFamily="2" charset="-122"/>
              </a:rPr>
              <a:t>30</a:t>
            </a:r>
            <a:r>
              <a:rPr sz="1550" spc="-50" dirty="0">
                <a:latin typeface="宋体" panose="02010600030101010101" pitchFamily="2" charset="-122"/>
                <a:cs typeface="宋体" panose="02010600030101010101" pitchFamily="2" charset="-122"/>
              </a:rPr>
              <a:t>。</a:t>
            </a:r>
            <a:endParaRPr sz="1550">
              <a:latin typeface="宋体" panose="02010600030101010101" pitchFamily="2" charset="-122"/>
              <a:cs typeface="宋体" panose="02010600030101010101" pitchFamily="2" charset="-122"/>
            </a:endParaRPr>
          </a:p>
          <a:p>
            <a:pPr marL="12700">
              <a:lnSpc>
                <a:spcPct val="100000"/>
              </a:lnSpc>
              <a:spcBef>
                <a:spcPts val="1290"/>
              </a:spcBef>
            </a:pPr>
            <a:r>
              <a:rPr sz="1550" b="1" spc="114" dirty="0">
                <a:latin typeface="Times New Roman" panose="02020603050405020304"/>
                <a:cs typeface="Times New Roman" panose="02020603050405020304"/>
              </a:rPr>
              <a:t>2</a:t>
            </a:r>
            <a:r>
              <a:rPr sz="1550" b="1" spc="35" dirty="0">
                <a:latin typeface="Microsoft JhengHei" panose="020B0604030504040204" charset="-120"/>
                <a:cs typeface="Microsoft JhengHei" panose="020B0604030504040204" charset="-120"/>
              </a:rPr>
              <a:t>、社会效益指标</a:t>
            </a:r>
            <a:endParaRPr sz="1550">
              <a:latin typeface="Microsoft JhengHei" panose="020B0604030504040204" charset="-120"/>
              <a:cs typeface="Microsoft JhengHei" panose="020B0604030504040204" charset="-120"/>
            </a:endParaRPr>
          </a:p>
          <a:p>
            <a:pPr marL="12700" marR="3676650">
              <a:lnSpc>
                <a:spcPct val="165000"/>
              </a:lnSpc>
            </a:pPr>
            <a:r>
              <a:rPr sz="1550" b="1" spc="114" dirty="0">
                <a:latin typeface="Times New Roman" panose="02020603050405020304"/>
                <a:cs typeface="Times New Roman" panose="02020603050405020304"/>
              </a:rPr>
              <a:t>3</a:t>
            </a:r>
            <a:r>
              <a:rPr sz="1550" b="1" spc="35" dirty="0">
                <a:latin typeface="Microsoft JhengHei" panose="020B0604030504040204" charset="-120"/>
                <a:cs typeface="Microsoft JhengHei" panose="020B0604030504040204" charset="-120"/>
              </a:rPr>
              <a:t>、生态效益指标</a:t>
            </a:r>
            <a:r>
              <a:rPr sz="1550" b="1" spc="-50" dirty="0">
                <a:latin typeface="Microsoft JhengHei" panose="020B0604030504040204" charset="-120"/>
                <a:cs typeface="Microsoft JhengHei" panose="020B0604030504040204" charset="-120"/>
              </a:rPr>
              <a:t> </a:t>
            </a:r>
            <a:r>
              <a:rPr sz="1550" b="1" spc="380" dirty="0">
                <a:latin typeface="Times New Roman" panose="02020603050405020304"/>
                <a:cs typeface="Times New Roman" panose="02020603050405020304"/>
              </a:rPr>
              <a:t>(</a:t>
            </a:r>
            <a:r>
              <a:rPr sz="1550" b="1" spc="165" dirty="0">
                <a:latin typeface="Microsoft JhengHei" panose="020B0604030504040204" charset="-120"/>
                <a:cs typeface="Microsoft JhengHei" panose="020B0604030504040204" charset="-120"/>
              </a:rPr>
              <a:t>五</a:t>
            </a:r>
            <a:r>
              <a:rPr sz="1550" b="1" spc="265" dirty="0">
                <a:latin typeface="Times New Roman" panose="02020603050405020304"/>
                <a:cs typeface="Times New Roman" panose="02020603050405020304"/>
              </a:rPr>
              <a:t>) </a:t>
            </a:r>
            <a:r>
              <a:rPr sz="1550" b="1" spc="50" dirty="0">
                <a:latin typeface="Microsoft JhengHei" panose="020B0604030504040204" charset="-120"/>
                <a:cs typeface="Microsoft JhengHei" panose="020B0604030504040204" charset="-120"/>
              </a:rPr>
              <a:t>满意度指标</a:t>
            </a:r>
            <a:endParaRPr sz="1550">
              <a:latin typeface="Microsoft JhengHei" panose="020B0604030504040204" charset="-120"/>
              <a:cs typeface="Microsoft JhengHei" panose="020B0604030504040204" charset="-120"/>
            </a:endParaRPr>
          </a:p>
          <a:p>
            <a:pPr marL="12700">
              <a:lnSpc>
                <a:spcPct val="100000"/>
              </a:lnSpc>
              <a:spcBef>
                <a:spcPts val="1295"/>
              </a:spcBef>
            </a:pPr>
            <a:r>
              <a:rPr sz="1550" b="1" spc="114" dirty="0">
                <a:latin typeface="Times New Roman" panose="02020603050405020304"/>
                <a:cs typeface="Times New Roman" panose="02020603050405020304"/>
              </a:rPr>
              <a:t>1</a:t>
            </a:r>
            <a:r>
              <a:rPr sz="1550" b="1" spc="35" dirty="0">
                <a:latin typeface="Microsoft JhengHei" panose="020B0604030504040204" charset="-120"/>
                <a:cs typeface="Microsoft JhengHei" panose="020B0604030504040204" charset="-120"/>
              </a:rPr>
              <a:t>、服务对象满意度指标</a:t>
            </a:r>
            <a:endParaRPr sz="1550">
              <a:latin typeface="Microsoft JhengHei" panose="020B0604030504040204" charset="-120"/>
              <a:cs typeface="Microsoft JhengHei" panose="020B0604030504040204" charset="-120"/>
            </a:endParaRPr>
          </a:p>
          <a:p>
            <a:pPr marL="12700">
              <a:lnSpc>
                <a:spcPct val="100000"/>
              </a:lnSpc>
              <a:spcBef>
                <a:spcPts val="1215"/>
              </a:spcBef>
            </a:pPr>
            <a:r>
              <a:rPr sz="1550" dirty="0">
                <a:latin typeface="宋体" panose="02010600030101010101" pitchFamily="2" charset="-122"/>
                <a:cs typeface="宋体" panose="02010600030101010101" pitchFamily="2" charset="-122"/>
              </a:rPr>
              <a:t>1)</a:t>
            </a:r>
            <a:r>
              <a:rPr sz="1550" spc="-30" dirty="0">
                <a:latin typeface="宋体" panose="02010600030101010101" pitchFamily="2" charset="-122"/>
                <a:cs typeface="宋体" panose="02010600030101010101" pitchFamily="2" charset="-122"/>
              </a:rPr>
              <a:t>乡镇群众满意度(%)，目标值 </a:t>
            </a:r>
            <a:r>
              <a:rPr sz="1550" spc="-100" dirty="0">
                <a:latin typeface="宋体" panose="02010600030101010101" pitchFamily="2" charset="-122"/>
                <a:cs typeface="宋体" panose="02010600030101010101" pitchFamily="2" charset="-122"/>
              </a:rPr>
              <a:t>90</a:t>
            </a:r>
            <a:r>
              <a:rPr sz="1550" spc="-50" dirty="0">
                <a:latin typeface="宋体" panose="02010600030101010101" pitchFamily="2" charset="-122"/>
                <a:cs typeface="宋体" panose="02010600030101010101" pitchFamily="2" charset="-122"/>
              </a:rPr>
              <a:t>，完成值 </a:t>
            </a:r>
            <a:r>
              <a:rPr sz="1550" spc="-100" dirty="0">
                <a:latin typeface="宋体" panose="02010600030101010101" pitchFamily="2" charset="-122"/>
                <a:cs typeface="宋体" panose="02010600030101010101" pitchFamily="2" charset="-122"/>
              </a:rPr>
              <a:t>90</a:t>
            </a:r>
            <a:r>
              <a:rPr sz="1550" spc="-85" dirty="0">
                <a:latin typeface="宋体" panose="02010600030101010101" pitchFamily="2" charset="-122"/>
                <a:cs typeface="宋体" panose="02010600030101010101" pitchFamily="2" charset="-122"/>
              </a:rPr>
              <a:t>，分值 </a:t>
            </a:r>
            <a:r>
              <a:rPr sz="1550" spc="-25" dirty="0">
                <a:latin typeface="宋体" panose="02010600030101010101" pitchFamily="2" charset="-122"/>
                <a:cs typeface="宋体" panose="02010600030101010101" pitchFamily="2" charset="-122"/>
              </a:rPr>
              <a:t>10，</a:t>
            </a:r>
            <a:endParaRPr sz="1550">
              <a:latin typeface="宋体" panose="02010600030101010101" pitchFamily="2" charset="-122"/>
              <a:cs typeface="宋体" panose="02010600030101010101" pitchFamily="2" charset="-122"/>
            </a:endParaRP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p:nvPr/>
        </p:nvSpPr>
        <p:spPr>
          <a:xfrm>
            <a:off x="3691001" y="10102215"/>
            <a:ext cx="203200" cy="139700"/>
          </a:xfrm>
          <a:prstGeom prst="rect">
            <a:avLst/>
          </a:prstGeom>
        </p:spPr>
        <p:txBody>
          <a:bodyPr vert="horz" wrap="square" lIns="0" tIns="0" rIns="0" bIns="0" rtlCol="0">
            <a:spAutoFit/>
          </a:bodyPr>
          <a:lstStyle/>
          <a:p>
            <a:pPr marL="38100">
              <a:lnSpc>
                <a:spcPts val="955"/>
              </a:lnSpc>
            </a:pPr>
            <a:r>
              <a:rPr sz="900" spc="-25" dirty="0">
                <a:latin typeface="Calibri" panose="020F0502020204030204"/>
                <a:cs typeface="Calibri" panose="020F0502020204030204"/>
              </a:rPr>
              <a:t>59</a:t>
            </a:r>
            <a:endParaRPr sz="900">
              <a:latin typeface="Calibri" panose="020F0502020204030204"/>
              <a:cs typeface="Calibri" panose="020F0502020204030204"/>
            </a:endParaRPr>
          </a:p>
        </p:txBody>
      </p:sp>
      <p:sp>
        <p:nvSpPr>
          <p:cNvPr id="2" name="object 2"/>
          <p:cNvSpPr txBox="1"/>
          <p:nvPr/>
        </p:nvSpPr>
        <p:spPr>
          <a:xfrm>
            <a:off x="1398905" y="1016698"/>
            <a:ext cx="902969" cy="266065"/>
          </a:xfrm>
          <a:prstGeom prst="rect">
            <a:avLst/>
          </a:prstGeom>
        </p:spPr>
        <p:txBody>
          <a:bodyPr vert="horz" wrap="square" lIns="0" tIns="15875" rIns="0" bIns="0" rtlCol="0">
            <a:spAutoFit/>
          </a:bodyPr>
          <a:lstStyle/>
          <a:p>
            <a:pPr marL="12700">
              <a:lnSpc>
                <a:spcPct val="100000"/>
              </a:lnSpc>
              <a:spcBef>
                <a:spcPts val="125"/>
              </a:spcBef>
            </a:pPr>
            <a:r>
              <a:rPr sz="1550" spc="-45" dirty="0">
                <a:latin typeface="宋体" panose="02010600030101010101" pitchFamily="2" charset="-122"/>
                <a:cs typeface="宋体" panose="02010600030101010101" pitchFamily="2" charset="-122"/>
              </a:rPr>
              <a:t>得分 </a:t>
            </a:r>
            <a:r>
              <a:rPr sz="1550" dirty="0">
                <a:latin typeface="宋体" panose="02010600030101010101" pitchFamily="2" charset="-122"/>
                <a:cs typeface="宋体" panose="02010600030101010101" pitchFamily="2" charset="-122"/>
              </a:rPr>
              <a:t>10</a:t>
            </a:r>
            <a:r>
              <a:rPr sz="1550" spc="-50" dirty="0">
                <a:latin typeface="宋体" panose="02010600030101010101" pitchFamily="2" charset="-122"/>
                <a:cs typeface="宋体" panose="02010600030101010101" pitchFamily="2" charset="-122"/>
              </a:rPr>
              <a:t>。</a:t>
            </a:r>
            <a:endParaRPr sz="1550">
              <a:latin typeface="宋体" panose="02010600030101010101" pitchFamily="2" charset="-122"/>
              <a:cs typeface="宋体" panose="02010600030101010101" pitchFamily="2" charset="-122"/>
            </a:endParaRP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txBox="1"/>
          <p:nvPr/>
        </p:nvSpPr>
        <p:spPr>
          <a:xfrm>
            <a:off x="7488301" y="10102215"/>
            <a:ext cx="139700" cy="139700"/>
          </a:xfrm>
          <a:prstGeom prst="rect">
            <a:avLst/>
          </a:prstGeom>
        </p:spPr>
        <p:txBody>
          <a:bodyPr vert="horz" wrap="square" lIns="0" tIns="0" rIns="0" bIns="0" rtlCol="0">
            <a:spAutoFit/>
          </a:bodyPr>
          <a:lstStyle/>
          <a:p>
            <a:pPr marL="12700">
              <a:lnSpc>
                <a:spcPts val="955"/>
              </a:lnSpc>
            </a:pPr>
            <a:r>
              <a:rPr sz="900" spc="-25" dirty="0">
                <a:latin typeface="Calibri" panose="020F0502020204030204"/>
                <a:cs typeface="Calibri" panose="020F0502020204030204"/>
              </a:rPr>
              <a:t>60</a:t>
            </a:r>
            <a:endParaRPr sz="900">
              <a:latin typeface="Calibri" panose="020F0502020204030204"/>
              <a:cs typeface="Calibri" panose="020F0502020204030204"/>
            </a:endParaRPr>
          </a:p>
        </p:txBody>
      </p:sp>
      <p:sp>
        <p:nvSpPr>
          <p:cNvPr id="2" name="object 2"/>
          <p:cNvSpPr txBox="1"/>
          <p:nvPr/>
        </p:nvSpPr>
        <p:spPr>
          <a:xfrm>
            <a:off x="1130935" y="1074102"/>
            <a:ext cx="3101340" cy="266065"/>
          </a:xfrm>
          <a:prstGeom prst="rect">
            <a:avLst/>
          </a:prstGeom>
        </p:spPr>
        <p:txBody>
          <a:bodyPr vert="horz" wrap="square" lIns="0" tIns="15875" rIns="0" bIns="0" rtlCol="0">
            <a:spAutoFit/>
          </a:bodyPr>
          <a:lstStyle/>
          <a:p>
            <a:pPr marL="12700">
              <a:lnSpc>
                <a:spcPct val="100000"/>
              </a:lnSpc>
              <a:spcBef>
                <a:spcPts val="125"/>
              </a:spcBef>
            </a:pPr>
            <a:r>
              <a:rPr sz="1550" spc="25" dirty="0">
                <a:latin typeface="宋体" panose="02010600030101010101" pitchFamily="2" charset="-122"/>
                <a:cs typeface="宋体" panose="02010600030101010101" pitchFamily="2" charset="-122"/>
              </a:rPr>
              <a:t>三、《部门整体支出绩效自评表》</a:t>
            </a:r>
            <a:endParaRPr sz="1550">
              <a:latin typeface="宋体" panose="02010600030101010101" pitchFamily="2" charset="-122"/>
              <a:cs typeface="宋体" panose="02010600030101010101" pitchFamily="2" charset="-122"/>
            </a:endParaRPr>
          </a:p>
        </p:txBody>
      </p:sp>
      <p:graphicFrame>
        <p:nvGraphicFramePr>
          <p:cNvPr id="3" name="object 3"/>
          <p:cNvGraphicFramePr>
            <a:graphicFrameLocks noGrp="1"/>
          </p:cNvGraphicFramePr>
          <p:nvPr/>
        </p:nvGraphicFramePr>
        <p:xfrm>
          <a:off x="1067435" y="1506219"/>
          <a:ext cx="13018135" cy="8020685"/>
        </p:xfrm>
        <a:graphic>
          <a:graphicData uri="http://schemas.openxmlformats.org/drawingml/2006/table">
            <a:tbl>
              <a:tblPr firstRow="1" bandRow="1">
                <a:tableStyleId>{2D5ABB26-0587-4C30-8999-92F81FD0307C}</a:tableStyleId>
              </a:tblPr>
              <a:tblGrid>
                <a:gridCol w="1172210"/>
                <a:gridCol w="1172844"/>
                <a:gridCol w="1172210"/>
                <a:gridCol w="1172210"/>
                <a:gridCol w="1172845"/>
                <a:gridCol w="1172209"/>
                <a:gridCol w="1190624"/>
                <a:gridCol w="1172209"/>
                <a:gridCol w="1172845"/>
                <a:gridCol w="1172209"/>
                <a:gridCol w="1190624"/>
              </a:tblGrid>
              <a:tr h="342900">
                <a:tc gridSpan="11">
                  <a:txBody>
                    <a:bodyPr/>
                    <a:lstStyle/>
                    <a:p>
                      <a:pPr marL="8255" marR="12065" algn="ctr">
                        <a:lnSpc>
                          <a:spcPts val="2050"/>
                        </a:lnSpc>
                      </a:pPr>
                      <a:r>
                        <a:rPr sz="1800" b="1" spc="60" dirty="0">
                          <a:latin typeface="Microsoft JhengHei" panose="020B0604030504040204" charset="-120"/>
                          <a:cs typeface="Microsoft JhengHei" panose="020B0604030504040204" charset="-120"/>
                        </a:rPr>
                        <a:t>部门整体绩效自评表</a:t>
                      </a:r>
                      <a:endParaRPr sz="1800">
                        <a:latin typeface="Microsoft JhengHei" panose="020B0604030504040204" charset="-120"/>
                        <a:cs typeface="Microsoft JhengHei" panose="020B0604030504040204" charset="-120"/>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228600">
                <a:tc gridSpan="11">
                  <a:txBody>
                    <a:bodyPr/>
                    <a:lstStyle/>
                    <a:p>
                      <a:pPr marR="12065" algn="ctr">
                        <a:lnSpc>
                          <a:spcPts val="1405"/>
                        </a:lnSpc>
                      </a:pPr>
                      <a:r>
                        <a:rPr sz="1200" dirty="0">
                          <a:latin typeface="宋体" panose="02010600030101010101" pitchFamily="2" charset="-122"/>
                          <a:cs typeface="宋体" panose="02010600030101010101" pitchFamily="2" charset="-122"/>
                        </a:rPr>
                        <a:t>（2024</a:t>
                      </a:r>
                      <a:r>
                        <a:rPr sz="1200" spc="-100" dirty="0">
                          <a:latin typeface="宋体" panose="02010600030101010101" pitchFamily="2" charset="-122"/>
                          <a:cs typeface="宋体" panose="02010600030101010101" pitchFamily="2" charset="-122"/>
                        </a:rPr>
                        <a:t> 年度</a:t>
                      </a:r>
                      <a:r>
                        <a:rPr sz="1200" spc="-50" dirty="0">
                          <a:latin typeface="宋体" panose="02010600030101010101" pitchFamily="2" charset="-122"/>
                          <a:cs typeface="宋体" panose="02010600030101010101" pitchFamily="2" charset="-122"/>
                        </a:rPr>
                        <a:t>）</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228600">
                <a:tc gridSpan="3">
                  <a:txBody>
                    <a:bodyPr/>
                    <a:lstStyle/>
                    <a:p>
                      <a:pPr algn="ctr">
                        <a:lnSpc>
                          <a:spcPts val="1405"/>
                        </a:lnSpc>
                      </a:pPr>
                      <a:r>
                        <a:rPr sz="1200" spc="-15" dirty="0">
                          <a:latin typeface="宋体" panose="02010600030101010101" pitchFamily="2" charset="-122"/>
                          <a:cs typeface="宋体" panose="02010600030101010101" pitchFamily="2" charset="-122"/>
                        </a:rPr>
                        <a:t>专项名称</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gridSpan="8">
                  <a:txBody>
                    <a:bodyPr/>
                    <a:lstStyle/>
                    <a:p>
                      <a:pPr marL="8890" marR="12065" algn="ctr">
                        <a:lnSpc>
                          <a:spcPts val="1405"/>
                        </a:lnSpc>
                      </a:pPr>
                      <a:r>
                        <a:rPr sz="1200" dirty="0">
                          <a:latin typeface="宋体" panose="02010600030101010101" pitchFamily="2" charset="-122"/>
                          <a:cs typeface="宋体" panose="02010600030101010101" pitchFamily="2" charset="-122"/>
                        </a:rPr>
                        <a:t>801</a:t>
                      </a:r>
                      <a:r>
                        <a:rPr sz="1200" spc="-70" dirty="0">
                          <a:latin typeface="宋体" panose="02010600030101010101" pitchFamily="2" charset="-122"/>
                          <a:cs typeface="宋体" panose="02010600030101010101" pitchFamily="2" charset="-122"/>
                        </a:rPr>
                        <a:t> 部门整体</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r h="228600">
                <a:tc gridSpan="3">
                  <a:txBody>
                    <a:bodyPr/>
                    <a:lstStyle/>
                    <a:p>
                      <a:pPr marL="1148080">
                        <a:lnSpc>
                          <a:spcPts val="1405"/>
                        </a:lnSpc>
                      </a:pPr>
                      <a:r>
                        <a:rPr sz="1200" dirty="0">
                          <a:latin typeface="宋体" panose="02010600030101010101" pitchFamily="2" charset="-122"/>
                          <a:cs typeface="宋体" panose="02010600030101010101" pitchFamily="2" charset="-122"/>
                        </a:rPr>
                        <a:t>部门（单位）</a:t>
                      </a:r>
                      <a:r>
                        <a:rPr sz="1200" spc="-25" dirty="0">
                          <a:latin typeface="宋体" panose="02010600030101010101" pitchFamily="2" charset="-122"/>
                          <a:cs typeface="宋体" panose="02010600030101010101" pitchFamily="2" charset="-122"/>
                        </a:rPr>
                        <a:t>名称</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gridSpan="3">
                  <a:txBody>
                    <a:bodyPr/>
                    <a:lstStyle/>
                    <a:p>
                      <a:pPr marL="995680">
                        <a:lnSpc>
                          <a:spcPts val="1405"/>
                        </a:lnSpc>
                      </a:pPr>
                      <a:r>
                        <a:rPr sz="1200" spc="-5" dirty="0">
                          <a:latin typeface="宋体" panose="02010600030101010101" pitchFamily="2" charset="-122"/>
                          <a:cs typeface="宋体" panose="02010600030101010101" pitchFamily="2" charset="-122"/>
                        </a:rPr>
                        <a:t>永春县一都镇人民政府</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gridSpan="2">
                  <a:txBody>
                    <a:bodyPr/>
                    <a:lstStyle/>
                    <a:p>
                      <a:pPr marL="718820">
                        <a:lnSpc>
                          <a:spcPts val="1405"/>
                        </a:lnSpc>
                      </a:pPr>
                      <a:r>
                        <a:rPr sz="1200" spc="-10" dirty="0">
                          <a:latin typeface="宋体" panose="02010600030101010101" pitchFamily="2" charset="-122"/>
                          <a:cs typeface="宋体" panose="02010600030101010101" pitchFamily="2" charset="-122"/>
                        </a:rPr>
                        <a:t>部门预算编码</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3">
                  <a:txBody>
                    <a:bodyPr/>
                    <a:lstStyle/>
                    <a:p>
                      <a:pPr marR="12065" algn="ctr">
                        <a:lnSpc>
                          <a:spcPts val="1405"/>
                        </a:lnSpc>
                      </a:pPr>
                      <a:r>
                        <a:rPr sz="1200" spc="-25" dirty="0">
                          <a:latin typeface="宋体" panose="02010600030101010101" pitchFamily="2" charset="-122"/>
                          <a:cs typeface="宋体" panose="02010600030101010101" pitchFamily="2" charset="-122"/>
                        </a:rPr>
                        <a:t>801</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r>
              <a:tr h="228600">
                <a:tc rowSpan="8">
                  <a:txBody>
                    <a:bodyPr/>
                    <a:lstStyle/>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spcBef>
                          <a:spcPts val="1210"/>
                        </a:spcBef>
                      </a:pPr>
                      <a:endParaRPr sz="1200">
                        <a:latin typeface="Times New Roman" panose="02020603050405020304"/>
                        <a:cs typeface="Times New Roman" panose="02020603050405020304"/>
                      </a:endParaRPr>
                    </a:p>
                    <a:p>
                      <a:pPr marL="204470" marR="121285" indent="-76200">
                        <a:lnSpc>
                          <a:spcPct val="125000"/>
                        </a:lnSpc>
                      </a:pPr>
                      <a:r>
                        <a:rPr sz="1200" spc="-10" dirty="0">
                          <a:latin typeface="宋体" panose="02010600030101010101" pitchFamily="2" charset="-122"/>
                          <a:cs typeface="宋体" panose="02010600030101010101" pitchFamily="2" charset="-122"/>
                        </a:rPr>
                        <a:t>财政资金安排和使用情况</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rowSpan="2" gridSpan="2">
                  <a:txBody>
                    <a:bodyPr/>
                    <a:lstStyle/>
                    <a:p>
                      <a:pPr>
                        <a:lnSpc>
                          <a:spcPct val="100000"/>
                        </a:lnSpc>
                      </a:pPr>
                      <a:endParaRPr sz="12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c rowSpan="2" hMerge="1">
                  <a:tcPr marL="0" marR="0" marT="0" marB="0"/>
                </a:tc>
                <a:tc gridSpan="3">
                  <a:txBody>
                    <a:bodyPr/>
                    <a:lstStyle/>
                    <a:p>
                      <a:pPr algn="ctr">
                        <a:lnSpc>
                          <a:spcPts val="1400"/>
                        </a:lnSpc>
                      </a:pPr>
                      <a:r>
                        <a:rPr sz="1200" spc="-15" dirty="0">
                          <a:latin typeface="宋体" panose="02010600030101010101" pitchFamily="2" charset="-122"/>
                          <a:cs typeface="宋体" panose="02010600030101010101" pitchFamily="2" charset="-122"/>
                        </a:rPr>
                        <a:t>预算安排</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gridSpan="2">
                  <a:txBody>
                    <a:bodyPr/>
                    <a:lstStyle/>
                    <a:p>
                      <a:pPr marL="9525" algn="ctr">
                        <a:lnSpc>
                          <a:spcPts val="1400"/>
                        </a:lnSpc>
                      </a:pPr>
                      <a:r>
                        <a:rPr sz="1200" spc="-15" dirty="0">
                          <a:latin typeface="宋体" panose="02010600030101010101" pitchFamily="2" charset="-122"/>
                          <a:cs typeface="宋体" panose="02010600030101010101" pitchFamily="2" charset="-122"/>
                        </a:rPr>
                        <a:t>拨付情况</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3">
                  <a:txBody>
                    <a:bodyPr/>
                    <a:lstStyle/>
                    <a:p>
                      <a:pPr marR="12065" algn="ctr">
                        <a:lnSpc>
                          <a:spcPts val="1400"/>
                        </a:lnSpc>
                      </a:pPr>
                      <a:r>
                        <a:rPr sz="1200" spc="-15" dirty="0">
                          <a:latin typeface="宋体" panose="02010600030101010101" pitchFamily="2" charset="-122"/>
                          <a:cs typeface="宋体" panose="02010600030101010101" pitchFamily="2" charset="-122"/>
                        </a:rPr>
                        <a:t>结余情况</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r>
              <a:tr h="676275">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vMerge="1" gridSpan="2">
                  <a:tcPr marL="0" marR="0" marT="0"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c vMerge="1" hMerge="1">
                  <a:tcPr marL="0" marR="0" marT="0" marB="0"/>
                </a:tc>
                <a:tc>
                  <a:txBody>
                    <a:bodyPr/>
                    <a:lstStyle/>
                    <a:p>
                      <a:pPr marL="194945">
                        <a:lnSpc>
                          <a:spcPts val="1405"/>
                        </a:lnSpc>
                      </a:pPr>
                      <a:r>
                        <a:rPr sz="1200" spc="-10" dirty="0">
                          <a:latin typeface="宋体" panose="02010600030101010101" pitchFamily="2" charset="-122"/>
                          <a:cs typeface="宋体" panose="02010600030101010101" pitchFamily="2" charset="-122"/>
                        </a:rPr>
                        <a:t>年初部门预算</a:t>
                      </a:r>
                      <a:endParaRPr sz="1200">
                        <a:latin typeface="宋体" panose="02010600030101010101" pitchFamily="2" charset="-122"/>
                        <a:cs typeface="宋体" panose="02010600030101010101" pitchFamily="2" charset="-122"/>
                      </a:endParaRPr>
                    </a:p>
                    <a:p>
                      <a:pPr marL="71120" marR="53975">
                        <a:lnSpc>
                          <a:spcPts val="1800"/>
                        </a:lnSpc>
                        <a:spcBef>
                          <a:spcPts val="45"/>
                        </a:spcBef>
                      </a:pPr>
                      <a:r>
                        <a:rPr sz="1200" spc="-60" dirty="0">
                          <a:latin typeface="宋体" panose="02010600030101010101" pitchFamily="2" charset="-122"/>
                          <a:cs typeface="宋体" panose="02010600030101010101" pitchFamily="2" charset="-122"/>
                        </a:rPr>
                        <a:t>安排金额</a:t>
                      </a:r>
                      <a:r>
                        <a:rPr sz="1200" dirty="0">
                          <a:latin typeface="宋体" panose="02010600030101010101" pitchFamily="2" charset="-122"/>
                          <a:cs typeface="宋体" panose="02010600030101010101" pitchFamily="2" charset="-122"/>
                        </a:rPr>
                        <a:t>（</a:t>
                      </a:r>
                      <a:r>
                        <a:rPr sz="1200" spc="-25" dirty="0">
                          <a:latin typeface="宋体" panose="02010600030101010101" pitchFamily="2" charset="-122"/>
                          <a:cs typeface="宋体" panose="02010600030101010101" pitchFamily="2" charset="-122"/>
                        </a:rPr>
                        <a:t>含历</a:t>
                      </a:r>
                      <a:r>
                        <a:rPr sz="1200" dirty="0">
                          <a:latin typeface="宋体" panose="02010600030101010101" pitchFamily="2" charset="-122"/>
                          <a:cs typeface="宋体" panose="02010600030101010101" pitchFamily="2" charset="-122"/>
                        </a:rPr>
                        <a:t>年结余结转</a:t>
                      </a:r>
                      <a:r>
                        <a:rPr sz="1200" spc="-135" dirty="0">
                          <a:latin typeface="宋体" panose="02010600030101010101" pitchFamily="2" charset="-122"/>
                          <a:cs typeface="宋体" panose="02010600030101010101" pitchFamily="2" charset="-122"/>
                        </a:rPr>
                        <a:t>）①</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c>
                  <a:txBody>
                    <a:bodyPr/>
                    <a:lstStyle/>
                    <a:p>
                      <a:pPr marR="54610" algn="r">
                        <a:lnSpc>
                          <a:spcPct val="100000"/>
                        </a:lnSpc>
                        <a:spcBef>
                          <a:spcPts val="860"/>
                        </a:spcBef>
                      </a:pPr>
                      <a:r>
                        <a:rPr sz="1200" spc="-10" dirty="0">
                          <a:latin typeface="宋体" panose="02010600030101010101" pitchFamily="2" charset="-122"/>
                          <a:cs typeface="宋体" panose="02010600030101010101" pitchFamily="2" charset="-122"/>
                        </a:rPr>
                        <a:t>年中调整金额</a:t>
                      </a:r>
                      <a:endParaRPr sz="1200">
                        <a:latin typeface="宋体" panose="02010600030101010101" pitchFamily="2" charset="-122"/>
                        <a:cs typeface="宋体" panose="02010600030101010101" pitchFamily="2" charset="-122"/>
                      </a:endParaRPr>
                    </a:p>
                    <a:p>
                      <a:pPr marR="53975" algn="r">
                        <a:lnSpc>
                          <a:spcPct val="100000"/>
                        </a:lnSpc>
                        <a:spcBef>
                          <a:spcPts val="290"/>
                        </a:spcBef>
                      </a:pPr>
                      <a:r>
                        <a:rPr sz="1200" spc="-50" dirty="0">
                          <a:latin typeface="宋体" panose="02010600030101010101" pitchFamily="2" charset="-122"/>
                          <a:cs typeface="宋体" panose="02010600030101010101" pitchFamily="2" charset="-122"/>
                        </a:rPr>
                        <a:t>②</a:t>
                      </a:r>
                      <a:endParaRPr sz="1200">
                        <a:latin typeface="宋体" panose="02010600030101010101" pitchFamily="2" charset="-122"/>
                        <a:cs typeface="宋体" panose="02010600030101010101" pitchFamily="2" charset="-122"/>
                      </a:endParaRPr>
                    </a:p>
                  </a:txBody>
                  <a:tcPr marL="0" marR="0" marT="109220"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c>
                  <a:txBody>
                    <a:bodyPr/>
                    <a:lstStyle/>
                    <a:p>
                      <a:pPr marR="53975" algn="r">
                        <a:lnSpc>
                          <a:spcPct val="100000"/>
                        </a:lnSpc>
                        <a:spcBef>
                          <a:spcPts val="860"/>
                        </a:spcBef>
                      </a:pPr>
                      <a:r>
                        <a:rPr sz="1200" spc="-10" dirty="0">
                          <a:latin typeface="宋体" panose="02010600030101010101" pitchFamily="2" charset="-122"/>
                          <a:cs typeface="宋体" panose="02010600030101010101" pitchFamily="2" charset="-122"/>
                        </a:rPr>
                        <a:t>小计 ③ =</a:t>
                      </a:r>
                      <a:endParaRPr sz="1200">
                        <a:latin typeface="宋体" panose="02010600030101010101" pitchFamily="2" charset="-122"/>
                        <a:cs typeface="宋体" panose="02010600030101010101" pitchFamily="2" charset="-122"/>
                      </a:endParaRPr>
                    </a:p>
                    <a:p>
                      <a:pPr marR="53975" algn="r">
                        <a:lnSpc>
                          <a:spcPct val="100000"/>
                        </a:lnSpc>
                        <a:spcBef>
                          <a:spcPts val="290"/>
                        </a:spcBef>
                      </a:pPr>
                      <a:r>
                        <a:rPr sz="1200" spc="-25" dirty="0">
                          <a:latin typeface="宋体" panose="02010600030101010101" pitchFamily="2" charset="-122"/>
                          <a:cs typeface="宋体" panose="02010600030101010101" pitchFamily="2" charset="-122"/>
                        </a:rPr>
                        <a:t>①+②</a:t>
                      </a:r>
                      <a:endParaRPr sz="1200">
                        <a:latin typeface="宋体" panose="02010600030101010101" pitchFamily="2" charset="-122"/>
                        <a:cs typeface="宋体" panose="02010600030101010101" pitchFamily="2" charset="-122"/>
                      </a:endParaRPr>
                    </a:p>
                  </a:txBody>
                  <a:tcPr marL="0" marR="0" marT="109220"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c>
                  <a:txBody>
                    <a:bodyPr/>
                    <a:lstStyle/>
                    <a:p>
                      <a:pPr marR="12065" algn="ctr">
                        <a:lnSpc>
                          <a:spcPct val="100000"/>
                        </a:lnSpc>
                        <a:spcBef>
                          <a:spcPts val="860"/>
                        </a:spcBef>
                      </a:pPr>
                      <a:r>
                        <a:rPr sz="1200" spc="-10" dirty="0">
                          <a:latin typeface="宋体" panose="02010600030101010101" pitchFamily="2" charset="-122"/>
                          <a:cs typeface="宋体" panose="02010600030101010101" pitchFamily="2" charset="-122"/>
                        </a:rPr>
                        <a:t>年度拨付金额</a:t>
                      </a:r>
                      <a:endParaRPr sz="1200">
                        <a:latin typeface="宋体" panose="02010600030101010101" pitchFamily="2" charset="-122"/>
                        <a:cs typeface="宋体" panose="02010600030101010101" pitchFamily="2" charset="-122"/>
                      </a:endParaRPr>
                    </a:p>
                    <a:p>
                      <a:pPr marR="12065" algn="ctr">
                        <a:lnSpc>
                          <a:spcPct val="100000"/>
                        </a:lnSpc>
                        <a:spcBef>
                          <a:spcPts val="290"/>
                        </a:spcBef>
                      </a:pPr>
                      <a:r>
                        <a:rPr sz="1200" spc="-50" dirty="0">
                          <a:latin typeface="宋体" panose="02010600030101010101" pitchFamily="2" charset="-122"/>
                          <a:cs typeface="宋体" panose="02010600030101010101" pitchFamily="2" charset="-122"/>
                        </a:rPr>
                        <a:t>④</a:t>
                      </a:r>
                      <a:endParaRPr sz="1200">
                        <a:latin typeface="宋体" panose="02010600030101010101" pitchFamily="2" charset="-122"/>
                        <a:cs typeface="宋体" panose="02010600030101010101" pitchFamily="2" charset="-122"/>
                      </a:endParaRPr>
                    </a:p>
                  </a:txBody>
                  <a:tcPr marL="0" marR="0" marT="109220"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c>
                  <a:txBody>
                    <a:bodyPr/>
                    <a:lstStyle/>
                    <a:p>
                      <a:pPr algn="ctr">
                        <a:lnSpc>
                          <a:spcPct val="100000"/>
                        </a:lnSpc>
                        <a:spcBef>
                          <a:spcPts val="860"/>
                        </a:spcBef>
                      </a:pPr>
                      <a:r>
                        <a:rPr sz="1200" spc="-10" dirty="0">
                          <a:latin typeface="宋体" panose="02010600030101010101" pitchFamily="2" charset="-122"/>
                          <a:cs typeface="宋体" panose="02010600030101010101" pitchFamily="2" charset="-122"/>
                        </a:rPr>
                        <a:t>支出实现率(%)</a:t>
                      </a:r>
                      <a:endParaRPr sz="1200">
                        <a:latin typeface="宋体" panose="02010600030101010101" pitchFamily="2" charset="-122"/>
                        <a:cs typeface="宋体" panose="02010600030101010101" pitchFamily="2" charset="-122"/>
                      </a:endParaRPr>
                    </a:p>
                    <a:p>
                      <a:pPr algn="ctr">
                        <a:lnSpc>
                          <a:spcPct val="100000"/>
                        </a:lnSpc>
                        <a:spcBef>
                          <a:spcPts val="290"/>
                        </a:spcBef>
                      </a:pPr>
                      <a:r>
                        <a:rPr sz="1200" spc="-10" dirty="0">
                          <a:latin typeface="宋体" panose="02010600030101010101" pitchFamily="2" charset="-122"/>
                          <a:cs typeface="宋体" panose="02010600030101010101" pitchFamily="2" charset="-122"/>
                        </a:rPr>
                        <a:t>⑤=④/③</a:t>
                      </a:r>
                      <a:endParaRPr sz="1200">
                        <a:latin typeface="宋体" panose="02010600030101010101" pitchFamily="2" charset="-122"/>
                        <a:cs typeface="宋体" panose="02010600030101010101" pitchFamily="2" charset="-122"/>
                      </a:endParaRPr>
                    </a:p>
                  </a:txBody>
                  <a:tcPr marL="0" marR="0" marT="109220"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c gridSpan="2">
                  <a:txBody>
                    <a:bodyPr/>
                    <a:lstStyle/>
                    <a:p>
                      <a:pPr>
                        <a:lnSpc>
                          <a:spcPct val="100000"/>
                        </a:lnSpc>
                        <a:spcBef>
                          <a:spcPts val="305"/>
                        </a:spcBef>
                      </a:pPr>
                      <a:endParaRPr sz="1200">
                        <a:latin typeface="Times New Roman" panose="02020603050405020304"/>
                        <a:cs typeface="Times New Roman" panose="02020603050405020304"/>
                      </a:endParaRPr>
                    </a:p>
                    <a:p>
                      <a:pPr marL="338455">
                        <a:lnSpc>
                          <a:spcPct val="100000"/>
                        </a:lnSpc>
                        <a:spcBef>
                          <a:spcPts val="5"/>
                        </a:spcBef>
                      </a:pPr>
                      <a:r>
                        <a:rPr sz="1200" spc="-5" dirty="0">
                          <a:latin typeface="宋体" panose="02010600030101010101" pitchFamily="2" charset="-122"/>
                          <a:cs typeface="宋体" panose="02010600030101010101" pitchFamily="2" charset="-122"/>
                        </a:rPr>
                        <a:t>本年度结余金额⑥=③-④</a:t>
                      </a:r>
                      <a:endParaRPr sz="1200">
                        <a:latin typeface="宋体" panose="02010600030101010101" pitchFamily="2" charset="-122"/>
                        <a:cs typeface="宋体" panose="02010600030101010101" pitchFamily="2" charset="-122"/>
                      </a:endParaRPr>
                    </a:p>
                  </a:txBody>
                  <a:tcPr marL="0" marR="0" marT="38735"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c hMerge="1">
                  <a:tcPr marL="0" marR="0" marT="0" marB="0"/>
                </a:tc>
                <a:tc>
                  <a:txBody>
                    <a:bodyPr/>
                    <a:lstStyle/>
                    <a:p>
                      <a:pPr marR="12065" algn="ctr">
                        <a:lnSpc>
                          <a:spcPct val="100000"/>
                        </a:lnSpc>
                        <a:spcBef>
                          <a:spcPts val="860"/>
                        </a:spcBef>
                      </a:pPr>
                      <a:r>
                        <a:rPr sz="1200" spc="-10" dirty="0">
                          <a:latin typeface="宋体" panose="02010600030101010101" pitchFamily="2" charset="-122"/>
                          <a:cs typeface="宋体" panose="02010600030101010101" pitchFamily="2" charset="-122"/>
                        </a:rPr>
                        <a:t>资金结余率(%)</a:t>
                      </a:r>
                      <a:endParaRPr sz="1200">
                        <a:latin typeface="宋体" panose="02010600030101010101" pitchFamily="2" charset="-122"/>
                        <a:cs typeface="宋体" panose="02010600030101010101" pitchFamily="2" charset="-122"/>
                      </a:endParaRPr>
                    </a:p>
                    <a:p>
                      <a:pPr marR="12065" algn="ctr">
                        <a:lnSpc>
                          <a:spcPct val="100000"/>
                        </a:lnSpc>
                        <a:spcBef>
                          <a:spcPts val="290"/>
                        </a:spcBef>
                      </a:pPr>
                      <a:r>
                        <a:rPr sz="1200" spc="-10" dirty="0">
                          <a:latin typeface="宋体" panose="02010600030101010101" pitchFamily="2" charset="-122"/>
                          <a:cs typeface="宋体" panose="02010600030101010101" pitchFamily="2" charset="-122"/>
                        </a:rPr>
                        <a:t>⑦=⑥/③</a:t>
                      </a:r>
                      <a:endParaRPr sz="1200">
                        <a:latin typeface="宋体" panose="02010600030101010101" pitchFamily="2" charset="-122"/>
                        <a:cs typeface="宋体" panose="02010600030101010101" pitchFamily="2" charset="-122"/>
                      </a:endParaRPr>
                    </a:p>
                  </a:txBody>
                  <a:tcPr marL="0" marR="0" marT="109220"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8890" algn="ctr">
                        <a:lnSpc>
                          <a:spcPts val="1405"/>
                        </a:lnSpc>
                      </a:pPr>
                      <a:r>
                        <a:rPr sz="1200" spc="-25" dirty="0">
                          <a:latin typeface="宋体" panose="02010600030101010101" pitchFamily="2" charset="-122"/>
                          <a:cs typeface="宋体" panose="02010600030101010101" pitchFamily="2" charset="-122"/>
                        </a:rPr>
                        <a:t>合计</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c hMerge="1">
                  <a:tcPr marL="0" marR="0" marT="0" marB="0"/>
                </a:tc>
                <a:tc>
                  <a:txBody>
                    <a:bodyPr/>
                    <a:lstStyle/>
                    <a:p>
                      <a:pPr algn="ctr">
                        <a:lnSpc>
                          <a:spcPts val="1405"/>
                        </a:lnSpc>
                      </a:pPr>
                      <a:r>
                        <a:rPr sz="1200" spc="-10" dirty="0">
                          <a:latin typeface="宋体" panose="02010600030101010101" pitchFamily="2" charset="-122"/>
                          <a:cs typeface="宋体" panose="02010600030101010101" pitchFamily="2" charset="-122"/>
                        </a:rPr>
                        <a:t>860.13</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c>
                  <a:txBody>
                    <a:bodyPr/>
                    <a:lstStyle/>
                    <a:p>
                      <a:pPr marR="54610" algn="r">
                        <a:lnSpc>
                          <a:spcPts val="1405"/>
                        </a:lnSpc>
                      </a:pPr>
                      <a:r>
                        <a:rPr sz="1200" spc="-10" dirty="0">
                          <a:latin typeface="宋体" panose="02010600030101010101" pitchFamily="2" charset="-122"/>
                          <a:cs typeface="宋体" panose="02010600030101010101" pitchFamily="2" charset="-122"/>
                        </a:rPr>
                        <a:t>1472.00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c>
                  <a:txBody>
                    <a:bodyPr/>
                    <a:lstStyle/>
                    <a:p>
                      <a:pPr marR="53975" algn="r">
                        <a:lnSpc>
                          <a:spcPts val="1405"/>
                        </a:lnSpc>
                      </a:pPr>
                      <a:r>
                        <a:rPr sz="1200" spc="-10" dirty="0">
                          <a:latin typeface="宋体" panose="02010600030101010101" pitchFamily="2" charset="-122"/>
                          <a:cs typeface="宋体" panose="02010600030101010101" pitchFamily="2" charset="-122"/>
                        </a:rPr>
                        <a:t>2332.13</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c>
                  <a:txBody>
                    <a:bodyPr/>
                    <a:lstStyle/>
                    <a:p>
                      <a:pPr marR="12065" algn="ctr">
                        <a:lnSpc>
                          <a:spcPts val="1405"/>
                        </a:lnSpc>
                      </a:pPr>
                      <a:r>
                        <a:rPr sz="1200" spc="-10" dirty="0">
                          <a:latin typeface="宋体" panose="02010600030101010101" pitchFamily="2" charset="-122"/>
                          <a:cs typeface="宋体" panose="02010600030101010101" pitchFamily="2" charset="-122"/>
                        </a:rPr>
                        <a:t>1277.27</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c>
                  <a:txBody>
                    <a:bodyPr/>
                    <a:lstStyle/>
                    <a:p>
                      <a:pPr marL="318770">
                        <a:lnSpc>
                          <a:spcPts val="1405"/>
                        </a:lnSpc>
                      </a:pPr>
                      <a:r>
                        <a:rPr sz="1200" spc="-10" dirty="0">
                          <a:latin typeface="宋体" panose="02010600030101010101" pitchFamily="2" charset="-122"/>
                          <a:cs typeface="宋体" panose="02010600030101010101" pitchFamily="2" charset="-122"/>
                        </a:rPr>
                        <a:t>54.7700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c gridSpan="2">
                  <a:txBody>
                    <a:bodyPr/>
                    <a:lstStyle/>
                    <a:p>
                      <a:pPr marL="8890" algn="ctr">
                        <a:lnSpc>
                          <a:spcPts val="1405"/>
                        </a:lnSpc>
                      </a:pPr>
                      <a:r>
                        <a:rPr sz="1200" spc="-10" dirty="0">
                          <a:latin typeface="宋体" panose="02010600030101010101" pitchFamily="2" charset="-122"/>
                          <a:cs typeface="宋体" panose="02010600030101010101" pitchFamily="2" charset="-122"/>
                        </a:rPr>
                        <a:t>1054.86</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c hMerge="1">
                  <a:tcPr marL="0" marR="0" marT="0" marB="0"/>
                </a:tc>
                <a:tc>
                  <a:txBody>
                    <a:bodyPr/>
                    <a:lstStyle/>
                    <a:p>
                      <a:pPr marR="12065" algn="ctr">
                        <a:lnSpc>
                          <a:spcPts val="1405"/>
                        </a:lnSpc>
                      </a:pPr>
                      <a:r>
                        <a:rPr sz="1200" spc="-10" dirty="0">
                          <a:latin typeface="宋体" panose="02010600030101010101" pitchFamily="2" charset="-122"/>
                          <a:cs typeface="宋体" panose="02010600030101010101" pitchFamily="2" charset="-122"/>
                        </a:rPr>
                        <a:t>45.2300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12700">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71755">
                        <a:lnSpc>
                          <a:spcPts val="1405"/>
                        </a:lnSpc>
                      </a:pPr>
                      <a:r>
                        <a:rPr sz="1200" spc="-10" dirty="0">
                          <a:latin typeface="宋体" panose="02010600030101010101" pitchFamily="2" charset="-122"/>
                          <a:cs typeface="宋体" panose="02010600030101010101" pitchFamily="2" charset="-122"/>
                        </a:rPr>
                        <a:t>财政资金小计</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5"/>
                        </a:lnSpc>
                      </a:pPr>
                      <a:r>
                        <a:rPr sz="1200" spc="-10" dirty="0">
                          <a:latin typeface="宋体" panose="02010600030101010101" pitchFamily="2" charset="-122"/>
                          <a:cs typeface="宋体" panose="02010600030101010101" pitchFamily="2" charset="-122"/>
                        </a:rPr>
                        <a:t>860.13</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405"/>
                        </a:lnSpc>
                      </a:pPr>
                      <a:r>
                        <a:rPr sz="1200" spc="-10" dirty="0">
                          <a:latin typeface="宋体" panose="02010600030101010101" pitchFamily="2" charset="-122"/>
                          <a:cs typeface="宋体" panose="02010600030101010101" pitchFamily="2" charset="-122"/>
                        </a:rPr>
                        <a:t>1472.00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ts val="1405"/>
                        </a:lnSpc>
                      </a:pPr>
                      <a:r>
                        <a:rPr sz="1200" spc="-10" dirty="0">
                          <a:latin typeface="宋体" panose="02010600030101010101" pitchFamily="2" charset="-122"/>
                          <a:cs typeface="宋体" panose="02010600030101010101" pitchFamily="2" charset="-122"/>
                        </a:rPr>
                        <a:t>2332.13</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12065" algn="ctr">
                        <a:lnSpc>
                          <a:spcPts val="1405"/>
                        </a:lnSpc>
                      </a:pPr>
                      <a:r>
                        <a:rPr sz="1200" spc="-10" dirty="0">
                          <a:latin typeface="宋体" panose="02010600030101010101" pitchFamily="2" charset="-122"/>
                          <a:cs typeface="宋体" panose="02010600030101010101" pitchFamily="2" charset="-122"/>
                        </a:rPr>
                        <a:t>1277.27</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318770">
                        <a:lnSpc>
                          <a:spcPts val="1405"/>
                        </a:lnSpc>
                      </a:pPr>
                      <a:r>
                        <a:rPr sz="1200" spc="-10" dirty="0">
                          <a:latin typeface="宋体" panose="02010600030101010101" pitchFamily="2" charset="-122"/>
                          <a:cs typeface="宋体" panose="02010600030101010101" pitchFamily="2" charset="-122"/>
                        </a:rPr>
                        <a:t>54.7700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8890" algn="ctr">
                        <a:lnSpc>
                          <a:spcPts val="1405"/>
                        </a:lnSpc>
                      </a:pPr>
                      <a:r>
                        <a:rPr sz="1200" spc="-10" dirty="0">
                          <a:latin typeface="宋体" panose="02010600030101010101" pitchFamily="2" charset="-122"/>
                          <a:cs typeface="宋体" panose="02010600030101010101" pitchFamily="2" charset="-122"/>
                        </a:rPr>
                        <a:t>1054.86</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12065" algn="ctr">
                        <a:lnSpc>
                          <a:spcPts val="1405"/>
                        </a:lnSpc>
                      </a:pPr>
                      <a:r>
                        <a:rPr sz="1200" spc="-10" dirty="0">
                          <a:latin typeface="宋体" panose="02010600030101010101" pitchFamily="2" charset="-122"/>
                          <a:cs typeface="宋体" panose="02010600030101010101" pitchFamily="2" charset="-122"/>
                        </a:rPr>
                        <a:t>45.2300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71755">
                        <a:lnSpc>
                          <a:spcPts val="1405"/>
                        </a:lnSpc>
                      </a:pPr>
                      <a:r>
                        <a:rPr sz="1200" spc="-10" dirty="0">
                          <a:latin typeface="宋体" panose="02010600030101010101" pitchFamily="2" charset="-122"/>
                          <a:cs typeface="宋体" panose="02010600030101010101" pitchFamily="2" charset="-122"/>
                        </a:rPr>
                        <a:t>①中央财政资金</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5"/>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ts val="1405"/>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ts val="1405"/>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12065" algn="ctr">
                        <a:lnSpc>
                          <a:spcPts val="1405"/>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8890" algn="ctr">
                        <a:lnSpc>
                          <a:spcPts val="1405"/>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12065" algn="ctr">
                        <a:lnSpc>
                          <a:spcPts val="1405"/>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71755">
                        <a:lnSpc>
                          <a:spcPts val="1405"/>
                        </a:lnSpc>
                      </a:pPr>
                      <a:r>
                        <a:rPr sz="1200" spc="-10" dirty="0">
                          <a:latin typeface="宋体" panose="02010600030101010101" pitchFamily="2" charset="-122"/>
                          <a:cs typeface="宋体" panose="02010600030101010101" pitchFamily="2" charset="-122"/>
                        </a:rPr>
                        <a:t>②省级财政资金</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5"/>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ts val="1405"/>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ts val="1405"/>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12065" algn="ctr">
                        <a:lnSpc>
                          <a:spcPts val="1405"/>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5"/>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8890" algn="ctr">
                        <a:lnSpc>
                          <a:spcPts val="1405"/>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12065" algn="ctr">
                        <a:lnSpc>
                          <a:spcPts val="1405"/>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19075">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71755">
                        <a:lnSpc>
                          <a:spcPts val="1400"/>
                        </a:lnSpc>
                      </a:pPr>
                      <a:r>
                        <a:rPr sz="1200" spc="-10" dirty="0">
                          <a:latin typeface="宋体" panose="02010600030101010101" pitchFamily="2" charset="-122"/>
                          <a:cs typeface="宋体" panose="02010600030101010101" pitchFamily="2" charset="-122"/>
                        </a:rPr>
                        <a:t>③地方财政资金</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0"/>
                        </a:lnSpc>
                      </a:pPr>
                      <a:r>
                        <a:rPr sz="1200" spc="-10" dirty="0">
                          <a:latin typeface="宋体" panose="02010600030101010101" pitchFamily="2" charset="-122"/>
                          <a:cs typeface="宋体" panose="02010600030101010101" pitchFamily="2" charset="-122"/>
                        </a:rPr>
                        <a:t>860.13</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400"/>
                        </a:lnSpc>
                      </a:pPr>
                      <a:r>
                        <a:rPr sz="1200" spc="-10" dirty="0">
                          <a:latin typeface="宋体" panose="02010600030101010101" pitchFamily="2" charset="-122"/>
                          <a:cs typeface="宋体" panose="02010600030101010101" pitchFamily="2" charset="-122"/>
                        </a:rPr>
                        <a:t>1472.00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ts val="1400"/>
                        </a:lnSpc>
                      </a:pPr>
                      <a:r>
                        <a:rPr sz="1200" spc="-10" dirty="0">
                          <a:latin typeface="宋体" panose="02010600030101010101" pitchFamily="2" charset="-122"/>
                          <a:cs typeface="宋体" panose="02010600030101010101" pitchFamily="2" charset="-122"/>
                        </a:rPr>
                        <a:t>2332.13</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12065" algn="ctr">
                        <a:lnSpc>
                          <a:spcPts val="1400"/>
                        </a:lnSpc>
                      </a:pPr>
                      <a:r>
                        <a:rPr sz="1200" spc="-10" dirty="0">
                          <a:latin typeface="宋体" panose="02010600030101010101" pitchFamily="2" charset="-122"/>
                          <a:cs typeface="宋体" panose="02010600030101010101" pitchFamily="2" charset="-122"/>
                        </a:rPr>
                        <a:t>1277.27</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318770">
                        <a:lnSpc>
                          <a:spcPts val="1400"/>
                        </a:lnSpc>
                      </a:pPr>
                      <a:r>
                        <a:rPr sz="1200" spc="-10" dirty="0">
                          <a:latin typeface="宋体" panose="02010600030101010101" pitchFamily="2" charset="-122"/>
                          <a:cs typeface="宋体" panose="02010600030101010101" pitchFamily="2" charset="-122"/>
                        </a:rPr>
                        <a:t>54.7700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8890" algn="ctr">
                        <a:lnSpc>
                          <a:spcPts val="1400"/>
                        </a:lnSpc>
                      </a:pPr>
                      <a:r>
                        <a:rPr sz="1200" spc="-10" dirty="0">
                          <a:latin typeface="宋体" panose="02010600030101010101" pitchFamily="2" charset="-122"/>
                          <a:cs typeface="宋体" panose="02010600030101010101" pitchFamily="2" charset="-122"/>
                        </a:rPr>
                        <a:t>1054.86</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12065" algn="ctr">
                        <a:lnSpc>
                          <a:spcPts val="1400"/>
                        </a:lnSpc>
                      </a:pPr>
                      <a:r>
                        <a:rPr sz="1200" spc="-10" dirty="0">
                          <a:latin typeface="宋体" panose="02010600030101010101" pitchFamily="2" charset="-122"/>
                          <a:cs typeface="宋体" panose="02010600030101010101" pitchFamily="2" charset="-122"/>
                        </a:rPr>
                        <a:t>45.2300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719455">
                        <a:lnSpc>
                          <a:spcPts val="1400"/>
                        </a:lnSpc>
                      </a:pPr>
                      <a:r>
                        <a:rPr sz="1200" spc="-10" dirty="0">
                          <a:latin typeface="宋体" panose="02010600030101010101" pitchFamily="2" charset="-122"/>
                          <a:cs typeface="宋体" panose="02010600030101010101" pitchFamily="2" charset="-122"/>
                        </a:rPr>
                        <a:t>其他资金小计</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12065"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8890"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12065" algn="ctr">
                        <a:lnSpc>
                          <a:spcPts val="1400"/>
                        </a:lnSpc>
                      </a:pPr>
                      <a:r>
                        <a:rPr sz="1200" spc="-20" dirty="0">
                          <a:latin typeface="宋体" panose="02010600030101010101" pitchFamily="2" charset="-122"/>
                          <a:cs typeface="宋体" panose="02010600030101010101" pitchFamily="2" charset="-122"/>
                        </a:rPr>
                        <a:t>0.00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rowSpan="2">
                  <a:txBody>
                    <a:bodyPr/>
                    <a:lstStyle/>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spcBef>
                          <a:spcPts val="1225"/>
                        </a:spcBef>
                      </a:pPr>
                      <a:endParaRPr sz="1200">
                        <a:latin typeface="Times New Roman" panose="02020603050405020304"/>
                        <a:cs typeface="Times New Roman" panose="02020603050405020304"/>
                      </a:endParaRPr>
                    </a:p>
                    <a:p>
                      <a:pPr marL="128270">
                        <a:lnSpc>
                          <a:spcPct val="100000"/>
                        </a:lnSpc>
                        <a:spcBef>
                          <a:spcPts val="5"/>
                        </a:spcBef>
                      </a:pPr>
                      <a:r>
                        <a:rPr sz="1200" spc="-10" dirty="0">
                          <a:latin typeface="宋体" panose="02010600030101010101" pitchFamily="2" charset="-122"/>
                          <a:cs typeface="宋体" panose="02010600030101010101" pitchFamily="2" charset="-122"/>
                        </a:rPr>
                        <a:t>年度总体目标</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6">
                  <a:txBody>
                    <a:bodyPr/>
                    <a:lstStyle/>
                    <a:p>
                      <a:pPr marL="8890" marR="12065" algn="ctr">
                        <a:lnSpc>
                          <a:spcPts val="1405"/>
                        </a:lnSpc>
                      </a:pPr>
                      <a:r>
                        <a:rPr sz="1200" spc="-15" dirty="0">
                          <a:latin typeface="宋体" panose="02010600030101010101" pitchFamily="2" charset="-122"/>
                          <a:cs typeface="宋体" panose="02010600030101010101" pitchFamily="2" charset="-122"/>
                        </a:rPr>
                        <a:t>预期目标</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gridSpan="4">
                  <a:txBody>
                    <a:bodyPr/>
                    <a:lstStyle/>
                    <a:p>
                      <a:pPr marL="8890" marR="12065" algn="ctr">
                        <a:lnSpc>
                          <a:spcPts val="1405"/>
                        </a:lnSpc>
                      </a:pPr>
                      <a:r>
                        <a:rPr sz="1200" spc="-10" dirty="0">
                          <a:latin typeface="宋体" panose="02010600030101010101" pitchFamily="2" charset="-122"/>
                          <a:cs typeface="宋体" panose="02010600030101010101" pitchFamily="2" charset="-122"/>
                        </a:rPr>
                        <a:t>目标实际完成情况</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r>
              <a:tr h="136271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6">
                  <a:txBody>
                    <a:bodyPr/>
                    <a:lstStyle/>
                    <a:p>
                      <a:pPr marR="12065">
                        <a:lnSpc>
                          <a:spcPct val="100000"/>
                        </a:lnSpc>
                        <a:spcBef>
                          <a:spcPts val="20"/>
                        </a:spcBef>
                      </a:pPr>
                      <a:endParaRPr sz="1200">
                        <a:latin typeface="Times New Roman" panose="02020603050405020304"/>
                        <a:cs typeface="Times New Roman" panose="02020603050405020304"/>
                      </a:endParaRPr>
                    </a:p>
                    <a:p>
                      <a:pPr marL="71755" indent="-76200" algn="ctr">
                        <a:lnSpc>
                          <a:spcPct val="125000"/>
                        </a:lnSpc>
                      </a:pPr>
                      <a:r>
                        <a:rPr sz="1200" spc="-5" dirty="0">
                          <a:latin typeface="宋体" panose="02010600030101010101" pitchFamily="2" charset="-122"/>
                          <a:cs typeface="宋体" panose="02010600030101010101" pitchFamily="2" charset="-122"/>
                        </a:rPr>
                        <a:t>维持机关和辖区村正常运转，做好辖区内乡村振兴基础设施建设、城乡环境卫生建设，维护社会治安综</a:t>
                      </a:r>
                      <a:r>
                        <a:rPr sz="1200" spc="500" dirty="0">
                          <a:latin typeface="宋体" panose="02010600030101010101" pitchFamily="2" charset="-122"/>
                          <a:cs typeface="宋体" panose="02010600030101010101" pitchFamily="2" charset="-122"/>
                        </a:rPr>
                        <a:t> </a:t>
                      </a:r>
                      <a:r>
                        <a:rPr sz="1200" spc="-5" dirty="0">
                          <a:latin typeface="宋体" panose="02010600030101010101" pitchFamily="2" charset="-122"/>
                          <a:cs typeface="宋体" panose="02010600030101010101" pitchFamily="2" charset="-122"/>
                        </a:rPr>
                        <a:t>合治理，安全生产监督工作，指导开展村级服务工作，加强党支部组织建设，发挥村民委员会的群众</a:t>
                      </a:r>
                      <a:r>
                        <a:rPr sz="1200" spc="-40" dirty="0">
                          <a:latin typeface="宋体" panose="02010600030101010101" pitchFamily="2" charset="-122"/>
                          <a:cs typeface="宋体" panose="02010600030101010101" pitchFamily="2" charset="-122"/>
                        </a:rPr>
                        <a:t>治理作用，发展集体经济建设，开展劳动就业、社会保障工作，配合相关部门做好防汛抢险救灾等工作，</a:t>
                      </a:r>
                      <a:r>
                        <a:rPr sz="1200" spc="-5" dirty="0">
                          <a:latin typeface="宋体" panose="02010600030101010101" pitchFamily="2" charset="-122"/>
                          <a:cs typeface="宋体" panose="02010600030101010101" pitchFamily="2" charset="-122"/>
                        </a:rPr>
                        <a:t>办理人民群众的来信，来访事项，完成上级部门交办的其他工作。</a:t>
                      </a:r>
                      <a:endParaRPr sz="1200">
                        <a:latin typeface="宋体" panose="02010600030101010101" pitchFamily="2" charset="-122"/>
                        <a:cs typeface="宋体" panose="02010600030101010101" pitchFamily="2" charset="-122"/>
                      </a:endParaRPr>
                    </a:p>
                  </a:txBody>
                  <a:tcPr marL="0" marR="0" marT="254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gridSpan="4">
                  <a:txBody>
                    <a:bodyPr/>
                    <a:lstStyle/>
                    <a:p>
                      <a:pPr marL="6350" marR="12065" algn="ctr">
                        <a:lnSpc>
                          <a:spcPts val="1405"/>
                        </a:lnSpc>
                      </a:pPr>
                      <a:r>
                        <a:rPr sz="1200" spc="-20" dirty="0">
                          <a:latin typeface="宋体" panose="02010600030101010101" pitchFamily="2" charset="-122"/>
                          <a:cs typeface="宋体" panose="02010600030101010101" pitchFamily="2" charset="-122"/>
                        </a:rPr>
                        <a:t>维持机关和辖区村正常运转，做好辖区内乡村振兴基础设施建设、城</a:t>
                      </a:r>
                      <a:endParaRPr sz="1200">
                        <a:latin typeface="宋体" panose="02010600030101010101" pitchFamily="2" charset="-122"/>
                        <a:cs typeface="宋体" panose="02010600030101010101" pitchFamily="2" charset="-122"/>
                      </a:endParaRPr>
                    </a:p>
                    <a:p>
                      <a:pPr marL="71120" indent="-86360" algn="ctr">
                        <a:lnSpc>
                          <a:spcPct val="125000"/>
                        </a:lnSpc>
                      </a:pPr>
                      <a:r>
                        <a:rPr sz="1200" spc="-25" dirty="0">
                          <a:latin typeface="宋体" panose="02010600030101010101" pitchFamily="2" charset="-122"/>
                          <a:cs typeface="宋体" panose="02010600030101010101" pitchFamily="2" charset="-122"/>
                        </a:rPr>
                        <a:t>乡环境卫生建设，维护社会治安综合治理，安全生产监督工作，指导</a:t>
                      </a:r>
                      <a:r>
                        <a:rPr sz="1200" spc="-50" dirty="0">
                          <a:latin typeface="宋体" panose="02010600030101010101" pitchFamily="2" charset="-122"/>
                          <a:cs typeface="宋体" panose="02010600030101010101" pitchFamily="2" charset="-122"/>
                        </a:rPr>
                        <a:t> </a:t>
                      </a:r>
                      <a:r>
                        <a:rPr sz="1200" spc="-20" dirty="0">
                          <a:latin typeface="宋体" panose="02010600030101010101" pitchFamily="2" charset="-122"/>
                          <a:cs typeface="宋体" panose="02010600030101010101" pitchFamily="2" charset="-122"/>
                        </a:rPr>
                        <a:t>开展村级服务工作，加强党支部组织建设，发挥村民委员会的群众</a:t>
                      </a:r>
                      <a:r>
                        <a:rPr sz="1200" spc="-40" dirty="0">
                          <a:latin typeface="宋体" panose="02010600030101010101" pitchFamily="2" charset="-122"/>
                          <a:cs typeface="宋体" panose="02010600030101010101" pitchFamily="2" charset="-122"/>
                        </a:rPr>
                        <a:t>治理作用，发展集体经济建设，开展劳动就业、社会保障工作，配合</a:t>
                      </a:r>
                      <a:r>
                        <a:rPr sz="1200" spc="-45" dirty="0">
                          <a:latin typeface="宋体" panose="02010600030101010101" pitchFamily="2" charset="-122"/>
                          <a:cs typeface="宋体" panose="02010600030101010101" pitchFamily="2" charset="-122"/>
                        </a:rPr>
                        <a:t>相关部门做好防汛抢险救灾等工作，办理人民群众的来信，来访事项，</a:t>
                      </a:r>
                      <a:r>
                        <a:rPr sz="1200" spc="-5" dirty="0">
                          <a:latin typeface="宋体" panose="02010600030101010101" pitchFamily="2" charset="-122"/>
                          <a:cs typeface="宋体" panose="02010600030101010101" pitchFamily="2" charset="-122"/>
                        </a:rPr>
                        <a:t>完成上级部门交办的其他工作。</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r>
              <a:tr h="457200">
                <a:tc rowSpan="10">
                  <a:txBody>
                    <a:bodyPr/>
                    <a:lstStyle/>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pPr>
                      <a:endParaRPr sz="1200">
                        <a:latin typeface="Times New Roman" panose="02020603050405020304"/>
                        <a:cs typeface="Times New Roman" panose="02020603050405020304"/>
                      </a:endParaRPr>
                    </a:p>
                    <a:p>
                      <a:pPr>
                        <a:lnSpc>
                          <a:spcPct val="100000"/>
                        </a:lnSpc>
                        <a:spcBef>
                          <a:spcPts val="60"/>
                        </a:spcBef>
                      </a:pPr>
                      <a:endParaRPr sz="1200">
                        <a:latin typeface="Times New Roman" panose="02020603050405020304"/>
                        <a:cs typeface="Times New Roman" panose="02020603050405020304"/>
                      </a:endParaRPr>
                    </a:p>
                    <a:p>
                      <a:pPr marL="423545">
                        <a:lnSpc>
                          <a:spcPct val="100000"/>
                        </a:lnSpc>
                      </a:pPr>
                      <a:r>
                        <a:rPr sz="1200" spc="-10" dirty="0">
                          <a:latin typeface="宋体" panose="02010600030101010101" pitchFamily="2" charset="-122"/>
                          <a:cs typeface="宋体" panose="02010600030101010101" pitchFamily="2" charset="-122"/>
                        </a:rPr>
                        <a:t>绩效 指标</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860"/>
                        </a:spcBef>
                      </a:pPr>
                      <a:r>
                        <a:rPr sz="1200" spc="-15" dirty="0">
                          <a:latin typeface="宋体" panose="02010600030101010101" pitchFamily="2" charset="-122"/>
                          <a:cs typeface="宋体" panose="02010600030101010101" pitchFamily="2" charset="-122"/>
                        </a:rPr>
                        <a:t>一级指标</a:t>
                      </a:r>
                      <a:endParaRPr sz="1200">
                        <a:latin typeface="宋体" panose="02010600030101010101" pitchFamily="2" charset="-122"/>
                        <a:cs typeface="宋体" panose="02010600030101010101" pitchFamily="2" charset="-122"/>
                      </a:endParaRPr>
                    </a:p>
                  </a:txBody>
                  <a:tcPr marL="0" marR="0" marT="1092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860"/>
                        </a:spcBef>
                      </a:pPr>
                      <a:r>
                        <a:rPr sz="1200" spc="-15" dirty="0">
                          <a:latin typeface="宋体" panose="02010600030101010101" pitchFamily="2" charset="-122"/>
                          <a:cs typeface="宋体" panose="02010600030101010101" pitchFamily="2" charset="-122"/>
                        </a:rPr>
                        <a:t>二级指标</a:t>
                      </a:r>
                      <a:endParaRPr sz="1200">
                        <a:latin typeface="宋体" panose="02010600030101010101" pitchFamily="2" charset="-122"/>
                        <a:cs typeface="宋体" panose="02010600030101010101" pitchFamily="2" charset="-122"/>
                      </a:endParaRPr>
                    </a:p>
                  </a:txBody>
                  <a:tcPr marL="0" marR="0" marT="1092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8890" algn="ctr">
                        <a:lnSpc>
                          <a:spcPct val="100000"/>
                        </a:lnSpc>
                        <a:spcBef>
                          <a:spcPts val="860"/>
                        </a:spcBef>
                      </a:pPr>
                      <a:r>
                        <a:rPr sz="1200" spc="-15" dirty="0">
                          <a:latin typeface="宋体" panose="02010600030101010101" pitchFamily="2" charset="-122"/>
                          <a:cs typeface="宋体" panose="02010600030101010101" pitchFamily="2" charset="-122"/>
                        </a:rPr>
                        <a:t>三级指标</a:t>
                      </a:r>
                      <a:endParaRPr sz="1200">
                        <a:latin typeface="宋体" panose="02010600030101010101" pitchFamily="2" charset="-122"/>
                        <a:cs typeface="宋体" panose="02010600030101010101" pitchFamily="2" charset="-122"/>
                      </a:endParaRPr>
                    </a:p>
                  </a:txBody>
                  <a:tcPr marL="0" marR="0" marT="1092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2">
                  <a:txBody>
                    <a:bodyPr/>
                    <a:lstStyle/>
                    <a:p>
                      <a:pPr marL="8890" marR="12065" algn="ctr">
                        <a:lnSpc>
                          <a:spcPct val="100000"/>
                        </a:lnSpc>
                        <a:spcBef>
                          <a:spcPts val="860"/>
                        </a:spcBef>
                      </a:pPr>
                      <a:r>
                        <a:rPr sz="1200" spc="-10" dirty="0">
                          <a:latin typeface="宋体" panose="02010600030101010101" pitchFamily="2" charset="-122"/>
                          <a:cs typeface="宋体" panose="02010600030101010101" pitchFamily="2" charset="-122"/>
                        </a:rPr>
                        <a:t>年度指标值</a:t>
                      </a:r>
                      <a:endParaRPr sz="1200">
                        <a:latin typeface="宋体" panose="02010600030101010101" pitchFamily="2" charset="-122"/>
                        <a:cs typeface="宋体" panose="02010600030101010101" pitchFamily="2" charset="-122"/>
                      </a:endParaRPr>
                    </a:p>
                  </a:txBody>
                  <a:tcPr marL="0" marR="0" marT="1092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4610" algn="r">
                        <a:lnSpc>
                          <a:spcPct val="100000"/>
                        </a:lnSpc>
                        <a:spcBef>
                          <a:spcPts val="860"/>
                        </a:spcBef>
                      </a:pPr>
                      <a:r>
                        <a:rPr sz="1200" spc="-10" dirty="0">
                          <a:latin typeface="宋体" panose="02010600030101010101" pitchFamily="2" charset="-122"/>
                          <a:cs typeface="宋体" panose="02010600030101010101" pitchFamily="2" charset="-122"/>
                        </a:rPr>
                        <a:t>实际完成值</a:t>
                      </a:r>
                      <a:endParaRPr sz="1200">
                        <a:latin typeface="宋体" panose="02010600030101010101" pitchFamily="2" charset="-122"/>
                        <a:cs typeface="宋体" panose="02010600030101010101" pitchFamily="2" charset="-122"/>
                      </a:endParaRPr>
                    </a:p>
                  </a:txBody>
                  <a:tcPr marL="0" marR="0" marT="1092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860"/>
                        </a:spcBef>
                      </a:pPr>
                      <a:r>
                        <a:rPr sz="1200" spc="-15" dirty="0">
                          <a:latin typeface="宋体" panose="02010600030101010101" pitchFamily="2" charset="-122"/>
                          <a:cs typeface="宋体" panose="02010600030101010101" pitchFamily="2" charset="-122"/>
                        </a:rPr>
                        <a:t>指标分值</a:t>
                      </a:r>
                      <a:endParaRPr sz="1200">
                        <a:latin typeface="宋体" panose="02010600030101010101" pitchFamily="2" charset="-122"/>
                        <a:cs typeface="宋体" panose="02010600030101010101" pitchFamily="2" charset="-122"/>
                      </a:endParaRPr>
                    </a:p>
                  </a:txBody>
                  <a:tcPr marL="0" marR="0" marT="1092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860"/>
                        </a:spcBef>
                      </a:pPr>
                      <a:r>
                        <a:rPr sz="1200" spc="-15" dirty="0">
                          <a:latin typeface="宋体" panose="02010600030101010101" pitchFamily="2" charset="-122"/>
                          <a:cs typeface="宋体" panose="02010600030101010101" pitchFamily="2" charset="-122"/>
                        </a:rPr>
                        <a:t>自评得分</a:t>
                      </a:r>
                      <a:endParaRPr sz="1200">
                        <a:latin typeface="宋体" panose="02010600030101010101" pitchFamily="2" charset="-122"/>
                        <a:cs typeface="宋体" panose="02010600030101010101" pitchFamily="2" charset="-122"/>
                      </a:endParaRPr>
                    </a:p>
                  </a:txBody>
                  <a:tcPr marL="0" marR="0" marT="10922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12065" algn="ctr">
                        <a:lnSpc>
                          <a:spcPts val="1405"/>
                        </a:lnSpc>
                      </a:pPr>
                      <a:r>
                        <a:rPr sz="1200" spc="-10" dirty="0">
                          <a:latin typeface="宋体" panose="02010600030101010101" pitchFamily="2" charset="-122"/>
                          <a:cs typeface="宋体" panose="02010600030101010101" pitchFamily="2" charset="-122"/>
                        </a:rPr>
                        <a:t>偏差原因分析</a:t>
                      </a:r>
                      <a:endParaRPr sz="1200">
                        <a:latin typeface="宋体" panose="02010600030101010101" pitchFamily="2" charset="-122"/>
                        <a:cs typeface="宋体" panose="02010600030101010101" pitchFamily="2" charset="-122"/>
                      </a:endParaRPr>
                    </a:p>
                    <a:p>
                      <a:pPr marR="12065" algn="ctr">
                        <a:lnSpc>
                          <a:spcPct val="100000"/>
                        </a:lnSpc>
                        <a:spcBef>
                          <a:spcPts val="360"/>
                        </a:spcBef>
                      </a:pPr>
                      <a:r>
                        <a:rPr sz="1200" spc="-10" dirty="0">
                          <a:latin typeface="宋体" panose="02010600030101010101" pitchFamily="2" charset="-122"/>
                          <a:cs typeface="宋体" panose="02010600030101010101" pitchFamily="2" charset="-122"/>
                        </a:rPr>
                        <a:t>及改进措施</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rowSpan="3">
                  <a:txBody>
                    <a:bodyPr/>
                    <a:lstStyle/>
                    <a:p>
                      <a:pPr>
                        <a:lnSpc>
                          <a:spcPct val="100000"/>
                        </a:lnSpc>
                        <a:spcBef>
                          <a:spcPts val="520"/>
                        </a:spcBef>
                      </a:pPr>
                      <a:endParaRPr sz="1100">
                        <a:latin typeface="Times New Roman" panose="02020603050405020304"/>
                        <a:cs typeface="Times New Roman" panose="02020603050405020304"/>
                      </a:endParaRPr>
                    </a:p>
                    <a:p>
                      <a:pPr marL="109855">
                        <a:lnSpc>
                          <a:spcPct val="100000"/>
                        </a:lnSpc>
                        <a:spcBef>
                          <a:spcPts val="5"/>
                        </a:spcBef>
                      </a:pPr>
                      <a:r>
                        <a:rPr sz="1100" spc="-10" dirty="0">
                          <a:latin typeface="宋体" panose="02010600030101010101" pitchFamily="2" charset="-122"/>
                          <a:cs typeface="宋体" panose="02010600030101010101" pitchFamily="2" charset="-122"/>
                        </a:rPr>
                        <a:t>一般性支出情况</a:t>
                      </a:r>
                      <a:endParaRPr sz="1100">
                        <a:latin typeface="宋体" panose="02010600030101010101" pitchFamily="2" charset="-122"/>
                        <a:cs typeface="宋体" panose="02010600030101010101" pitchFamily="2" charset="-122"/>
                      </a:endParaRPr>
                    </a:p>
                  </a:txBody>
                  <a:tcPr marL="0" marR="0" marT="6604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rowSpan="3">
                  <a:txBody>
                    <a:bodyPr/>
                    <a:lstStyle/>
                    <a:p>
                      <a:pPr>
                        <a:lnSpc>
                          <a:spcPct val="100000"/>
                        </a:lnSpc>
                        <a:spcBef>
                          <a:spcPts val="520"/>
                        </a:spcBef>
                      </a:pPr>
                      <a:endParaRPr sz="1100">
                        <a:latin typeface="Times New Roman" panose="02020603050405020304"/>
                        <a:cs typeface="Times New Roman" panose="02020603050405020304"/>
                      </a:endParaRPr>
                    </a:p>
                    <a:p>
                      <a:pPr marL="109220">
                        <a:lnSpc>
                          <a:spcPct val="100000"/>
                        </a:lnSpc>
                        <a:spcBef>
                          <a:spcPts val="5"/>
                        </a:spcBef>
                      </a:pPr>
                      <a:r>
                        <a:rPr sz="1100" spc="-10" dirty="0">
                          <a:latin typeface="宋体" panose="02010600030101010101" pitchFamily="2" charset="-122"/>
                          <a:cs typeface="宋体" panose="02010600030101010101" pitchFamily="2" charset="-122"/>
                        </a:rPr>
                        <a:t>一般性支出情况</a:t>
                      </a:r>
                      <a:endParaRPr sz="1100">
                        <a:latin typeface="宋体" panose="02010600030101010101" pitchFamily="2" charset="-122"/>
                        <a:cs typeface="宋体" panose="02010600030101010101" pitchFamily="2" charset="-122"/>
                      </a:endParaRPr>
                    </a:p>
                  </a:txBody>
                  <a:tcPr marL="0" marR="0" marT="6604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995680">
                        <a:lnSpc>
                          <a:spcPts val="1305"/>
                        </a:lnSpc>
                      </a:pPr>
                      <a:r>
                        <a:rPr sz="1100" spc="-10" dirty="0">
                          <a:latin typeface="宋体" panose="02010600030101010101" pitchFamily="2" charset="-122"/>
                          <a:cs typeface="宋体" panose="02010600030101010101" pitchFamily="2" charset="-122"/>
                        </a:rPr>
                        <a:t>“三公”经费控制率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2">
                  <a:txBody>
                    <a:bodyPr/>
                    <a:lstStyle/>
                    <a:p>
                      <a:pPr marR="73025" algn="r">
                        <a:lnSpc>
                          <a:spcPts val="1400"/>
                        </a:lnSpc>
                      </a:pPr>
                      <a:r>
                        <a:rPr sz="1200" spc="-10" dirty="0">
                          <a:latin typeface="宋体" panose="02010600030101010101" pitchFamily="2" charset="-122"/>
                          <a:cs typeface="宋体" panose="02010600030101010101" pitchFamily="2" charset="-122"/>
                        </a:rPr>
                        <a:t>≤100%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3975" algn="r">
                        <a:lnSpc>
                          <a:spcPts val="1400"/>
                        </a:lnSpc>
                      </a:pPr>
                      <a:r>
                        <a:rPr sz="1200" spc="-25" dirty="0">
                          <a:latin typeface="宋体" panose="02010600030101010101" pitchFamily="2" charset="-122"/>
                          <a:cs typeface="宋体" panose="02010600030101010101" pitchFamily="2" charset="-122"/>
                        </a:rPr>
                        <a:t>100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400"/>
                        </a:lnSpc>
                      </a:pPr>
                      <a:r>
                        <a:rPr sz="1200" spc="-50" dirty="0">
                          <a:latin typeface="宋体" panose="02010600030101010101" pitchFamily="2" charset="-122"/>
                          <a:cs typeface="宋体" panose="02010600030101010101" pitchFamily="2" charset="-122"/>
                        </a:rPr>
                        <a:t>2</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ts val="1400"/>
                        </a:lnSpc>
                      </a:pPr>
                      <a:r>
                        <a:rPr sz="1200" spc="-50" dirty="0">
                          <a:latin typeface="宋体" panose="02010600030101010101" pitchFamily="2" charset="-122"/>
                          <a:cs typeface="宋体" panose="02010600030101010101" pitchFamily="2" charset="-122"/>
                        </a:rPr>
                        <a:t>2</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12065">
                        <a:lnSpc>
                          <a:spcPct val="100000"/>
                        </a:lnSpc>
                      </a:pPr>
                      <a:endParaRPr sz="12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vMerge="1">
                  <a:tcPr marL="0" marR="0" marT="6604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vMerge="1">
                  <a:tcPr marL="0" marR="0" marT="6604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575945">
                        <a:lnSpc>
                          <a:spcPts val="1305"/>
                        </a:lnSpc>
                      </a:pPr>
                      <a:r>
                        <a:rPr sz="1100" spc="-15" dirty="0">
                          <a:latin typeface="宋体" panose="02010600030101010101" pitchFamily="2" charset="-122"/>
                          <a:cs typeface="宋体" panose="02010600030101010101" pitchFamily="2" charset="-122"/>
                        </a:rPr>
                        <a:t>“三公”经费违规使用次数</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2">
                  <a:txBody>
                    <a:bodyPr/>
                    <a:lstStyle/>
                    <a:p>
                      <a:pPr marR="72390" algn="r">
                        <a:lnSpc>
                          <a:spcPts val="1400"/>
                        </a:lnSpc>
                      </a:pPr>
                      <a:r>
                        <a:rPr sz="1200" dirty="0">
                          <a:latin typeface="宋体" panose="02010600030101010101" pitchFamily="2" charset="-122"/>
                          <a:cs typeface="宋体" panose="02010600030101010101" pitchFamily="2" charset="-122"/>
                        </a:rPr>
                        <a:t>≤0</a:t>
                      </a:r>
                      <a:r>
                        <a:rPr sz="1200" spc="-175" dirty="0">
                          <a:latin typeface="宋体" panose="02010600030101010101" pitchFamily="2" charset="-122"/>
                          <a:cs typeface="宋体" panose="02010600030101010101" pitchFamily="2" charset="-122"/>
                        </a:rPr>
                        <a:t> 次</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3975" algn="r">
                        <a:lnSpc>
                          <a:spcPts val="1400"/>
                        </a:lnSpc>
                      </a:pPr>
                      <a:r>
                        <a:rPr sz="1200" spc="-50" dirty="0">
                          <a:latin typeface="宋体" panose="02010600030101010101" pitchFamily="2" charset="-122"/>
                          <a:cs typeface="宋体" panose="02010600030101010101" pitchFamily="2" charset="-122"/>
                        </a:rPr>
                        <a:t>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400"/>
                        </a:lnSpc>
                      </a:pPr>
                      <a:r>
                        <a:rPr sz="1200" spc="-50" dirty="0">
                          <a:latin typeface="宋体" panose="02010600030101010101" pitchFamily="2" charset="-122"/>
                          <a:cs typeface="宋体" panose="02010600030101010101" pitchFamily="2" charset="-122"/>
                        </a:rPr>
                        <a:t>2</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ts val="1400"/>
                        </a:lnSpc>
                      </a:pPr>
                      <a:r>
                        <a:rPr sz="1200" spc="-50" dirty="0">
                          <a:latin typeface="宋体" panose="02010600030101010101" pitchFamily="2" charset="-122"/>
                          <a:cs typeface="宋体" panose="02010600030101010101" pitchFamily="2" charset="-122"/>
                        </a:rPr>
                        <a:t>2</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12065">
                        <a:lnSpc>
                          <a:spcPct val="100000"/>
                        </a:lnSpc>
                      </a:pPr>
                      <a:endParaRPr sz="12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vMerge="1">
                  <a:tcPr marL="0" marR="0" marT="6604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vMerge="1">
                  <a:tcPr marL="0" marR="0" marT="6604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299720">
                        <a:lnSpc>
                          <a:spcPts val="1310"/>
                        </a:lnSpc>
                      </a:pPr>
                      <a:r>
                        <a:rPr sz="1100" spc="-15" dirty="0">
                          <a:latin typeface="宋体" panose="02010600030101010101" pitchFamily="2" charset="-122"/>
                          <a:cs typeface="宋体" panose="02010600030101010101" pitchFamily="2" charset="-122"/>
                        </a:rPr>
                        <a:t>会议费、差旅费超标准使用次数</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2">
                  <a:txBody>
                    <a:bodyPr/>
                    <a:lstStyle/>
                    <a:p>
                      <a:pPr marR="72390" algn="r">
                        <a:lnSpc>
                          <a:spcPts val="1405"/>
                        </a:lnSpc>
                      </a:pPr>
                      <a:r>
                        <a:rPr sz="1200" dirty="0">
                          <a:latin typeface="宋体" panose="02010600030101010101" pitchFamily="2" charset="-122"/>
                          <a:cs typeface="宋体" panose="02010600030101010101" pitchFamily="2" charset="-122"/>
                        </a:rPr>
                        <a:t>≤0</a:t>
                      </a:r>
                      <a:r>
                        <a:rPr sz="1200" spc="-175" dirty="0">
                          <a:latin typeface="宋体" panose="02010600030101010101" pitchFamily="2" charset="-122"/>
                          <a:cs typeface="宋体" panose="02010600030101010101" pitchFamily="2" charset="-122"/>
                        </a:rPr>
                        <a:t> 次</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3975" algn="r">
                        <a:lnSpc>
                          <a:spcPts val="1405"/>
                        </a:lnSpc>
                      </a:pPr>
                      <a:r>
                        <a:rPr sz="1200" spc="-50" dirty="0">
                          <a:latin typeface="宋体" panose="02010600030101010101" pitchFamily="2" charset="-122"/>
                          <a:cs typeface="宋体" panose="02010600030101010101" pitchFamily="2" charset="-122"/>
                        </a:rPr>
                        <a:t>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405"/>
                        </a:lnSpc>
                      </a:pPr>
                      <a:r>
                        <a:rPr sz="1200" spc="-50" dirty="0">
                          <a:latin typeface="宋体" panose="02010600030101010101" pitchFamily="2" charset="-122"/>
                          <a:cs typeface="宋体" panose="02010600030101010101" pitchFamily="2" charset="-122"/>
                        </a:rPr>
                        <a:t>2</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ts val="1405"/>
                        </a:lnSpc>
                      </a:pPr>
                      <a:r>
                        <a:rPr sz="1200" spc="-50" dirty="0">
                          <a:latin typeface="宋体" panose="02010600030101010101" pitchFamily="2" charset="-122"/>
                          <a:cs typeface="宋体" panose="02010600030101010101" pitchFamily="2" charset="-122"/>
                        </a:rPr>
                        <a:t>2</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12065">
                        <a:lnSpc>
                          <a:spcPct val="100000"/>
                        </a:lnSpc>
                      </a:pPr>
                      <a:endParaRPr sz="12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05"/>
                        </a:lnSpc>
                      </a:pPr>
                      <a:r>
                        <a:rPr sz="1100" spc="-15" dirty="0">
                          <a:latin typeface="宋体" panose="02010600030101010101" pitchFamily="2" charset="-122"/>
                          <a:cs typeface="宋体" panose="02010600030101010101" pitchFamily="2" charset="-122"/>
                        </a:rPr>
                        <a:t>成本指标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05"/>
                        </a:lnSpc>
                      </a:pPr>
                      <a:r>
                        <a:rPr sz="1100" spc="-10" dirty="0">
                          <a:latin typeface="宋体" panose="02010600030101010101" pitchFamily="2" charset="-122"/>
                          <a:cs typeface="宋体" panose="02010600030101010101" pitchFamily="2" charset="-122"/>
                        </a:rPr>
                        <a:t>社会成本指标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1424305">
                        <a:lnSpc>
                          <a:spcPts val="1305"/>
                        </a:lnSpc>
                      </a:pPr>
                      <a:r>
                        <a:rPr sz="1100" spc="-10" dirty="0">
                          <a:latin typeface="宋体" panose="02010600030101010101" pitchFamily="2" charset="-122"/>
                          <a:cs typeface="宋体" panose="02010600030101010101" pitchFamily="2" charset="-122"/>
                        </a:rPr>
                        <a:t>安全生产情况</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2">
                  <a:txBody>
                    <a:bodyPr/>
                    <a:lstStyle/>
                    <a:p>
                      <a:pPr marR="73025" algn="r">
                        <a:lnSpc>
                          <a:spcPts val="1400"/>
                        </a:lnSpc>
                      </a:pPr>
                      <a:r>
                        <a:rPr sz="1200" spc="-10" dirty="0">
                          <a:latin typeface="宋体" panose="02010600030101010101" pitchFamily="2" charset="-122"/>
                          <a:cs typeface="宋体" panose="02010600030101010101" pitchFamily="2" charset="-122"/>
                        </a:rPr>
                        <a:t>=提高提高</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3975" algn="r">
                        <a:lnSpc>
                          <a:spcPts val="1400"/>
                        </a:lnSpc>
                      </a:pPr>
                      <a:r>
                        <a:rPr sz="1200" spc="-25" dirty="0">
                          <a:latin typeface="宋体" panose="02010600030101010101" pitchFamily="2" charset="-122"/>
                          <a:cs typeface="宋体" panose="02010600030101010101" pitchFamily="2" charset="-122"/>
                        </a:rPr>
                        <a:t>提高</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400"/>
                        </a:lnSpc>
                      </a:pPr>
                      <a:r>
                        <a:rPr sz="1200" spc="-50" dirty="0">
                          <a:latin typeface="宋体" panose="02010600030101010101" pitchFamily="2" charset="-122"/>
                          <a:cs typeface="宋体" panose="02010600030101010101" pitchFamily="2" charset="-122"/>
                        </a:rPr>
                        <a:t>8</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2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12065">
                        <a:lnSpc>
                          <a:spcPct val="100000"/>
                        </a:lnSpc>
                      </a:pPr>
                      <a:endParaRPr sz="12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19075">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5" dirty="0">
                          <a:latin typeface="宋体" panose="02010600030101010101" pitchFamily="2" charset="-122"/>
                          <a:cs typeface="宋体" panose="02010600030101010101" pitchFamily="2" charset="-122"/>
                        </a:rPr>
                        <a:t>效益指标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0" dirty="0">
                          <a:latin typeface="宋体" panose="02010600030101010101" pitchFamily="2" charset="-122"/>
                          <a:cs typeface="宋体" panose="02010600030101010101" pitchFamily="2" charset="-122"/>
                        </a:rPr>
                        <a:t>经济效益指标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575945">
                        <a:lnSpc>
                          <a:spcPts val="1310"/>
                        </a:lnSpc>
                      </a:pPr>
                      <a:r>
                        <a:rPr sz="1100" spc="-15" dirty="0">
                          <a:latin typeface="宋体" panose="02010600030101010101" pitchFamily="2" charset="-122"/>
                          <a:cs typeface="宋体" panose="02010600030101010101" pitchFamily="2" charset="-122"/>
                        </a:rPr>
                        <a:t>农村人均可支配收入增长率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2">
                  <a:txBody>
                    <a:bodyPr/>
                    <a:lstStyle/>
                    <a:p>
                      <a:pPr marR="73025" algn="r">
                        <a:lnSpc>
                          <a:spcPts val="1405"/>
                        </a:lnSpc>
                      </a:pPr>
                      <a:r>
                        <a:rPr sz="1200" spc="-20"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3975" algn="r">
                        <a:lnSpc>
                          <a:spcPts val="1405"/>
                        </a:lnSpc>
                      </a:pPr>
                      <a:r>
                        <a:rPr sz="1200" spc="-25" dirty="0">
                          <a:latin typeface="宋体" panose="02010600030101010101" pitchFamily="2" charset="-122"/>
                          <a:cs typeface="宋体" panose="02010600030101010101" pitchFamily="2" charset="-122"/>
                        </a:rPr>
                        <a:t>100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405"/>
                        </a:lnSpc>
                      </a:pPr>
                      <a:r>
                        <a:rPr sz="1200" spc="-25" dirty="0">
                          <a:latin typeface="宋体" panose="02010600030101010101" pitchFamily="2" charset="-122"/>
                          <a:cs typeface="宋体" panose="02010600030101010101" pitchFamily="2" charset="-122"/>
                        </a:rPr>
                        <a:t>30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ts val="1405"/>
                        </a:lnSpc>
                      </a:pPr>
                      <a:r>
                        <a:rPr sz="1200" spc="-25" dirty="0">
                          <a:latin typeface="宋体" panose="02010600030101010101" pitchFamily="2" charset="-122"/>
                          <a:cs typeface="宋体" panose="02010600030101010101" pitchFamily="2" charset="-122"/>
                        </a:rPr>
                        <a:t>30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12065">
                        <a:lnSpc>
                          <a:spcPct val="100000"/>
                        </a:lnSpc>
                      </a:pPr>
                      <a:endParaRPr sz="12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4191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40"/>
                        </a:spcBef>
                      </a:pPr>
                      <a:r>
                        <a:rPr sz="1100" spc="-10" dirty="0">
                          <a:latin typeface="宋体" panose="02010600030101010101" pitchFamily="2" charset="-122"/>
                          <a:cs typeface="宋体" panose="02010600030101010101" pitchFamily="2" charset="-122"/>
                        </a:rPr>
                        <a:t>满意度指标</a:t>
                      </a:r>
                      <a:endParaRPr sz="1100">
                        <a:latin typeface="宋体" panose="02010600030101010101" pitchFamily="2" charset="-122"/>
                        <a:cs typeface="宋体" panose="02010600030101010101" pitchFamily="2" charset="-122"/>
                      </a:endParaRPr>
                    </a:p>
                  </a:txBody>
                  <a:tcPr marL="0" marR="0" marT="939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235"/>
                        </a:lnSpc>
                      </a:pPr>
                      <a:r>
                        <a:rPr sz="1100" spc="-10" dirty="0">
                          <a:latin typeface="宋体" panose="02010600030101010101" pitchFamily="2" charset="-122"/>
                          <a:cs typeface="宋体" panose="02010600030101010101" pitchFamily="2" charset="-122"/>
                        </a:rPr>
                        <a:t>服务对象满意度</a:t>
                      </a:r>
                      <a:endParaRPr sz="1100">
                        <a:latin typeface="宋体" panose="02010600030101010101" pitchFamily="2" charset="-122"/>
                        <a:cs typeface="宋体" panose="02010600030101010101" pitchFamily="2" charset="-122"/>
                      </a:endParaRPr>
                    </a:p>
                    <a:p>
                      <a:pPr marR="54610" algn="r">
                        <a:lnSpc>
                          <a:spcPct val="100000"/>
                        </a:lnSpc>
                        <a:spcBef>
                          <a:spcPts val="330"/>
                        </a:spcBef>
                      </a:pPr>
                      <a:r>
                        <a:rPr sz="1100" spc="-25" dirty="0">
                          <a:latin typeface="宋体" panose="02010600030101010101" pitchFamily="2" charset="-122"/>
                          <a:cs typeface="宋体" panose="02010600030101010101" pitchFamily="2" charset="-122"/>
                        </a:rPr>
                        <a:t>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1281430">
                        <a:lnSpc>
                          <a:spcPct val="100000"/>
                        </a:lnSpc>
                        <a:spcBef>
                          <a:spcPts val="740"/>
                        </a:spcBef>
                      </a:pPr>
                      <a:r>
                        <a:rPr sz="1100" spc="-10" dirty="0">
                          <a:latin typeface="宋体" panose="02010600030101010101" pitchFamily="2" charset="-122"/>
                          <a:cs typeface="宋体" panose="02010600030101010101" pitchFamily="2" charset="-122"/>
                        </a:rPr>
                        <a:t>乡镇群众满意度</a:t>
                      </a:r>
                      <a:endParaRPr sz="1100">
                        <a:latin typeface="宋体" panose="02010600030101010101" pitchFamily="2" charset="-122"/>
                        <a:cs typeface="宋体" panose="02010600030101010101" pitchFamily="2" charset="-122"/>
                      </a:endParaRPr>
                    </a:p>
                  </a:txBody>
                  <a:tcPr marL="0" marR="0" marT="9398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2">
                  <a:txBody>
                    <a:bodyPr/>
                    <a:lstStyle/>
                    <a:p>
                      <a:pPr marR="73025" algn="r">
                        <a:lnSpc>
                          <a:spcPct val="100000"/>
                        </a:lnSpc>
                        <a:spcBef>
                          <a:spcPts val="715"/>
                        </a:spcBef>
                      </a:pPr>
                      <a:r>
                        <a:rPr sz="1200" spc="-20" dirty="0">
                          <a:latin typeface="宋体" panose="02010600030101010101" pitchFamily="2" charset="-122"/>
                          <a:cs typeface="宋体" panose="02010600030101010101" pitchFamily="2" charset="-122"/>
                        </a:rPr>
                        <a:t>≥90%</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3975" algn="r">
                        <a:lnSpc>
                          <a:spcPct val="100000"/>
                        </a:lnSpc>
                        <a:spcBef>
                          <a:spcPts val="715"/>
                        </a:spcBef>
                      </a:pPr>
                      <a:r>
                        <a:rPr sz="1200" spc="-25" dirty="0">
                          <a:latin typeface="宋体" panose="02010600030101010101" pitchFamily="2" charset="-122"/>
                          <a:cs typeface="宋体" panose="02010600030101010101" pitchFamily="2" charset="-122"/>
                        </a:rPr>
                        <a:t>90</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ct val="100000"/>
                        </a:lnSpc>
                        <a:spcBef>
                          <a:spcPts val="715"/>
                        </a:spcBef>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ct val="100000"/>
                        </a:lnSpc>
                        <a:spcBef>
                          <a:spcPts val="715"/>
                        </a:spcBef>
                      </a:pPr>
                      <a:r>
                        <a:rPr sz="1200" spc="-25" dirty="0">
                          <a:latin typeface="宋体" panose="02010600030101010101" pitchFamily="2" charset="-122"/>
                          <a:cs typeface="宋体" panose="02010600030101010101" pitchFamily="2" charset="-122"/>
                        </a:rPr>
                        <a:t>10</a:t>
                      </a:r>
                      <a:endParaRPr sz="1200">
                        <a:latin typeface="宋体" panose="02010600030101010101" pitchFamily="2" charset="-122"/>
                        <a:cs typeface="宋体" panose="02010600030101010101" pitchFamily="2" charset="-122"/>
                      </a:endParaRPr>
                    </a:p>
                  </a:txBody>
                  <a:tcPr marL="0" marR="0" marT="9080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12065">
                        <a:lnSpc>
                          <a:spcPct val="100000"/>
                        </a:lnSpc>
                      </a:pPr>
                      <a:endParaRPr sz="12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rowSpan="3">
                  <a:txBody>
                    <a:bodyPr/>
                    <a:lstStyle/>
                    <a:p>
                      <a:pPr>
                        <a:lnSpc>
                          <a:spcPct val="100000"/>
                        </a:lnSpc>
                        <a:spcBef>
                          <a:spcPts val="520"/>
                        </a:spcBef>
                      </a:pPr>
                      <a:endParaRPr sz="1100">
                        <a:latin typeface="Times New Roman" panose="02020603050405020304"/>
                        <a:cs typeface="Times New Roman" panose="02020603050405020304"/>
                      </a:endParaRPr>
                    </a:p>
                    <a:p>
                      <a:pPr marL="538480">
                        <a:lnSpc>
                          <a:spcPct val="100000"/>
                        </a:lnSpc>
                        <a:spcBef>
                          <a:spcPts val="5"/>
                        </a:spcBef>
                      </a:pPr>
                      <a:r>
                        <a:rPr sz="1100" spc="-15" dirty="0">
                          <a:latin typeface="宋体" panose="02010600030101010101" pitchFamily="2" charset="-122"/>
                          <a:cs typeface="宋体" panose="02010600030101010101" pitchFamily="2" charset="-122"/>
                        </a:rPr>
                        <a:t>产出指标</a:t>
                      </a:r>
                      <a:endParaRPr sz="1100">
                        <a:latin typeface="宋体" panose="02010600030101010101" pitchFamily="2" charset="-122"/>
                        <a:cs typeface="宋体" panose="02010600030101010101" pitchFamily="2" charset="-122"/>
                      </a:endParaRPr>
                    </a:p>
                  </a:txBody>
                  <a:tcPr marL="0" marR="0" marT="6604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5" dirty="0">
                          <a:latin typeface="宋体" panose="02010600030101010101" pitchFamily="2" charset="-122"/>
                          <a:cs typeface="宋体" panose="02010600030101010101" pitchFamily="2" charset="-122"/>
                        </a:rPr>
                        <a:t>数量指标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1424305">
                        <a:lnSpc>
                          <a:spcPts val="1310"/>
                        </a:lnSpc>
                      </a:pPr>
                      <a:r>
                        <a:rPr sz="1100" spc="-10" dirty="0">
                          <a:latin typeface="宋体" panose="02010600030101010101" pitchFamily="2" charset="-122"/>
                          <a:cs typeface="宋体" panose="02010600030101010101" pitchFamily="2" charset="-122"/>
                        </a:rPr>
                        <a:t>工作人员数量</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2">
                  <a:txBody>
                    <a:bodyPr/>
                    <a:lstStyle/>
                    <a:p>
                      <a:pPr marR="72390" algn="r">
                        <a:lnSpc>
                          <a:spcPts val="1405"/>
                        </a:lnSpc>
                      </a:pPr>
                      <a:r>
                        <a:rPr sz="1200" dirty="0">
                          <a:latin typeface="宋体" panose="02010600030101010101" pitchFamily="2" charset="-122"/>
                          <a:cs typeface="宋体" panose="02010600030101010101" pitchFamily="2" charset="-122"/>
                        </a:rPr>
                        <a:t>≥46</a:t>
                      </a:r>
                      <a:r>
                        <a:rPr sz="1200" spc="-175" dirty="0">
                          <a:latin typeface="宋体" panose="02010600030101010101" pitchFamily="2" charset="-122"/>
                          <a:cs typeface="宋体" panose="02010600030101010101" pitchFamily="2" charset="-122"/>
                        </a:rPr>
                        <a:t> 人</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3975" algn="r">
                        <a:lnSpc>
                          <a:spcPts val="1405"/>
                        </a:lnSpc>
                      </a:pPr>
                      <a:r>
                        <a:rPr sz="1200" spc="-25" dirty="0">
                          <a:latin typeface="宋体" panose="02010600030101010101" pitchFamily="2" charset="-122"/>
                          <a:cs typeface="宋体" panose="02010600030101010101" pitchFamily="2" charset="-122"/>
                        </a:rPr>
                        <a:t>46</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405"/>
                        </a:lnSpc>
                      </a:pPr>
                      <a:r>
                        <a:rPr sz="1200" spc="-50" dirty="0">
                          <a:latin typeface="宋体" panose="02010600030101010101" pitchFamily="2" charset="-122"/>
                          <a:cs typeface="宋体" panose="02010600030101010101" pitchFamily="2" charset="-122"/>
                        </a:rPr>
                        <a:t>6</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ts val="1405"/>
                        </a:lnSpc>
                      </a:pPr>
                      <a:r>
                        <a:rPr sz="1200" spc="-50" dirty="0">
                          <a:latin typeface="宋体" panose="02010600030101010101" pitchFamily="2" charset="-122"/>
                          <a:cs typeface="宋体" panose="02010600030101010101" pitchFamily="2" charset="-122"/>
                        </a:rPr>
                        <a:t>6</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12065">
                        <a:lnSpc>
                          <a:spcPct val="100000"/>
                        </a:lnSpc>
                      </a:pPr>
                      <a:endParaRPr sz="12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vMerge="1">
                  <a:tcPr marL="0" marR="0" marT="6604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5" dirty="0">
                          <a:latin typeface="宋体" panose="02010600030101010101" pitchFamily="2" charset="-122"/>
                          <a:cs typeface="宋体" panose="02010600030101010101" pitchFamily="2" charset="-122"/>
                        </a:rPr>
                        <a:t>质量指标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1281430">
                        <a:lnSpc>
                          <a:spcPts val="1310"/>
                        </a:lnSpc>
                      </a:pPr>
                      <a:r>
                        <a:rPr sz="1100" spc="-10" dirty="0">
                          <a:latin typeface="宋体" panose="02010600030101010101" pitchFamily="2" charset="-122"/>
                          <a:cs typeface="宋体" panose="02010600030101010101" pitchFamily="2" charset="-122"/>
                        </a:rPr>
                        <a:t>资金使用合规性</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2">
                  <a:txBody>
                    <a:bodyPr/>
                    <a:lstStyle/>
                    <a:p>
                      <a:pPr marR="72390" algn="r">
                        <a:lnSpc>
                          <a:spcPts val="1405"/>
                        </a:lnSpc>
                      </a:pPr>
                      <a:r>
                        <a:rPr sz="1200" dirty="0">
                          <a:latin typeface="宋体" panose="02010600030101010101" pitchFamily="2" charset="-122"/>
                          <a:cs typeface="宋体" panose="02010600030101010101" pitchFamily="2" charset="-122"/>
                        </a:rPr>
                        <a:t>≤0</a:t>
                      </a:r>
                      <a:r>
                        <a:rPr sz="1200" spc="-175" dirty="0">
                          <a:latin typeface="宋体" panose="02010600030101010101" pitchFamily="2" charset="-122"/>
                          <a:cs typeface="宋体" panose="02010600030101010101" pitchFamily="2" charset="-122"/>
                        </a:rPr>
                        <a:t> 笔</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3975" algn="r">
                        <a:lnSpc>
                          <a:spcPts val="1405"/>
                        </a:lnSpc>
                      </a:pPr>
                      <a:r>
                        <a:rPr sz="1200" spc="-50" dirty="0">
                          <a:latin typeface="宋体" panose="02010600030101010101" pitchFamily="2" charset="-122"/>
                          <a:cs typeface="宋体" panose="02010600030101010101" pitchFamily="2" charset="-122"/>
                        </a:rPr>
                        <a:t>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405"/>
                        </a:lnSpc>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ts val="1405"/>
                        </a:lnSpc>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12065">
                        <a:lnSpc>
                          <a:spcPct val="100000"/>
                        </a:lnSpc>
                      </a:pPr>
                      <a:endParaRPr sz="12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vMerge="1">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vMerge="1">
                  <a:tcPr marL="0" marR="0" marT="6604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310"/>
                        </a:lnSpc>
                      </a:pPr>
                      <a:r>
                        <a:rPr sz="1100" spc="-15" dirty="0">
                          <a:latin typeface="宋体" panose="02010600030101010101" pitchFamily="2" charset="-122"/>
                          <a:cs typeface="宋体" panose="02010600030101010101" pitchFamily="2" charset="-122"/>
                        </a:rPr>
                        <a:t>时效指标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2">
                  <a:txBody>
                    <a:bodyPr/>
                    <a:lstStyle/>
                    <a:p>
                      <a:pPr marL="1281430">
                        <a:lnSpc>
                          <a:spcPts val="1310"/>
                        </a:lnSpc>
                      </a:pPr>
                      <a:r>
                        <a:rPr sz="1100" spc="-10" dirty="0">
                          <a:latin typeface="宋体" panose="02010600030101010101" pitchFamily="2" charset="-122"/>
                          <a:cs typeface="宋体" panose="02010600030101010101" pitchFamily="2" charset="-122"/>
                        </a:rPr>
                        <a:t>资金拨付及时率</a:t>
                      </a:r>
                      <a:endParaRPr sz="11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2">
                  <a:txBody>
                    <a:bodyPr/>
                    <a:lstStyle/>
                    <a:p>
                      <a:pPr marR="73025" algn="r">
                        <a:lnSpc>
                          <a:spcPts val="1405"/>
                        </a:lnSpc>
                      </a:pPr>
                      <a:r>
                        <a:rPr sz="1200" spc="-20" dirty="0">
                          <a:latin typeface="宋体" panose="02010600030101010101" pitchFamily="2" charset="-122"/>
                          <a:cs typeface="宋体" panose="02010600030101010101" pitchFamily="2" charset="-122"/>
                        </a:rPr>
                        <a:t>≥90%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a:txBody>
                    <a:bodyPr/>
                    <a:lstStyle/>
                    <a:p>
                      <a:pPr marR="53975" algn="r">
                        <a:lnSpc>
                          <a:spcPts val="1405"/>
                        </a:lnSpc>
                      </a:pPr>
                      <a:r>
                        <a:rPr sz="1200" spc="-25" dirty="0">
                          <a:latin typeface="宋体" panose="02010600030101010101" pitchFamily="2" charset="-122"/>
                          <a:cs typeface="宋体" panose="02010600030101010101" pitchFamily="2" charset="-122"/>
                        </a:rPr>
                        <a:t>90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4610" algn="r">
                        <a:lnSpc>
                          <a:spcPts val="1405"/>
                        </a:lnSpc>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3975" algn="r">
                        <a:lnSpc>
                          <a:spcPts val="1405"/>
                        </a:lnSpc>
                      </a:pPr>
                      <a:r>
                        <a:rPr sz="1200" spc="-25" dirty="0">
                          <a:latin typeface="宋体" panose="02010600030101010101" pitchFamily="2" charset="-122"/>
                          <a:cs typeface="宋体" panose="02010600030101010101" pitchFamily="2" charset="-122"/>
                        </a:rPr>
                        <a:t>15</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12065">
                        <a:lnSpc>
                          <a:spcPct val="100000"/>
                        </a:lnSpc>
                      </a:pPr>
                      <a:endParaRPr sz="12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228600">
                <a:tc gridSpan="8">
                  <a:txBody>
                    <a:bodyPr/>
                    <a:lstStyle/>
                    <a:p>
                      <a:pPr marL="9525" algn="ctr">
                        <a:lnSpc>
                          <a:spcPts val="1405"/>
                        </a:lnSpc>
                      </a:pPr>
                      <a:r>
                        <a:rPr sz="1200" dirty="0">
                          <a:latin typeface="宋体" panose="02010600030101010101" pitchFamily="2" charset="-122"/>
                          <a:cs typeface="宋体" panose="02010600030101010101" pitchFamily="2" charset="-122"/>
                        </a:rPr>
                        <a:t>总分值、评价总分 </a:t>
                      </a:r>
                      <a:r>
                        <a:rPr sz="1200" spc="-25" dirty="0">
                          <a:latin typeface="宋体" panose="02010600030101010101" pitchFamily="2" charset="-122"/>
                          <a:cs typeface="宋体" panose="02010600030101010101" pitchFamily="2" charset="-122"/>
                        </a:rPr>
                        <a:t>(S)</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gridSpan="3">
                  <a:txBody>
                    <a:bodyPr/>
                    <a:lstStyle/>
                    <a:p>
                      <a:pPr marR="12065" algn="ctr">
                        <a:lnSpc>
                          <a:spcPts val="1405"/>
                        </a:lnSpc>
                      </a:pPr>
                      <a:r>
                        <a:rPr sz="1200" spc="-25" dirty="0">
                          <a:latin typeface="宋体" panose="02010600030101010101" pitchFamily="2" charset="-122"/>
                          <a:cs typeface="宋体" panose="02010600030101010101" pitchFamily="2" charset="-122"/>
                        </a:rPr>
                        <a:t>82</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r>
              <a:tr h="209550">
                <a:tc gridSpan="2">
                  <a:txBody>
                    <a:bodyPr/>
                    <a:lstStyle/>
                    <a:p>
                      <a:pPr marL="8890" algn="ctr">
                        <a:lnSpc>
                          <a:spcPts val="1405"/>
                        </a:lnSpc>
                      </a:pPr>
                      <a:r>
                        <a:rPr sz="1200" spc="-15" dirty="0">
                          <a:latin typeface="宋体" panose="02010600030101010101" pitchFamily="2" charset="-122"/>
                          <a:cs typeface="宋体" panose="02010600030101010101" pitchFamily="2" charset="-122"/>
                        </a:rPr>
                        <a:t>评价等级</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gridSpan="9">
                  <a:txBody>
                    <a:bodyPr/>
                    <a:lstStyle/>
                    <a:p>
                      <a:pPr marR="12065" algn="ctr">
                        <a:lnSpc>
                          <a:spcPts val="1405"/>
                        </a:lnSpc>
                      </a:pPr>
                      <a:r>
                        <a:rPr sz="1200" dirty="0">
                          <a:latin typeface="宋体" panose="02010600030101010101" pitchFamily="2" charset="-122"/>
                          <a:cs typeface="宋体" panose="02010600030101010101" pitchFamily="2" charset="-122"/>
                        </a:rPr>
                        <a:t>良</a:t>
                      </a:r>
                      <a:r>
                        <a:rPr sz="1200" spc="-10" dirty="0">
                          <a:latin typeface="宋体" panose="02010600030101010101" pitchFamily="2" charset="-122"/>
                          <a:cs typeface="宋体" panose="02010600030101010101" pitchFamily="2" charset="-122"/>
                        </a:rPr>
                        <a:t>（90&gt;S≧80）</a:t>
                      </a:r>
                      <a:endParaRPr sz="120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c hMerge="1">
                  <a:tcPr marL="0" marR="0" marT="0" marB="0"/>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txBox="1"/>
          <p:nvPr/>
        </p:nvSpPr>
        <p:spPr>
          <a:xfrm>
            <a:off x="3719576" y="9930765"/>
            <a:ext cx="147320" cy="139700"/>
          </a:xfrm>
          <a:prstGeom prst="rect">
            <a:avLst/>
          </a:prstGeom>
        </p:spPr>
        <p:txBody>
          <a:bodyPr vert="horz" wrap="square" lIns="0" tIns="0" rIns="0" bIns="0" rtlCol="0">
            <a:spAutoFit/>
          </a:bodyPr>
          <a:lstStyle/>
          <a:p>
            <a:pPr marL="38100">
              <a:lnSpc>
                <a:spcPts val="955"/>
              </a:lnSpc>
            </a:pPr>
            <a:r>
              <a:rPr sz="900" spc="-50" dirty="0">
                <a:latin typeface="Calibri" panose="020F0502020204030204"/>
                <a:cs typeface="Calibri" panose="020F0502020204030204"/>
              </a:rPr>
              <a:t>4</a:t>
            </a:r>
            <a:endParaRPr sz="900">
              <a:latin typeface="Calibri" panose="020F0502020204030204"/>
              <a:cs typeface="Calibri" panose="020F0502020204030204"/>
            </a:endParaRPr>
          </a:p>
        </p:txBody>
      </p:sp>
      <p:graphicFrame>
        <p:nvGraphicFramePr>
          <p:cNvPr id="2" name="object 2"/>
          <p:cNvGraphicFramePr>
            <a:graphicFrameLocks noGrp="1"/>
          </p:cNvGraphicFramePr>
          <p:nvPr/>
        </p:nvGraphicFramePr>
        <p:xfrm>
          <a:off x="1154112" y="1077341"/>
          <a:ext cx="5321935" cy="1152525"/>
        </p:xfrm>
        <a:graphic>
          <a:graphicData uri="http://schemas.openxmlformats.org/drawingml/2006/table">
            <a:tbl>
              <a:tblPr firstRow="1" bandRow="1">
                <a:tableStyleId>{2D5ABB26-0587-4C30-8999-92F81FD0307C}</a:tableStyleId>
              </a:tblPr>
              <a:tblGrid>
                <a:gridCol w="3137535"/>
                <a:gridCol w="1077594"/>
                <a:gridCol w="1020445"/>
              </a:tblGrid>
              <a:tr h="390525">
                <a:tc>
                  <a:txBody>
                    <a:bodyPr/>
                    <a:lstStyle/>
                    <a:p>
                      <a:pPr>
                        <a:lnSpc>
                          <a:spcPct val="100000"/>
                        </a:lnSpc>
                      </a:pPr>
                      <a:endParaRPr sz="1500">
                        <a:latin typeface="Times New Roman" panose="02020603050405020304"/>
                        <a:cs typeface="Times New Roman" panose="02020603050405020304"/>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118745">
                        <a:lnSpc>
                          <a:spcPct val="100000"/>
                        </a:lnSpc>
                        <a:spcBef>
                          <a:spcPts val="965"/>
                        </a:spcBef>
                      </a:pPr>
                      <a:r>
                        <a:rPr sz="1550" spc="75" dirty="0">
                          <a:latin typeface="宋体" panose="02010600030101010101" pitchFamily="2" charset="-122"/>
                          <a:cs typeface="宋体" panose="02010600030101010101" pitchFamily="2" charset="-122"/>
                        </a:rPr>
                        <a:t>事业单位</a:t>
                      </a:r>
                      <a:endParaRPr sz="1550">
                        <a:latin typeface="宋体" panose="02010600030101010101" pitchFamily="2" charset="-122"/>
                        <a:cs typeface="宋体" panose="02010600030101010101" pitchFamily="2" charset="-122"/>
                      </a:endParaRPr>
                    </a:p>
                  </a:txBody>
                  <a:tcPr marL="0" marR="0" marT="122555" marB="0">
                    <a:lnL w="9525">
                      <a:solidFill>
                        <a:srgbClr val="000000"/>
                      </a:solidFill>
                      <a:prstDash val="solid"/>
                    </a:lnL>
                    <a:lnR w="12700">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500">
                        <a:latin typeface="Times New Roman" panose="02020603050405020304"/>
                        <a:cs typeface="Times New Roman" panose="02020603050405020304"/>
                      </a:endParaRPr>
                    </a:p>
                  </a:txBody>
                  <a:tcPr marL="0" marR="0" marT="0" marB="0">
                    <a:lnL w="12700">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r h="762000">
                <a:tc>
                  <a:txBody>
                    <a:bodyPr/>
                    <a:lstStyle/>
                    <a:p>
                      <a:pPr>
                        <a:lnSpc>
                          <a:spcPct val="100000"/>
                        </a:lnSpc>
                        <a:spcBef>
                          <a:spcPts val="680"/>
                        </a:spcBef>
                      </a:pPr>
                      <a:endParaRPr sz="1550">
                        <a:latin typeface="Times New Roman" panose="02020603050405020304"/>
                        <a:cs typeface="Times New Roman" panose="02020603050405020304"/>
                      </a:endParaRPr>
                    </a:p>
                    <a:p>
                      <a:pPr marL="424180">
                        <a:lnSpc>
                          <a:spcPct val="100000"/>
                        </a:lnSpc>
                      </a:pPr>
                      <a:r>
                        <a:rPr sz="1550" spc="85" dirty="0">
                          <a:latin typeface="宋体" panose="02010600030101010101" pitchFamily="2" charset="-122"/>
                          <a:cs typeface="宋体" panose="02010600030101010101" pitchFamily="2" charset="-122"/>
                        </a:rPr>
                        <a:t>永春县一都镇综合执法队</a:t>
                      </a:r>
                      <a:endParaRPr sz="1550">
                        <a:latin typeface="宋体" panose="02010600030101010101" pitchFamily="2" charset="-122"/>
                        <a:cs typeface="宋体" panose="02010600030101010101" pitchFamily="2" charset="-122"/>
                      </a:endParaRPr>
                    </a:p>
                  </a:txBody>
                  <a:tcPr marL="0" marR="0" marT="8636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118745" marR="111125">
                        <a:lnSpc>
                          <a:spcPts val="3000"/>
                        </a:lnSpc>
                      </a:pPr>
                      <a:r>
                        <a:rPr sz="1550" spc="75" dirty="0">
                          <a:latin typeface="宋体" panose="02010600030101010101" pitchFamily="2" charset="-122"/>
                          <a:cs typeface="宋体" panose="02010600030101010101" pitchFamily="2" charset="-122"/>
                        </a:rPr>
                        <a:t>全额拨款事业单位</a:t>
                      </a:r>
                      <a:endParaRPr sz="1550">
                        <a:latin typeface="宋体" panose="02010600030101010101" pitchFamily="2" charset="-122"/>
                        <a:cs typeface="宋体" panose="02010600030101010101" pitchFamily="2" charset="-122"/>
                      </a:endParaRPr>
                    </a:p>
                  </a:txBody>
                  <a:tcPr marL="0" marR="0" marT="0" marB="0">
                    <a:lnL w="9525">
                      <a:solidFill>
                        <a:srgbClr val="000000"/>
                      </a:solidFill>
                      <a:prstDash val="solid"/>
                    </a:lnL>
                    <a:lnR w="12700">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spcBef>
                          <a:spcPts val="680"/>
                        </a:spcBef>
                      </a:pPr>
                      <a:endParaRPr sz="1550">
                        <a:latin typeface="Times New Roman" panose="02020603050405020304"/>
                        <a:cs typeface="Times New Roman" panose="02020603050405020304"/>
                      </a:endParaRPr>
                    </a:p>
                    <a:p>
                      <a:pPr marL="4445" algn="ctr">
                        <a:lnSpc>
                          <a:spcPct val="100000"/>
                        </a:lnSpc>
                      </a:pPr>
                      <a:r>
                        <a:rPr sz="1550" spc="-50" dirty="0">
                          <a:latin typeface="宋体" panose="02010600030101010101" pitchFamily="2" charset="-122"/>
                          <a:cs typeface="宋体" panose="02010600030101010101" pitchFamily="2" charset="-122"/>
                        </a:rPr>
                        <a:t>3</a:t>
                      </a:r>
                      <a:endParaRPr sz="1550">
                        <a:latin typeface="宋体" panose="02010600030101010101" pitchFamily="2" charset="-122"/>
                        <a:cs typeface="宋体" panose="02010600030101010101" pitchFamily="2" charset="-122"/>
                      </a:endParaRPr>
                    </a:p>
                  </a:txBody>
                  <a:tcPr marL="0" marR="0" marT="86360" marB="0">
                    <a:lnL w="12700">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r>
            </a:tbl>
          </a:graphicData>
        </a:graphic>
      </p:graphicFrame>
      <p:sp>
        <p:nvSpPr>
          <p:cNvPr id="3" name="object 3"/>
          <p:cNvSpPr txBox="1"/>
          <p:nvPr/>
        </p:nvSpPr>
        <p:spPr>
          <a:xfrm>
            <a:off x="1131887" y="2847022"/>
            <a:ext cx="5413375" cy="6586855"/>
          </a:xfrm>
          <a:prstGeom prst="rect">
            <a:avLst/>
          </a:prstGeom>
        </p:spPr>
        <p:txBody>
          <a:bodyPr vert="horz" wrap="square" lIns="0" tIns="15875" rIns="0" bIns="0" rtlCol="0">
            <a:spAutoFit/>
          </a:bodyPr>
          <a:lstStyle/>
          <a:p>
            <a:pPr marL="12700">
              <a:lnSpc>
                <a:spcPct val="100000"/>
              </a:lnSpc>
              <a:spcBef>
                <a:spcPts val="125"/>
              </a:spcBef>
            </a:pPr>
            <a:r>
              <a:rPr sz="1550" spc="40" dirty="0">
                <a:latin typeface="宋体" panose="02010600030101010101" pitchFamily="2" charset="-122"/>
                <a:cs typeface="宋体" panose="02010600030101010101" pitchFamily="2" charset="-122"/>
              </a:rPr>
              <a:t>三、部门主要工作总结</a:t>
            </a:r>
            <a:endParaRPr sz="1550">
              <a:latin typeface="宋体" panose="02010600030101010101" pitchFamily="2" charset="-122"/>
              <a:cs typeface="宋体" panose="02010600030101010101" pitchFamily="2" charset="-122"/>
            </a:endParaRPr>
          </a:p>
          <a:p>
            <a:pPr marL="12700" marR="5080" indent="409575">
              <a:lnSpc>
                <a:spcPct val="161000"/>
              </a:lnSpc>
              <a:spcBef>
                <a:spcPts val="1730"/>
              </a:spcBef>
            </a:pPr>
            <a:r>
              <a:rPr sz="1550" dirty="0">
                <a:latin typeface="宋体" panose="02010600030101010101" pitchFamily="2" charset="-122"/>
                <a:cs typeface="宋体" panose="02010600030101010101" pitchFamily="2" charset="-122"/>
              </a:rPr>
              <a:t>2024</a:t>
            </a:r>
            <a:r>
              <a:rPr sz="1550" spc="-25" dirty="0">
                <a:latin typeface="宋体" panose="02010600030101010101" pitchFamily="2" charset="-122"/>
                <a:cs typeface="宋体" panose="02010600030101010101" pitchFamily="2" charset="-122"/>
              </a:rPr>
              <a:t> 年，永春县一都镇人民政府部门主要任务是：坚持</a:t>
            </a:r>
            <a:r>
              <a:rPr sz="1550" spc="-5" dirty="0">
                <a:latin typeface="宋体" panose="02010600030101010101" pitchFamily="2" charset="-122"/>
                <a:cs typeface="宋体" panose="02010600030101010101" pitchFamily="2" charset="-122"/>
              </a:rPr>
              <a:t>以习近平新时代中国特色社会主义思想为指导，深入学习贯彻落实十九大、十九届历次全会精神和党的二十大精神，认</a:t>
            </a:r>
            <a:r>
              <a:rPr sz="1550" spc="30" dirty="0">
                <a:latin typeface="宋体" panose="02010600030101010101" pitchFamily="2" charset="-122"/>
                <a:cs typeface="宋体" panose="02010600030101010101" pitchFamily="2" charset="-122"/>
              </a:rPr>
              <a:t>真贯彻上级部署，有效传承弘扬美岭精神，以建设“宜业、</a:t>
            </a:r>
            <a:r>
              <a:rPr sz="1550" spc="-5" dirty="0">
                <a:latin typeface="宋体" panose="02010600030101010101" pitchFamily="2" charset="-122"/>
                <a:cs typeface="宋体" panose="02010600030101010101" pitchFamily="2" charset="-122"/>
              </a:rPr>
              <a:t>宜居、宜游、宜养、宜学”新一都为主线，开创经济平稳向好、社会和谐有序、群众幸福安康的新局面，迈出了全方位推动高质量发展的坚强步伐。围绕上述任务，重点完成了以</a:t>
            </a:r>
            <a:r>
              <a:rPr sz="1550" spc="75" dirty="0">
                <a:latin typeface="宋体" panose="02010600030101010101" pitchFamily="2" charset="-122"/>
                <a:cs typeface="宋体" panose="02010600030101010101" pitchFamily="2" charset="-122"/>
              </a:rPr>
              <a:t>下工作：</a:t>
            </a:r>
            <a:endParaRPr sz="1550">
              <a:latin typeface="宋体" panose="02010600030101010101" pitchFamily="2" charset="-122"/>
              <a:cs typeface="宋体" panose="02010600030101010101" pitchFamily="2" charset="-122"/>
            </a:endParaRPr>
          </a:p>
          <a:p>
            <a:pPr marL="422275">
              <a:lnSpc>
                <a:spcPct val="100000"/>
              </a:lnSpc>
              <a:spcBef>
                <a:spcPts val="1145"/>
              </a:spcBef>
            </a:pPr>
            <a:r>
              <a:rPr sz="1550" spc="85" dirty="0">
                <a:latin typeface="宋体" panose="02010600030101010101" pitchFamily="2" charset="-122"/>
                <a:cs typeface="宋体" panose="02010600030101010101" pitchFamily="2" charset="-122"/>
              </a:rPr>
              <a:t>（一）</a:t>
            </a:r>
            <a:r>
              <a:rPr sz="1550" spc="15" dirty="0">
                <a:latin typeface="宋体" panose="02010600030101010101" pitchFamily="2" charset="-122"/>
                <a:cs typeface="宋体" panose="02010600030101010101" pitchFamily="2" charset="-122"/>
              </a:rPr>
              <a:t>稳中求进，经济运行回升向好</a:t>
            </a:r>
            <a:endParaRPr sz="1550">
              <a:latin typeface="宋体" panose="02010600030101010101" pitchFamily="2" charset="-122"/>
              <a:cs typeface="宋体" panose="02010600030101010101" pitchFamily="2" charset="-122"/>
            </a:endParaRPr>
          </a:p>
          <a:p>
            <a:pPr marL="631190" indent="-208915">
              <a:lnSpc>
                <a:spcPct val="100000"/>
              </a:lnSpc>
              <a:spcBef>
                <a:spcPts val="1140"/>
              </a:spcBef>
              <a:buSzPct val="94000"/>
              <a:buAutoNum type="arabicPeriod"/>
              <a:tabLst>
                <a:tab pos="631190" algn="l"/>
              </a:tabLst>
            </a:pPr>
            <a:r>
              <a:rPr sz="1550" spc="30" dirty="0">
                <a:latin typeface="宋体" panose="02010600030101010101" pitchFamily="2" charset="-122"/>
                <a:cs typeface="宋体" panose="02010600030101010101" pitchFamily="2" charset="-122"/>
              </a:rPr>
              <a:t>经济指标持续回暖。</a:t>
            </a:r>
            <a:endParaRPr sz="1550">
              <a:latin typeface="宋体" panose="02010600030101010101" pitchFamily="2" charset="-122"/>
              <a:cs typeface="宋体" panose="02010600030101010101" pitchFamily="2" charset="-122"/>
            </a:endParaRPr>
          </a:p>
          <a:p>
            <a:pPr marL="631190" indent="-208915">
              <a:lnSpc>
                <a:spcPct val="100000"/>
              </a:lnSpc>
              <a:spcBef>
                <a:spcPts val="1145"/>
              </a:spcBef>
              <a:buSzPct val="94000"/>
              <a:buAutoNum type="arabicPeriod"/>
              <a:tabLst>
                <a:tab pos="631190" algn="l"/>
              </a:tabLst>
            </a:pPr>
            <a:r>
              <a:rPr sz="1550" spc="30" dirty="0">
                <a:latin typeface="宋体" panose="02010600030101010101" pitchFamily="2" charset="-122"/>
                <a:cs typeface="宋体" panose="02010600030101010101" pitchFamily="2" charset="-122"/>
              </a:rPr>
              <a:t>服务企业共渡难关。</a:t>
            </a:r>
            <a:endParaRPr sz="1550">
              <a:latin typeface="宋体" panose="02010600030101010101" pitchFamily="2" charset="-122"/>
              <a:cs typeface="宋体" panose="02010600030101010101" pitchFamily="2" charset="-122"/>
            </a:endParaRPr>
          </a:p>
          <a:p>
            <a:pPr marL="631190" indent="-208915">
              <a:lnSpc>
                <a:spcPct val="100000"/>
              </a:lnSpc>
              <a:spcBef>
                <a:spcPts val="1140"/>
              </a:spcBef>
              <a:buSzPct val="94000"/>
              <a:buAutoNum type="arabicPeriod"/>
              <a:tabLst>
                <a:tab pos="631190" algn="l"/>
              </a:tabLst>
            </a:pPr>
            <a:r>
              <a:rPr sz="1550" spc="30" dirty="0">
                <a:latin typeface="宋体" panose="02010600030101010101" pitchFamily="2" charset="-122"/>
                <a:cs typeface="宋体" panose="02010600030101010101" pitchFamily="2" charset="-122"/>
              </a:rPr>
              <a:t>招商引资精准有力。</a:t>
            </a:r>
            <a:endParaRPr sz="1550">
              <a:latin typeface="宋体" panose="02010600030101010101" pitchFamily="2" charset="-122"/>
              <a:cs typeface="宋体" panose="02010600030101010101" pitchFamily="2" charset="-122"/>
            </a:endParaRPr>
          </a:p>
          <a:p>
            <a:pPr marL="631190" indent="-208915">
              <a:lnSpc>
                <a:spcPct val="100000"/>
              </a:lnSpc>
              <a:spcBef>
                <a:spcPts val="1145"/>
              </a:spcBef>
              <a:buSzPct val="94000"/>
              <a:buAutoNum type="arabicPeriod"/>
              <a:tabLst>
                <a:tab pos="631190" algn="l"/>
              </a:tabLst>
            </a:pPr>
            <a:r>
              <a:rPr sz="1550" spc="30" dirty="0">
                <a:latin typeface="宋体" panose="02010600030101010101" pitchFamily="2" charset="-122"/>
                <a:cs typeface="宋体" panose="02010600030101010101" pitchFamily="2" charset="-122"/>
              </a:rPr>
              <a:t>优质平台蓄势待发。</a:t>
            </a:r>
            <a:endParaRPr sz="1550">
              <a:latin typeface="宋体" panose="02010600030101010101" pitchFamily="2" charset="-122"/>
              <a:cs typeface="宋体" panose="02010600030101010101" pitchFamily="2" charset="-122"/>
            </a:endParaRPr>
          </a:p>
          <a:p>
            <a:pPr marL="422275">
              <a:lnSpc>
                <a:spcPct val="100000"/>
              </a:lnSpc>
              <a:spcBef>
                <a:spcPts val="1140"/>
              </a:spcBef>
            </a:pPr>
            <a:r>
              <a:rPr sz="1550" spc="85" dirty="0">
                <a:latin typeface="宋体" panose="02010600030101010101" pitchFamily="2" charset="-122"/>
                <a:cs typeface="宋体" panose="02010600030101010101" pitchFamily="2" charset="-122"/>
              </a:rPr>
              <a:t>（二）</a:t>
            </a:r>
            <a:r>
              <a:rPr sz="1550" spc="15" dirty="0">
                <a:latin typeface="宋体" panose="02010600030101010101" pitchFamily="2" charset="-122"/>
                <a:cs typeface="宋体" panose="02010600030101010101" pitchFamily="2" charset="-122"/>
              </a:rPr>
              <a:t>打磨亮点，产业振兴再添活力</a:t>
            </a:r>
            <a:endParaRPr sz="1550">
              <a:latin typeface="宋体" panose="02010600030101010101" pitchFamily="2" charset="-122"/>
              <a:cs typeface="宋体" panose="02010600030101010101" pitchFamily="2" charset="-122"/>
            </a:endParaRPr>
          </a:p>
          <a:p>
            <a:pPr marL="631190" indent="-208915">
              <a:lnSpc>
                <a:spcPct val="100000"/>
              </a:lnSpc>
              <a:spcBef>
                <a:spcPts val="1145"/>
              </a:spcBef>
              <a:buSzPct val="94000"/>
              <a:buAutoNum type="arabicPeriod"/>
              <a:tabLst>
                <a:tab pos="631190" algn="l"/>
              </a:tabLst>
            </a:pPr>
            <a:r>
              <a:rPr sz="1550" spc="35" dirty="0">
                <a:latin typeface="宋体" panose="02010600030101010101" pitchFamily="2" charset="-122"/>
                <a:cs typeface="宋体" panose="02010600030101010101" pitchFamily="2" charset="-122"/>
              </a:rPr>
              <a:t>特色产业升级。</a:t>
            </a:r>
            <a:endParaRPr sz="1550">
              <a:latin typeface="宋体" panose="02010600030101010101" pitchFamily="2" charset="-122"/>
              <a:cs typeface="宋体" panose="02010600030101010101" pitchFamily="2" charset="-122"/>
            </a:endParaRPr>
          </a:p>
          <a:p>
            <a:pPr marL="631190" indent="-208915">
              <a:lnSpc>
                <a:spcPct val="100000"/>
              </a:lnSpc>
              <a:spcBef>
                <a:spcPts val="1140"/>
              </a:spcBef>
              <a:buSzPct val="94000"/>
              <a:buAutoNum type="arabicPeriod"/>
              <a:tabLst>
                <a:tab pos="631190" algn="l"/>
              </a:tabLst>
            </a:pPr>
            <a:r>
              <a:rPr sz="1550" spc="35" dirty="0">
                <a:latin typeface="宋体" panose="02010600030101010101" pitchFamily="2" charset="-122"/>
                <a:cs typeface="宋体" panose="02010600030101010101" pitchFamily="2" charset="-122"/>
              </a:rPr>
              <a:t>旅游产业复苏。</a:t>
            </a:r>
            <a:endParaRPr sz="1550">
              <a:latin typeface="宋体" panose="02010600030101010101" pitchFamily="2" charset="-122"/>
              <a:cs typeface="宋体" panose="02010600030101010101" pitchFamily="2" charset="-122"/>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p:nvPr/>
        </p:nvSpPr>
        <p:spPr>
          <a:xfrm>
            <a:off x="3719576" y="9930765"/>
            <a:ext cx="147320" cy="139700"/>
          </a:xfrm>
          <a:prstGeom prst="rect">
            <a:avLst/>
          </a:prstGeom>
        </p:spPr>
        <p:txBody>
          <a:bodyPr vert="horz" wrap="square" lIns="0" tIns="0" rIns="0" bIns="0" rtlCol="0">
            <a:spAutoFit/>
          </a:bodyPr>
          <a:lstStyle/>
          <a:p>
            <a:pPr marL="38100">
              <a:lnSpc>
                <a:spcPts val="955"/>
              </a:lnSpc>
            </a:pPr>
            <a:r>
              <a:rPr sz="900" spc="-50" dirty="0">
                <a:latin typeface="Calibri" panose="020F0502020204030204"/>
                <a:cs typeface="Calibri" panose="020F0502020204030204"/>
              </a:rPr>
              <a:t>5</a:t>
            </a:r>
            <a:endParaRPr sz="900">
              <a:latin typeface="Calibri" panose="020F0502020204030204"/>
              <a:cs typeface="Calibri" panose="020F0502020204030204"/>
            </a:endParaRPr>
          </a:p>
        </p:txBody>
      </p:sp>
      <p:sp>
        <p:nvSpPr>
          <p:cNvPr id="2" name="object 2"/>
          <p:cNvSpPr txBox="1"/>
          <p:nvPr/>
        </p:nvSpPr>
        <p:spPr>
          <a:xfrm>
            <a:off x="1541780" y="1028508"/>
            <a:ext cx="3306445" cy="4982845"/>
          </a:xfrm>
          <a:prstGeom prst="rect">
            <a:avLst/>
          </a:prstGeom>
        </p:spPr>
        <p:txBody>
          <a:bodyPr vert="horz" wrap="square" lIns="0" tIns="156845" rIns="0" bIns="0" rtlCol="0">
            <a:spAutoFit/>
          </a:bodyPr>
          <a:lstStyle/>
          <a:p>
            <a:pPr marL="12700">
              <a:lnSpc>
                <a:spcPct val="100000"/>
              </a:lnSpc>
              <a:spcBef>
                <a:spcPts val="1235"/>
              </a:spcBef>
            </a:pPr>
            <a:r>
              <a:rPr sz="1550" dirty="0">
                <a:latin typeface="宋体" panose="02010600030101010101" pitchFamily="2" charset="-122"/>
                <a:cs typeface="宋体" panose="02010600030101010101" pitchFamily="2" charset="-122"/>
              </a:rPr>
              <a:t>3.</a:t>
            </a:r>
            <a:r>
              <a:rPr sz="1550" spc="35" dirty="0">
                <a:latin typeface="宋体" panose="02010600030101010101" pitchFamily="2" charset="-122"/>
                <a:cs typeface="宋体" panose="02010600030101010101" pitchFamily="2" charset="-122"/>
              </a:rPr>
              <a:t>新兴产业壮大。</a:t>
            </a:r>
            <a:endParaRPr sz="1550">
              <a:latin typeface="宋体" panose="02010600030101010101" pitchFamily="2" charset="-122"/>
              <a:cs typeface="宋体" panose="02010600030101010101" pitchFamily="2" charset="-122"/>
            </a:endParaRPr>
          </a:p>
          <a:p>
            <a:pPr marL="12700">
              <a:lnSpc>
                <a:spcPct val="100000"/>
              </a:lnSpc>
              <a:spcBef>
                <a:spcPts val="1140"/>
              </a:spcBef>
            </a:pPr>
            <a:r>
              <a:rPr sz="1550" spc="85" dirty="0">
                <a:latin typeface="宋体" panose="02010600030101010101" pitchFamily="2" charset="-122"/>
                <a:cs typeface="宋体" panose="02010600030101010101" pitchFamily="2" charset="-122"/>
              </a:rPr>
              <a:t>（三）</a:t>
            </a:r>
            <a:r>
              <a:rPr sz="1550" spc="15" dirty="0">
                <a:latin typeface="宋体" panose="02010600030101010101" pitchFamily="2" charset="-122"/>
                <a:cs typeface="宋体" panose="02010600030101010101" pitchFamily="2" charset="-122"/>
              </a:rPr>
              <a:t>提质增效，城乡建设焕发新颜</a:t>
            </a:r>
            <a:endParaRPr sz="1550">
              <a:latin typeface="宋体" panose="02010600030101010101" pitchFamily="2" charset="-122"/>
              <a:cs typeface="宋体" panose="02010600030101010101" pitchFamily="2" charset="-122"/>
            </a:endParaRPr>
          </a:p>
          <a:p>
            <a:pPr marL="221615" indent="-208915">
              <a:lnSpc>
                <a:spcPct val="100000"/>
              </a:lnSpc>
              <a:spcBef>
                <a:spcPts val="1145"/>
              </a:spcBef>
              <a:buSzPct val="94000"/>
              <a:buAutoNum type="arabicPeriod"/>
              <a:tabLst>
                <a:tab pos="221615" algn="l"/>
              </a:tabLst>
            </a:pPr>
            <a:r>
              <a:rPr sz="1550" spc="30" dirty="0">
                <a:latin typeface="宋体" panose="02010600030101010101" pitchFamily="2" charset="-122"/>
                <a:cs typeface="宋体" panose="02010600030101010101" pitchFamily="2" charset="-122"/>
              </a:rPr>
              <a:t>坚持规划与管理先行。</a:t>
            </a:r>
            <a:endParaRPr sz="1550">
              <a:latin typeface="宋体" panose="02010600030101010101" pitchFamily="2" charset="-122"/>
              <a:cs typeface="宋体" panose="02010600030101010101" pitchFamily="2" charset="-122"/>
            </a:endParaRPr>
          </a:p>
          <a:p>
            <a:pPr marL="221615" indent="-208915">
              <a:lnSpc>
                <a:spcPct val="100000"/>
              </a:lnSpc>
              <a:spcBef>
                <a:spcPts val="1140"/>
              </a:spcBef>
              <a:buSzPct val="94000"/>
              <a:buAutoNum type="arabicPeriod"/>
              <a:tabLst>
                <a:tab pos="221615" algn="l"/>
              </a:tabLst>
            </a:pPr>
            <a:r>
              <a:rPr sz="1550" spc="30" dirty="0">
                <a:latin typeface="宋体" panose="02010600030101010101" pitchFamily="2" charset="-122"/>
                <a:cs typeface="宋体" panose="02010600030101010101" pitchFamily="2" charset="-122"/>
              </a:rPr>
              <a:t>坚持绿化与美化同步。</a:t>
            </a:r>
            <a:endParaRPr sz="1550">
              <a:latin typeface="宋体" panose="02010600030101010101" pitchFamily="2" charset="-122"/>
              <a:cs typeface="宋体" panose="02010600030101010101" pitchFamily="2" charset="-122"/>
            </a:endParaRPr>
          </a:p>
          <a:p>
            <a:pPr marL="221615" indent="-208915">
              <a:lnSpc>
                <a:spcPct val="100000"/>
              </a:lnSpc>
              <a:spcBef>
                <a:spcPts val="1145"/>
              </a:spcBef>
              <a:buSzPct val="94000"/>
              <a:buAutoNum type="arabicPeriod"/>
              <a:tabLst>
                <a:tab pos="221615" algn="l"/>
              </a:tabLst>
            </a:pPr>
            <a:r>
              <a:rPr sz="1550" spc="30" dirty="0">
                <a:latin typeface="宋体" panose="02010600030101010101" pitchFamily="2" charset="-122"/>
                <a:cs typeface="宋体" panose="02010600030101010101" pitchFamily="2" charset="-122"/>
              </a:rPr>
              <a:t>坚持整治与提升并重。</a:t>
            </a:r>
            <a:endParaRPr sz="1550">
              <a:latin typeface="宋体" panose="02010600030101010101" pitchFamily="2" charset="-122"/>
              <a:cs typeface="宋体" panose="02010600030101010101" pitchFamily="2" charset="-122"/>
            </a:endParaRPr>
          </a:p>
          <a:p>
            <a:pPr marL="12700">
              <a:lnSpc>
                <a:spcPct val="100000"/>
              </a:lnSpc>
              <a:spcBef>
                <a:spcPts val="1140"/>
              </a:spcBef>
            </a:pPr>
            <a:r>
              <a:rPr sz="1550" spc="85" dirty="0">
                <a:latin typeface="宋体" panose="02010600030101010101" pitchFamily="2" charset="-122"/>
                <a:cs typeface="宋体" panose="02010600030101010101" pitchFamily="2" charset="-122"/>
              </a:rPr>
              <a:t>（四）</a:t>
            </a:r>
            <a:r>
              <a:rPr sz="1550" spc="15" dirty="0">
                <a:latin typeface="宋体" panose="02010600030101010101" pitchFamily="2" charset="-122"/>
                <a:cs typeface="宋体" panose="02010600030101010101" pitchFamily="2" charset="-122"/>
              </a:rPr>
              <a:t>勠力同心，民生福祉不断增进</a:t>
            </a:r>
            <a:endParaRPr sz="1550">
              <a:latin typeface="宋体" panose="02010600030101010101" pitchFamily="2" charset="-122"/>
              <a:cs typeface="宋体" panose="02010600030101010101" pitchFamily="2" charset="-122"/>
            </a:endParaRPr>
          </a:p>
          <a:p>
            <a:pPr marL="221615" indent="-208915">
              <a:lnSpc>
                <a:spcPct val="100000"/>
              </a:lnSpc>
              <a:spcBef>
                <a:spcPts val="1145"/>
              </a:spcBef>
              <a:buSzPct val="94000"/>
              <a:buAutoNum type="arabicPeriod"/>
              <a:tabLst>
                <a:tab pos="221615" algn="l"/>
              </a:tabLst>
            </a:pPr>
            <a:r>
              <a:rPr sz="1550" spc="30" dirty="0">
                <a:latin typeface="宋体" panose="02010600030101010101" pitchFamily="2" charset="-122"/>
                <a:cs typeface="宋体" panose="02010600030101010101" pitchFamily="2" charset="-122"/>
              </a:rPr>
              <a:t>教育事业加速发展。</a:t>
            </a:r>
            <a:endParaRPr sz="1550">
              <a:latin typeface="宋体" panose="02010600030101010101" pitchFamily="2" charset="-122"/>
              <a:cs typeface="宋体" panose="02010600030101010101" pitchFamily="2" charset="-122"/>
            </a:endParaRPr>
          </a:p>
          <a:p>
            <a:pPr marL="221615" indent="-208915">
              <a:lnSpc>
                <a:spcPct val="100000"/>
              </a:lnSpc>
              <a:spcBef>
                <a:spcPts val="1145"/>
              </a:spcBef>
              <a:buSzPct val="94000"/>
              <a:buAutoNum type="arabicPeriod"/>
              <a:tabLst>
                <a:tab pos="221615" algn="l"/>
              </a:tabLst>
            </a:pPr>
            <a:r>
              <a:rPr sz="1550" spc="30" dirty="0">
                <a:latin typeface="宋体" panose="02010600030101010101" pitchFamily="2" charset="-122"/>
                <a:cs typeface="宋体" panose="02010600030101010101" pitchFamily="2" charset="-122"/>
              </a:rPr>
              <a:t>公共服务日趋完善。</a:t>
            </a:r>
            <a:endParaRPr sz="1550">
              <a:latin typeface="宋体" panose="02010600030101010101" pitchFamily="2" charset="-122"/>
              <a:cs typeface="宋体" panose="02010600030101010101" pitchFamily="2" charset="-122"/>
            </a:endParaRPr>
          </a:p>
          <a:p>
            <a:pPr marL="221615" indent="-208915">
              <a:lnSpc>
                <a:spcPct val="100000"/>
              </a:lnSpc>
              <a:spcBef>
                <a:spcPts val="1140"/>
              </a:spcBef>
              <a:buSzPct val="94000"/>
              <a:buAutoNum type="arabicPeriod"/>
              <a:tabLst>
                <a:tab pos="221615" algn="l"/>
              </a:tabLst>
            </a:pPr>
            <a:r>
              <a:rPr sz="1550" spc="30" dirty="0">
                <a:latin typeface="宋体" panose="02010600030101010101" pitchFamily="2" charset="-122"/>
                <a:cs typeface="宋体" panose="02010600030101010101" pitchFamily="2" charset="-122"/>
              </a:rPr>
              <a:t>社会保障持续全面。</a:t>
            </a:r>
            <a:endParaRPr sz="1550">
              <a:latin typeface="宋体" panose="02010600030101010101" pitchFamily="2" charset="-122"/>
              <a:cs typeface="宋体" panose="02010600030101010101" pitchFamily="2" charset="-122"/>
            </a:endParaRPr>
          </a:p>
          <a:p>
            <a:pPr marL="12700">
              <a:lnSpc>
                <a:spcPct val="100000"/>
              </a:lnSpc>
              <a:spcBef>
                <a:spcPts val="1145"/>
              </a:spcBef>
            </a:pPr>
            <a:r>
              <a:rPr sz="1550" spc="85" dirty="0">
                <a:latin typeface="宋体" panose="02010600030101010101" pitchFamily="2" charset="-122"/>
                <a:cs typeface="宋体" panose="02010600030101010101" pitchFamily="2" charset="-122"/>
              </a:rPr>
              <a:t>（五）</a:t>
            </a:r>
            <a:r>
              <a:rPr sz="1550" spc="15" dirty="0">
                <a:latin typeface="宋体" panose="02010600030101010101" pitchFamily="2" charset="-122"/>
                <a:cs typeface="宋体" panose="02010600030101010101" pitchFamily="2" charset="-122"/>
              </a:rPr>
              <a:t>力防风险，美好家园安定和谐</a:t>
            </a:r>
            <a:endParaRPr sz="1550">
              <a:latin typeface="宋体" panose="02010600030101010101" pitchFamily="2" charset="-122"/>
              <a:cs typeface="宋体" panose="02010600030101010101" pitchFamily="2" charset="-122"/>
            </a:endParaRPr>
          </a:p>
          <a:p>
            <a:pPr marL="221615" indent="-208915">
              <a:lnSpc>
                <a:spcPct val="100000"/>
              </a:lnSpc>
              <a:spcBef>
                <a:spcPts val="1140"/>
              </a:spcBef>
              <a:buSzPct val="94000"/>
              <a:buAutoNum type="arabicPeriod"/>
              <a:tabLst>
                <a:tab pos="221615" algn="l"/>
              </a:tabLst>
            </a:pPr>
            <a:r>
              <a:rPr sz="1550" spc="30" dirty="0">
                <a:latin typeface="宋体" panose="02010600030101010101" pitchFamily="2" charset="-122"/>
                <a:cs typeface="宋体" panose="02010600030101010101" pitchFamily="2" charset="-122"/>
              </a:rPr>
              <a:t>新冠疫情群防群控。</a:t>
            </a:r>
            <a:endParaRPr sz="1550">
              <a:latin typeface="宋体" panose="02010600030101010101" pitchFamily="2" charset="-122"/>
              <a:cs typeface="宋体" panose="02010600030101010101" pitchFamily="2" charset="-122"/>
            </a:endParaRPr>
          </a:p>
          <a:p>
            <a:pPr marL="221615" indent="-208915">
              <a:lnSpc>
                <a:spcPct val="100000"/>
              </a:lnSpc>
              <a:spcBef>
                <a:spcPts val="1140"/>
              </a:spcBef>
              <a:buSzPct val="94000"/>
              <a:buAutoNum type="arabicPeriod"/>
              <a:tabLst>
                <a:tab pos="221615" algn="l"/>
              </a:tabLst>
            </a:pPr>
            <a:r>
              <a:rPr sz="1550" spc="30" dirty="0">
                <a:latin typeface="宋体" panose="02010600030101010101" pitchFamily="2" charset="-122"/>
                <a:cs typeface="宋体" panose="02010600030101010101" pitchFamily="2" charset="-122"/>
              </a:rPr>
              <a:t>社会治理纵深推进。</a:t>
            </a:r>
            <a:endParaRPr sz="1550">
              <a:latin typeface="宋体" panose="02010600030101010101" pitchFamily="2" charset="-122"/>
              <a:cs typeface="宋体" panose="02010600030101010101" pitchFamily="2" charset="-122"/>
            </a:endParaRPr>
          </a:p>
          <a:p>
            <a:pPr marL="221615" indent="-208915">
              <a:lnSpc>
                <a:spcPct val="100000"/>
              </a:lnSpc>
              <a:spcBef>
                <a:spcPts val="1145"/>
              </a:spcBef>
              <a:buSzPct val="94000"/>
              <a:buAutoNum type="arabicPeriod"/>
              <a:tabLst>
                <a:tab pos="221615" algn="l"/>
              </a:tabLst>
            </a:pPr>
            <a:r>
              <a:rPr sz="1550" spc="30" dirty="0">
                <a:latin typeface="宋体" panose="02010600030101010101" pitchFamily="2" charset="-122"/>
                <a:cs typeface="宋体" panose="02010600030101010101" pitchFamily="2" charset="-122"/>
              </a:rPr>
              <a:t>安全生产常抓不懈。</a:t>
            </a:r>
            <a:endParaRPr sz="1550">
              <a:latin typeface="宋体" panose="02010600030101010101" pitchFamily="2" charset="-122"/>
              <a:cs typeface="宋体" panose="02010600030101010101" pitchFamily="2" charset="-122"/>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p:nvPr/>
        </p:nvSpPr>
        <p:spPr>
          <a:xfrm>
            <a:off x="3719576" y="10273982"/>
            <a:ext cx="147320" cy="139700"/>
          </a:xfrm>
          <a:prstGeom prst="rect">
            <a:avLst/>
          </a:prstGeom>
        </p:spPr>
        <p:txBody>
          <a:bodyPr vert="horz" wrap="square" lIns="0" tIns="0" rIns="0" bIns="0" rtlCol="0">
            <a:spAutoFit/>
          </a:bodyPr>
          <a:lstStyle/>
          <a:p>
            <a:pPr marL="38100">
              <a:lnSpc>
                <a:spcPts val="955"/>
              </a:lnSpc>
            </a:pPr>
            <a:r>
              <a:rPr sz="900" spc="-50" dirty="0">
                <a:latin typeface="Calibri" panose="020F0502020204030204"/>
                <a:cs typeface="Calibri" panose="020F0502020204030204"/>
              </a:rPr>
              <a:t>6</a:t>
            </a:r>
            <a:endParaRPr sz="900">
              <a:latin typeface="Calibri" panose="020F0502020204030204"/>
              <a:cs typeface="Calibri" panose="020F0502020204030204"/>
            </a:endParaRPr>
          </a:p>
        </p:txBody>
      </p:sp>
      <p:sp>
        <p:nvSpPr>
          <p:cNvPr id="2" name="object 2"/>
          <p:cNvSpPr txBox="1"/>
          <p:nvPr/>
        </p:nvSpPr>
        <p:spPr>
          <a:xfrm>
            <a:off x="1131887" y="3813873"/>
            <a:ext cx="4392295" cy="1226820"/>
          </a:xfrm>
          <a:prstGeom prst="rect">
            <a:avLst/>
          </a:prstGeom>
        </p:spPr>
        <p:txBody>
          <a:bodyPr vert="horz" wrap="square" lIns="0" tIns="193675" rIns="0" bIns="0" rtlCol="0">
            <a:spAutoFit/>
          </a:bodyPr>
          <a:lstStyle/>
          <a:p>
            <a:pPr marL="12700">
              <a:lnSpc>
                <a:spcPct val="100000"/>
              </a:lnSpc>
              <a:spcBef>
                <a:spcPts val="1525"/>
              </a:spcBef>
            </a:pPr>
            <a:r>
              <a:rPr sz="2750" b="1" spc="70" dirty="0">
                <a:latin typeface="Microsoft JhengHei" panose="020B0604030504040204" charset="-120"/>
                <a:cs typeface="Microsoft JhengHei" panose="020B0604030504040204" charset="-120"/>
              </a:rPr>
              <a:t>第二部分</a:t>
            </a:r>
            <a:endParaRPr sz="2750">
              <a:latin typeface="Microsoft JhengHei" panose="020B0604030504040204" charset="-120"/>
              <a:cs typeface="Microsoft JhengHei" panose="020B0604030504040204" charset="-120"/>
            </a:endParaRPr>
          </a:p>
          <a:p>
            <a:pPr marL="927735">
              <a:lnSpc>
                <a:spcPct val="100000"/>
              </a:lnSpc>
              <a:spcBef>
                <a:spcPts val="1430"/>
              </a:spcBef>
            </a:pPr>
            <a:r>
              <a:rPr sz="2750" b="1" spc="65" dirty="0">
                <a:latin typeface="Calibri" panose="020F0502020204030204"/>
                <a:cs typeface="Calibri" panose="020F0502020204030204"/>
              </a:rPr>
              <a:t>2024</a:t>
            </a:r>
            <a:r>
              <a:rPr sz="2750" b="1" spc="185" dirty="0">
                <a:latin typeface="Calibri" panose="020F0502020204030204"/>
                <a:cs typeface="Calibri" panose="020F0502020204030204"/>
              </a:rPr>
              <a:t> </a:t>
            </a:r>
            <a:r>
              <a:rPr sz="2750" b="1" spc="165" dirty="0">
                <a:latin typeface="Microsoft JhengHei" panose="020B0604030504040204" charset="-120"/>
                <a:cs typeface="Microsoft JhengHei" panose="020B0604030504040204" charset="-120"/>
              </a:rPr>
              <a:t>年度部门决算表</a:t>
            </a:r>
            <a:endParaRPr sz="2750">
              <a:latin typeface="Microsoft JhengHei" panose="020B0604030504040204" charset="-120"/>
              <a:cs typeface="Microsoft JhengHei" panose="020B0604030504040204" charset="-12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00"/>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64732</Words>
  <Application>WPS 演示</Application>
  <PresentationFormat>On-screen Show (4:3)</PresentationFormat>
  <Paragraphs>15041</Paragraphs>
  <Slides>63</Slides>
  <Notes>0</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63</vt:i4>
      </vt:variant>
    </vt:vector>
  </HeadingPairs>
  <TitlesOfParts>
    <vt:vector size="73" baseType="lpstr">
      <vt:lpstr>Arial</vt:lpstr>
      <vt:lpstr>宋体</vt:lpstr>
      <vt:lpstr>Wingdings</vt:lpstr>
      <vt:lpstr>微软雅黑</vt:lpstr>
      <vt:lpstr>Calibri</vt:lpstr>
      <vt:lpstr>Microsoft JhengHei</vt:lpstr>
      <vt:lpstr>Times New Roman</vt:lpstr>
      <vt:lpstr>Arial Unicode MS</vt:lpstr>
      <vt:lpstr>Arial</vt:lpstr>
      <vt:lpstr>Office Theme</vt:lpstr>
      <vt:lpstr>永春县一都镇人民政府部门决算</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政府性基金预算财政拨款收入支出决算表</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2024 年度永春县一都镇人民政府部门决算</dc:title>
  <dc:creator>刘菁</dc:creator>
  <cp:lastModifiedBy>夜羽</cp:lastModifiedBy>
  <cp:revision>1</cp:revision>
  <dcterms:created xsi:type="dcterms:W3CDTF">2025-12-23T03:27:18Z</dcterms:created>
  <dcterms:modified xsi:type="dcterms:W3CDTF">2025-12-23T03:27:19Z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2025-08-14T08:00:00Z</vt:filetime>
  </property>
  <property fmtid="{D5CDD505-2E9C-101B-9397-08002B2CF9AE}" pid="3" name="Creator">
    <vt:lpwstr>Microsoft? Word 2010</vt:lpwstr>
  </property>
  <property fmtid="{D5CDD505-2E9C-101B-9397-08002B2CF9AE}" pid="4" name="LastSaved">
    <vt:filetime>2025-12-23T08:00:00Z</vt:filetime>
  </property>
  <property fmtid="{D5CDD505-2E9C-101B-9397-08002B2CF9AE}" pid="5" name="Producer">
    <vt:lpwstr>3-Heights(TM) PDF Security Shell 4.8.25.2 (http://www.pdf-tools.com)</vt:lpwstr>
  </property>
  <property fmtid="{D5CDD505-2E9C-101B-9397-08002B2CF9AE}" pid="6" name="KSOProductBuildVer">
    <vt:lpwstr>2052-12.1.0.24034</vt:lpwstr>
  </property>
  <property fmtid="{D5CDD505-2E9C-101B-9397-08002B2CF9AE}" pid="7" name="ICV">
    <vt:lpwstr>E1C53569B9D9434FB4E4EB4C69C6C3E5_12</vt:lpwstr>
  </property>
</Properties>
</file>